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7"/>
  </p:notesMasterIdLst>
  <p:sldIdLst>
    <p:sldId id="1131" r:id="rId2"/>
    <p:sldId id="1153673891" r:id="rId3"/>
    <p:sldId id="3715" r:id="rId4"/>
    <p:sldId id="330" r:id="rId5"/>
    <p:sldId id="301" r:id="rId6"/>
    <p:sldId id="1153673863" r:id="rId7"/>
    <p:sldId id="261" r:id="rId8"/>
    <p:sldId id="1153673864" r:id="rId9"/>
    <p:sldId id="1153673865" r:id="rId10"/>
    <p:sldId id="1153673866" r:id="rId11"/>
    <p:sldId id="1153673867" r:id="rId12"/>
    <p:sldId id="371" r:id="rId13"/>
    <p:sldId id="256" r:id="rId14"/>
    <p:sldId id="1153673854" r:id="rId15"/>
    <p:sldId id="1153673855" r:id="rId16"/>
    <p:sldId id="1079" r:id="rId17"/>
    <p:sldId id="1083" r:id="rId18"/>
    <p:sldId id="1153673856" r:id="rId19"/>
    <p:sldId id="1153673857" r:id="rId20"/>
    <p:sldId id="4112" r:id="rId21"/>
    <p:sldId id="3702" r:id="rId22"/>
    <p:sldId id="1153673870" r:id="rId23"/>
    <p:sldId id="3706" r:id="rId24"/>
    <p:sldId id="3707" r:id="rId25"/>
    <p:sldId id="1153673868" r:id="rId26"/>
    <p:sldId id="1153673869" r:id="rId27"/>
    <p:sldId id="3716" r:id="rId28"/>
    <p:sldId id="3711" r:id="rId29"/>
    <p:sldId id="1153673858" r:id="rId30"/>
    <p:sldId id="3712" r:id="rId31"/>
    <p:sldId id="3713" r:id="rId32"/>
    <p:sldId id="3717" r:id="rId33"/>
    <p:sldId id="3714" r:id="rId34"/>
    <p:sldId id="1153673872" r:id="rId35"/>
    <p:sldId id="540" r:id="rId36"/>
    <p:sldId id="3718" r:id="rId37"/>
    <p:sldId id="3719" r:id="rId38"/>
    <p:sldId id="1057" r:id="rId39"/>
    <p:sldId id="3720" r:id="rId40"/>
    <p:sldId id="952" r:id="rId41"/>
    <p:sldId id="3721" r:id="rId42"/>
    <p:sldId id="3723" r:id="rId43"/>
    <p:sldId id="3697" r:id="rId44"/>
    <p:sldId id="3526" r:id="rId45"/>
    <p:sldId id="3527" r:id="rId46"/>
    <p:sldId id="3530" r:id="rId47"/>
    <p:sldId id="3528" r:id="rId48"/>
    <p:sldId id="3529" r:id="rId49"/>
    <p:sldId id="1153673920" r:id="rId50"/>
    <p:sldId id="1153673876" r:id="rId51"/>
    <p:sldId id="1153673877" r:id="rId52"/>
    <p:sldId id="1132" r:id="rId53"/>
    <p:sldId id="923" r:id="rId54"/>
    <p:sldId id="1133" r:id="rId55"/>
    <p:sldId id="924" r:id="rId56"/>
    <p:sldId id="4009" r:id="rId57"/>
    <p:sldId id="4115" r:id="rId58"/>
    <p:sldId id="4118" r:id="rId59"/>
    <p:sldId id="926" r:id="rId60"/>
    <p:sldId id="1138" r:id="rId61"/>
    <p:sldId id="4011" r:id="rId62"/>
    <p:sldId id="4052" r:id="rId63"/>
    <p:sldId id="972" r:id="rId64"/>
    <p:sldId id="1139" r:id="rId65"/>
    <p:sldId id="3854" r:id="rId66"/>
    <p:sldId id="4012" r:id="rId67"/>
    <p:sldId id="3847" r:id="rId68"/>
    <p:sldId id="3848" r:id="rId69"/>
    <p:sldId id="4176" r:id="rId70"/>
    <p:sldId id="4060" r:id="rId71"/>
    <p:sldId id="3850" r:id="rId72"/>
    <p:sldId id="4013" r:id="rId73"/>
    <p:sldId id="1142" r:id="rId74"/>
    <p:sldId id="3855" r:id="rId75"/>
    <p:sldId id="3856" r:id="rId76"/>
    <p:sldId id="4059" r:id="rId77"/>
    <p:sldId id="3857" r:id="rId78"/>
    <p:sldId id="4014" r:id="rId79"/>
    <p:sldId id="1144" r:id="rId80"/>
    <p:sldId id="4051" r:id="rId81"/>
    <p:sldId id="1153673883" r:id="rId82"/>
    <p:sldId id="3889" r:id="rId83"/>
    <p:sldId id="3890" r:id="rId84"/>
    <p:sldId id="3891" r:id="rId85"/>
    <p:sldId id="3961" r:id="rId86"/>
    <p:sldId id="4015" r:id="rId87"/>
    <p:sldId id="1146" r:id="rId88"/>
    <p:sldId id="4050" r:id="rId89"/>
    <p:sldId id="1153673884" r:id="rId90"/>
    <p:sldId id="3962" r:id="rId91"/>
    <p:sldId id="4016" r:id="rId92"/>
    <p:sldId id="1150" r:id="rId93"/>
    <p:sldId id="1156" r:id="rId94"/>
    <p:sldId id="3893" r:id="rId95"/>
    <p:sldId id="3963" r:id="rId96"/>
    <p:sldId id="4017" r:id="rId97"/>
    <p:sldId id="3895" r:id="rId98"/>
    <p:sldId id="3897" r:id="rId99"/>
    <p:sldId id="3898" r:id="rId100"/>
    <p:sldId id="3900" r:id="rId101"/>
    <p:sldId id="3899" r:id="rId102"/>
    <p:sldId id="4019" r:id="rId103"/>
    <p:sldId id="1157" r:id="rId104"/>
    <p:sldId id="3902" r:id="rId105"/>
    <p:sldId id="3903" r:id="rId106"/>
    <p:sldId id="4020" r:id="rId107"/>
    <p:sldId id="1159" r:id="rId108"/>
    <p:sldId id="3965" r:id="rId109"/>
    <p:sldId id="4096" r:id="rId110"/>
    <p:sldId id="4095" r:id="rId111"/>
    <p:sldId id="1153673885" r:id="rId112"/>
    <p:sldId id="1153673886" r:id="rId113"/>
    <p:sldId id="1153673887" r:id="rId114"/>
    <p:sldId id="4066" r:id="rId115"/>
    <p:sldId id="4094" r:id="rId116"/>
    <p:sldId id="4022" r:id="rId117"/>
    <p:sldId id="1163" r:id="rId118"/>
    <p:sldId id="3912" r:id="rId119"/>
    <p:sldId id="3913" r:id="rId120"/>
    <p:sldId id="4054" r:id="rId121"/>
    <p:sldId id="1153673888" r:id="rId122"/>
    <p:sldId id="3909" r:id="rId123"/>
    <p:sldId id="3910" r:id="rId124"/>
    <p:sldId id="3917" r:id="rId125"/>
    <p:sldId id="3916" r:id="rId126"/>
    <p:sldId id="3919" r:id="rId127"/>
    <p:sldId id="3920" r:id="rId128"/>
    <p:sldId id="3921" r:id="rId129"/>
    <p:sldId id="3922" r:id="rId130"/>
    <p:sldId id="3924" r:id="rId131"/>
    <p:sldId id="3935" r:id="rId132"/>
    <p:sldId id="4097" r:id="rId133"/>
    <p:sldId id="4299" r:id="rId134"/>
    <p:sldId id="3936" r:id="rId135"/>
    <p:sldId id="3737" r:id="rId136"/>
    <p:sldId id="3763" r:id="rId137"/>
    <p:sldId id="4023" r:id="rId138"/>
    <p:sldId id="1169" r:id="rId139"/>
    <p:sldId id="4055" r:id="rId140"/>
    <p:sldId id="3937" r:id="rId141"/>
    <p:sldId id="1170" r:id="rId142"/>
    <p:sldId id="3938" r:id="rId143"/>
    <p:sldId id="3738" r:id="rId144"/>
    <p:sldId id="3739" r:id="rId145"/>
    <p:sldId id="3740" r:id="rId146"/>
    <p:sldId id="3765" r:id="rId147"/>
    <p:sldId id="3767" r:id="rId148"/>
    <p:sldId id="3769" r:id="rId149"/>
    <p:sldId id="4024" r:id="rId150"/>
    <p:sldId id="1171" r:id="rId151"/>
    <p:sldId id="3940" r:id="rId152"/>
    <p:sldId id="3941" r:id="rId153"/>
    <p:sldId id="4025" r:id="rId154"/>
    <p:sldId id="3939" r:id="rId155"/>
    <p:sldId id="1172" r:id="rId156"/>
    <p:sldId id="1153673889" r:id="rId157"/>
    <p:sldId id="3775" r:id="rId158"/>
    <p:sldId id="1153673890" r:id="rId159"/>
    <p:sldId id="4107" r:id="rId160"/>
    <p:sldId id="4026" r:id="rId161"/>
    <p:sldId id="1175" r:id="rId162"/>
    <p:sldId id="3789" r:id="rId163"/>
    <p:sldId id="3790" r:id="rId164"/>
    <p:sldId id="4027" r:id="rId165"/>
    <p:sldId id="1181" r:id="rId166"/>
    <p:sldId id="1182" r:id="rId167"/>
    <p:sldId id="4028" r:id="rId168"/>
    <p:sldId id="1183" r:id="rId169"/>
    <p:sldId id="3794" r:id="rId170"/>
    <p:sldId id="3795" r:id="rId171"/>
    <p:sldId id="3797" r:id="rId172"/>
    <p:sldId id="3798" r:id="rId173"/>
    <p:sldId id="4172" r:id="rId174"/>
    <p:sldId id="4173" r:id="rId175"/>
    <p:sldId id="3800" r:id="rId176"/>
    <p:sldId id="927" r:id="rId177"/>
    <p:sldId id="1185" r:id="rId178"/>
    <p:sldId id="4029" r:id="rId179"/>
    <p:sldId id="1190" r:id="rId180"/>
    <p:sldId id="1191" r:id="rId181"/>
    <p:sldId id="4031" r:id="rId182"/>
    <p:sldId id="1194" r:id="rId183"/>
    <p:sldId id="1195" r:id="rId184"/>
    <p:sldId id="4098" r:id="rId185"/>
    <p:sldId id="4032" r:id="rId186"/>
    <p:sldId id="1196" r:id="rId187"/>
    <p:sldId id="1199" r:id="rId188"/>
    <p:sldId id="3807" r:id="rId189"/>
    <p:sldId id="3808" r:id="rId190"/>
    <p:sldId id="4063" r:id="rId191"/>
    <p:sldId id="4064" r:id="rId192"/>
    <p:sldId id="4100" r:id="rId193"/>
    <p:sldId id="3809" r:id="rId194"/>
    <p:sldId id="3810" r:id="rId195"/>
    <p:sldId id="4067" r:id="rId196"/>
    <p:sldId id="4065" r:id="rId197"/>
    <p:sldId id="3811" r:id="rId198"/>
    <p:sldId id="3812" r:id="rId199"/>
    <p:sldId id="4033" r:id="rId200"/>
    <p:sldId id="4070" r:id="rId201"/>
    <p:sldId id="4034" r:id="rId202"/>
    <p:sldId id="1204" r:id="rId203"/>
    <p:sldId id="1205" r:id="rId204"/>
    <p:sldId id="3805" r:id="rId205"/>
    <p:sldId id="1153673924" r:id="rId206"/>
    <p:sldId id="4035" r:id="rId207"/>
    <p:sldId id="1206" r:id="rId208"/>
    <p:sldId id="4071" r:id="rId209"/>
    <p:sldId id="3813" r:id="rId210"/>
    <p:sldId id="1207" r:id="rId211"/>
    <p:sldId id="4069" r:id="rId212"/>
    <p:sldId id="4036" r:id="rId213"/>
    <p:sldId id="1208" r:id="rId214"/>
    <p:sldId id="1209" r:id="rId215"/>
    <p:sldId id="3802" r:id="rId216"/>
    <p:sldId id="3968" r:id="rId217"/>
    <p:sldId id="3969" r:id="rId218"/>
    <p:sldId id="3970" r:id="rId219"/>
    <p:sldId id="4072" r:id="rId220"/>
    <p:sldId id="4037" r:id="rId221"/>
    <p:sldId id="1210" r:id="rId222"/>
    <p:sldId id="4110" r:id="rId223"/>
    <p:sldId id="4109" r:id="rId224"/>
    <p:sldId id="4108" r:id="rId225"/>
    <p:sldId id="3815" r:id="rId226"/>
    <p:sldId id="3818" r:id="rId227"/>
    <p:sldId id="4073" r:id="rId228"/>
    <p:sldId id="4039" r:id="rId229"/>
    <p:sldId id="1214" r:id="rId230"/>
    <p:sldId id="1213" r:id="rId231"/>
    <p:sldId id="4040" r:id="rId232"/>
    <p:sldId id="1216" r:id="rId233"/>
    <p:sldId id="1217" r:id="rId234"/>
    <p:sldId id="4101" r:id="rId235"/>
    <p:sldId id="4041" r:id="rId236"/>
    <p:sldId id="1218" r:id="rId237"/>
    <p:sldId id="1219" r:id="rId238"/>
    <p:sldId id="3819" r:id="rId239"/>
    <p:sldId id="3972" r:id="rId240"/>
    <p:sldId id="3973" r:id="rId241"/>
    <p:sldId id="3974" r:id="rId242"/>
    <p:sldId id="3975" r:id="rId243"/>
    <p:sldId id="3976" r:id="rId244"/>
    <p:sldId id="4074" r:id="rId245"/>
    <p:sldId id="3977" r:id="rId246"/>
    <p:sldId id="4314" r:id="rId247"/>
    <p:sldId id="4042" r:id="rId248"/>
    <p:sldId id="3979" r:id="rId249"/>
    <p:sldId id="3980" r:id="rId250"/>
    <p:sldId id="3981" r:id="rId251"/>
    <p:sldId id="4043" r:id="rId252"/>
    <p:sldId id="3982" r:id="rId253"/>
    <p:sldId id="3983" r:id="rId254"/>
    <p:sldId id="4092" r:id="rId255"/>
    <p:sldId id="4046" r:id="rId256"/>
    <p:sldId id="3986" r:id="rId257"/>
    <p:sldId id="3987" r:id="rId258"/>
    <p:sldId id="3988" r:id="rId259"/>
    <p:sldId id="3989" r:id="rId260"/>
    <p:sldId id="3824" r:id="rId261"/>
    <p:sldId id="3826" r:id="rId262"/>
    <p:sldId id="3828" r:id="rId263"/>
    <p:sldId id="1240" r:id="rId264"/>
    <p:sldId id="1241" r:id="rId265"/>
    <p:sldId id="3990" r:id="rId266"/>
    <p:sldId id="1242" r:id="rId267"/>
    <p:sldId id="1243" r:id="rId268"/>
    <p:sldId id="3830" r:id="rId269"/>
    <p:sldId id="3991" r:id="rId270"/>
    <p:sldId id="3993" r:id="rId271"/>
    <p:sldId id="3995" r:id="rId272"/>
    <p:sldId id="3996" r:id="rId273"/>
    <p:sldId id="1245" r:id="rId274"/>
    <p:sldId id="4053" r:id="rId275"/>
    <p:sldId id="4104" r:id="rId276"/>
    <p:sldId id="4084" r:id="rId277"/>
    <p:sldId id="4083" r:id="rId278"/>
    <p:sldId id="4078" r:id="rId279"/>
    <p:sldId id="4079" r:id="rId280"/>
    <p:sldId id="4080" r:id="rId281"/>
    <p:sldId id="4077" r:id="rId282"/>
    <p:sldId id="4085" r:id="rId283"/>
    <p:sldId id="4082" r:id="rId284"/>
    <p:sldId id="4081" r:id="rId285"/>
    <p:sldId id="4106" r:id="rId286"/>
    <p:sldId id="4086" r:id="rId287"/>
    <p:sldId id="4076" r:id="rId288"/>
    <p:sldId id="4103" r:id="rId289"/>
    <p:sldId id="4090" r:id="rId290"/>
    <p:sldId id="1246" r:id="rId291"/>
    <p:sldId id="1247" r:id="rId292"/>
    <p:sldId id="1248" r:id="rId293"/>
    <p:sldId id="3835" r:id="rId294"/>
    <p:sldId id="4087" r:id="rId295"/>
    <p:sldId id="4088" r:id="rId296"/>
    <p:sldId id="1250" r:id="rId297"/>
    <p:sldId id="1251" r:id="rId298"/>
    <p:sldId id="1252" r:id="rId299"/>
    <p:sldId id="3836" r:id="rId300"/>
    <p:sldId id="3837" r:id="rId301"/>
    <p:sldId id="3838" r:id="rId302"/>
    <p:sldId id="4111" r:id="rId303"/>
    <p:sldId id="3839" r:id="rId304"/>
    <p:sldId id="3840" r:id="rId305"/>
    <p:sldId id="928" r:id="rId306"/>
    <p:sldId id="1186" r:id="rId307"/>
    <p:sldId id="4047" r:id="rId308"/>
    <p:sldId id="1008" r:id="rId309"/>
    <p:sldId id="3999" r:id="rId310"/>
    <p:sldId id="4000" r:id="rId311"/>
    <p:sldId id="4001" r:id="rId312"/>
    <p:sldId id="4002" r:id="rId313"/>
    <p:sldId id="4003" r:id="rId314"/>
    <p:sldId id="4004" r:id="rId315"/>
    <p:sldId id="4093" r:id="rId316"/>
    <p:sldId id="4005" r:id="rId317"/>
    <p:sldId id="4006" r:id="rId318"/>
    <p:sldId id="4007" r:id="rId319"/>
    <p:sldId id="4008" r:id="rId320"/>
    <p:sldId id="1153673879" r:id="rId321"/>
    <p:sldId id="3639" r:id="rId322"/>
    <p:sldId id="3759" r:id="rId323"/>
    <p:sldId id="3640" r:id="rId324"/>
    <p:sldId id="3262" r:id="rId325"/>
    <p:sldId id="1153673901" r:id="rId326"/>
    <p:sldId id="1153673881" r:id="rId327"/>
    <p:sldId id="1153673882" r:id="rId328"/>
    <p:sldId id="1153673902" r:id="rId329"/>
    <p:sldId id="1153673916" r:id="rId330"/>
    <p:sldId id="1153673922" r:id="rId331"/>
    <p:sldId id="1153673923" r:id="rId332"/>
    <p:sldId id="1153673912" r:id="rId333"/>
    <p:sldId id="1153673913" r:id="rId334"/>
    <p:sldId id="1153673929" r:id="rId335"/>
    <p:sldId id="1153673932" r:id="rId336"/>
    <p:sldId id="1153673938" r:id="rId337"/>
    <p:sldId id="1153673914" r:id="rId338"/>
    <p:sldId id="1153673930" r:id="rId339"/>
    <p:sldId id="1153673931" r:id="rId340"/>
    <p:sldId id="1153673937" r:id="rId341"/>
    <p:sldId id="1153673892" r:id="rId342"/>
    <p:sldId id="3641" r:id="rId343"/>
    <p:sldId id="1153673894" r:id="rId344"/>
    <p:sldId id="1153673896" r:id="rId345"/>
    <p:sldId id="1153673897" r:id="rId346"/>
    <p:sldId id="1153673898" r:id="rId347"/>
    <p:sldId id="1153673899" r:id="rId348"/>
    <p:sldId id="3791" r:id="rId349"/>
    <p:sldId id="1153673880" r:id="rId350"/>
    <p:sldId id="3525" r:id="rId351"/>
    <p:sldId id="3632" r:id="rId352"/>
    <p:sldId id="3523" r:id="rId353"/>
    <p:sldId id="3633" r:id="rId354"/>
    <p:sldId id="3635" r:id="rId355"/>
    <p:sldId id="3654" r:id="rId356"/>
    <p:sldId id="3655" r:id="rId357"/>
    <p:sldId id="3728" r:id="rId358"/>
    <p:sldId id="3653" r:id="rId359"/>
    <p:sldId id="3671" r:id="rId360"/>
    <p:sldId id="3729" r:id="rId361"/>
    <p:sldId id="3656" r:id="rId362"/>
    <p:sldId id="3668" r:id="rId363"/>
    <p:sldId id="3730" r:id="rId364"/>
    <p:sldId id="3663" r:id="rId365"/>
    <p:sldId id="1153673847" r:id="rId366"/>
    <p:sldId id="3778" r:id="rId367"/>
    <p:sldId id="3783" r:id="rId368"/>
    <p:sldId id="267" r:id="rId369"/>
    <p:sldId id="276" r:id="rId370"/>
    <p:sldId id="269" r:id="rId371"/>
    <p:sldId id="257" r:id="rId372"/>
    <p:sldId id="1153673873" r:id="rId373"/>
    <p:sldId id="1153673874" r:id="rId374"/>
    <p:sldId id="1153673875" r:id="rId375"/>
    <p:sldId id="1153673859" r:id="rId376"/>
  </p:sldIdLst>
  <p:sldSz cx="12192000" cy="6858000"/>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EE7D31"/>
    <a:srgbClr val="FFFC00"/>
    <a:srgbClr val="12231D"/>
    <a:srgbClr val="2F528F"/>
    <a:srgbClr val="4472C4"/>
    <a:srgbClr val="371E0B"/>
    <a:srgbClr val="4372C4"/>
    <a:srgbClr val="FFFFCC"/>
    <a:srgbClr val="3AA5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52"/>
    <p:restoredTop sz="96405"/>
  </p:normalViewPr>
  <p:slideViewPr>
    <p:cSldViewPr snapToGrid="0" snapToObjects="1">
      <p:cViewPr varScale="1">
        <p:scale>
          <a:sx n="108" d="100"/>
          <a:sy n="108" d="100"/>
        </p:scale>
        <p:origin x="240" y="5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notesMaster" Target="notesMasters/notesMaster1.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viewProps" Target="viewProps.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tableStyles" Target="tableStyles.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presProps" Target="presProps.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theme" Target="theme/theme1.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1665959013564507E-2"/>
          <c:y val="0.16656941219671001"/>
          <c:w val="0.90255441710266404"/>
          <c:h val="0.73235956159139204"/>
        </c:manualLayout>
      </c:layout>
      <c:barChart>
        <c:barDir val="col"/>
        <c:grouping val="clustered"/>
        <c:varyColors val="0"/>
        <c:ser>
          <c:idx val="0"/>
          <c:order val="0"/>
          <c:tx>
            <c:strRef>
              <c:f>Sheet1!$B$1</c:f>
              <c:strCache>
                <c:ptCount val="1"/>
                <c:pt idx="0">
                  <c:v>系列 1</c:v>
                </c:pt>
              </c:strCache>
            </c:strRef>
          </c:tx>
          <c:spPr>
            <a:solidFill>
              <a:schemeClr val="accent2"/>
            </a:solidFill>
            <a:ln>
              <a:noFill/>
            </a:ln>
            <a:effectLst/>
          </c:spPr>
          <c:invertIfNegative val="0"/>
          <c:dLbls>
            <c:delete val="1"/>
          </c:dLbls>
          <c:cat>
            <c:numRef>
              <c:f>Sheet1!$A$2:$A$38</c:f>
              <c:numCache>
                <c:formatCode>General</c:formatCode>
                <c:ptCount val="37"/>
                <c:pt idx="0">
                  <c:v>60</c:v>
                </c:pt>
                <c:pt idx="1">
                  <c:v>61</c:v>
                </c:pt>
                <c:pt idx="2">
                  <c:v>62</c:v>
                </c:pt>
                <c:pt idx="3">
                  <c:v>63</c:v>
                </c:pt>
                <c:pt idx="4">
                  <c:v>64</c:v>
                </c:pt>
                <c:pt idx="5">
                  <c:v>2</c:v>
                </c:pt>
                <c:pt idx="6">
                  <c:v>3</c:v>
                </c:pt>
                <c:pt idx="7">
                  <c:v>4</c:v>
                </c:pt>
                <c:pt idx="8">
                  <c:v>5</c:v>
                </c:pt>
                <c:pt idx="9">
                  <c:v>6</c:v>
                </c:pt>
                <c:pt idx="10">
                  <c:v>7</c:v>
                </c:pt>
                <c:pt idx="11">
                  <c:v>8</c:v>
                </c:pt>
                <c:pt idx="12">
                  <c:v>9</c:v>
                </c:pt>
                <c:pt idx="13">
                  <c:v>10</c:v>
                </c:pt>
                <c:pt idx="14">
                  <c:v>11</c:v>
                </c:pt>
                <c:pt idx="15">
                  <c:v>12</c:v>
                </c:pt>
                <c:pt idx="16">
                  <c:v>13</c:v>
                </c:pt>
                <c:pt idx="17">
                  <c:v>14</c:v>
                </c:pt>
                <c:pt idx="18">
                  <c:v>15</c:v>
                </c:pt>
                <c:pt idx="19">
                  <c:v>16</c:v>
                </c:pt>
                <c:pt idx="20">
                  <c:v>17</c:v>
                </c:pt>
                <c:pt idx="21">
                  <c:v>18</c:v>
                </c:pt>
                <c:pt idx="22">
                  <c:v>19</c:v>
                </c:pt>
                <c:pt idx="23">
                  <c:v>20</c:v>
                </c:pt>
                <c:pt idx="24">
                  <c:v>21</c:v>
                </c:pt>
                <c:pt idx="25">
                  <c:v>22</c:v>
                </c:pt>
                <c:pt idx="26">
                  <c:v>23</c:v>
                </c:pt>
                <c:pt idx="27">
                  <c:v>24</c:v>
                </c:pt>
                <c:pt idx="28">
                  <c:v>25</c:v>
                </c:pt>
                <c:pt idx="29">
                  <c:v>26</c:v>
                </c:pt>
                <c:pt idx="30">
                  <c:v>27</c:v>
                </c:pt>
                <c:pt idx="31">
                  <c:v>28</c:v>
                </c:pt>
                <c:pt idx="32">
                  <c:v>29</c:v>
                </c:pt>
                <c:pt idx="33">
                  <c:v>30</c:v>
                </c:pt>
                <c:pt idx="34">
                  <c:v>1</c:v>
                </c:pt>
                <c:pt idx="35">
                  <c:v>2</c:v>
                </c:pt>
                <c:pt idx="36">
                  <c:v>3</c:v>
                </c:pt>
              </c:numCache>
            </c:numRef>
          </c:cat>
          <c:val>
            <c:numRef>
              <c:f>Sheet1!$B$2:$B$38</c:f>
              <c:numCache>
                <c:formatCode>General</c:formatCode>
                <c:ptCount val="37"/>
                <c:pt idx="0">
                  <c:v>16.015899999999998</c:v>
                </c:pt>
                <c:pt idx="1">
                  <c:v>17.068999999999999</c:v>
                </c:pt>
                <c:pt idx="2">
                  <c:v>18.075900000000001</c:v>
                </c:pt>
                <c:pt idx="3">
                  <c:v>18.755400000000002</c:v>
                </c:pt>
                <c:pt idx="4">
                  <c:v>19.728999999999999</c:v>
                </c:pt>
                <c:pt idx="5">
                  <c:v>20.607500000000002</c:v>
                </c:pt>
                <c:pt idx="6">
                  <c:v>21.826000000000001</c:v>
                </c:pt>
                <c:pt idx="7">
                  <c:v>23.478400000000001</c:v>
                </c:pt>
                <c:pt idx="8">
                  <c:v>24.363099999999999</c:v>
                </c:pt>
                <c:pt idx="9">
                  <c:v>25.790800000000001</c:v>
                </c:pt>
                <c:pt idx="10">
                  <c:v>26.957699999999999</c:v>
                </c:pt>
                <c:pt idx="11">
                  <c:v>28.4542</c:v>
                </c:pt>
                <c:pt idx="12">
                  <c:v>28.914899999999999</c:v>
                </c:pt>
                <c:pt idx="13">
                  <c:v>29.5823</c:v>
                </c:pt>
                <c:pt idx="14">
                  <c:v>30.701899999999998</c:v>
                </c:pt>
                <c:pt idx="15">
                  <c:v>30.1418</c:v>
                </c:pt>
                <c:pt idx="16">
                  <c:v>31.099799999999998</c:v>
                </c:pt>
                <c:pt idx="17">
                  <c:v>30.950700000000001</c:v>
                </c:pt>
                <c:pt idx="18">
                  <c:v>31.537500000000001</c:v>
                </c:pt>
                <c:pt idx="19">
                  <c:v>32.1111</c:v>
                </c:pt>
                <c:pt idx="20">
                  <c:v>33.128900000000002</c:v>
                </c:pt>
                <c:pt idx="21">
                  <c:v>33.127600000000001</c:v>
                </c:pt>
                <c:pt idx="22">
                  <c:v>34.136000000000003</c:v>
                </c:pt>
                <c:pt idx="23">
                  <c:v>34.808399999999999</c:v>
                </c:pt>
                <c:pt idx="24">
                  <c:v>36.006700000000002</c:v>
                </c:pt>
                <c:pt idx="25">
                  <c:v>37.420200000000001</c:v>
                </c:pt>
                <c:pt idx="26">
                  <c:v>38.585000000000001</c:v>
                </c:pt>
                <c:pt idx="27">
                  <c:v>39.2117</c:v>
                </c:pt>
                <c:pt idx="28">
                  <c:v>40.061</c:v>
                </c:pt>
                <c:pt idx="29">
                  <c:v>40.807099999999998</c:v>
                </c:pt>
                <c:pt idx="30">
                  <c:v>42.364400000000003</c:v>
                </c:pt>
                <c:pt idx="31">
                  <c:v>42.138100000000001</c:v>
                </c:pt>
                <c:pt idx="32">
                  <c:v>43.070999999999998</c:v>
                </c:pt>
                <c:pt idx="33">
                  <c:v>43.3949</c:v>
                </c:pt>
                <c:pt idx="34">
                  <c:v>44.389499999999998</c:v>
                </c:pt>
                <c:pt idx="35">
                  <c:v>42.966500000000003</c:v>
                </c:pt>
                <c:pt idx="36">
                  <c:v>45.035899999999998</c:v>
                </c:pt>
              </c:numCache>
            </c:numRef>
          </c:val>
          <c:extLst>
            <c:ext xmlns:c16="http://schemas.microsoft.com/office/drawing/2014/chart" uri="{C3380CC4-5D6E-409C-BE32-E72D297353CC}">
              <c16:uniqueId val="{00000000-E511-524D-97C7-FF0F5F8ADE55}"/>
            </c:ext>
          </c:extLst>
        </c:ser>
        <c:dLbls>
          <c:dLblPos val="inEnd"/>
          <c:showLegendKey val="0"/>
          <c:showVal val="1"/>
          <c:showCatName val="0"/>
          <c:showSerName val="0"/>
          <c:showPercent val="0"/>
          <c:showBubbleSize val="0"/>
        </c:dLbls>
        <c:gapWidth val="219"/>
        <c:axId val="-2141403608"/>
        <c:axId val="-2141411368"/>
      </c:barChart>
      <c:catAx>
        <c:axId val="-2141403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141411368"/>
        <c:crosses val="autoZero"/>
        <c:auto val="1"/>
        <c:lblAlgn val="ctr"/>
        <c:lblOffset val="100"/>
        <c:noMultiLvlLbl val="0"/>
      </c:catAx>
      <c:valAx>
        <c:axId val="-2141411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141403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1665959013564507E-2"/>
          <c:y val="0.16656941219671001"/>
          <c:w val="0.90255441710266404"/>
          <c:h val="0.73235956159139204"/>
        </c:manualLayout>
      </c:layout>
      <c:barChart>
        <c:barDir val="col"/>
        <c:grouping val="clustered"/>
        <c:varyColors val="0"/>
        <c:ser>
          <c:idx val="0"/>
          <c:order val="0"/>
          <c:tx>
            <c:strRef>
              <c:f>Sheet1!$B$1</c:f>
              <c:strCache>
                <c:ptCount val="1"/>
                <c:pt idx="0">
                  <c:v>列1</c:v>
                </c:pt>
              </c:strCache>
            </c:strRef>
          </c:tx>
          <c:spPr>
            <a:solidFill>
              <a:srgbClr val="7030A0"/>
            </a:solidFill>
            <a:ln>
              <a:noFill/>
            </a:ln>
            <a:effectLst/>
          </c:spPr>
          <c:invertIfNegative val="0"/>
          <c:dLbls>
            <c:delete val="1"/>
          </c:dLbls>
          <c:cat>
            <c:numRef>
              <c:f>Sheet1!$A$2:$A$38</c:f>
              <c:numCache>
                <c:formatCode>General</c:formatCode>
                <c:ptCount val="37"/>
                <c:pt idx="0">
                  <c:v>60</c:v>
                </c:pt>
                <c:pt idx="1">
                  <c:v>61</c:v>
                </c:pt>
                <c:pt idx="2">
                  <c:v>62</c:v>
                </c:pt>
                <c:pt idx="3">
                  <c:v>63</c:v>
                </c:pt>
                <c:pt idx="4">
                  <c:v>64</c:v>
                </c:pt>
                <c:pt idx="5">
                  <c:v>2</c:v>
                </c:pt>
                <c:pt idx="6">
                  <c:v>3</c:v>
                </c:pt>
                <c:pt idx="7">
                  <c:v>4</c:v>
                </c:pt>
                <c:pt idx="8">
                  <c:v>5</c:v>
                </c:pt>
                <c:pt idx="9">
                  <c:v>6</c:v>
                </c:pt>
                <c:pt idx="10">
                  <c:v>7</c:v>
                </c:pt>
                <c:pt idx="11">
                  <c:v>8</c:v>
                </c:pt>
                <c:pt idx="12">
                  <c:v>9</c:v>
                </c:pt>
                <c:pt idx="13">
                  <c:v>10</c:v>
                </c:pt>
                <c:pt idx="14">
                  <c:v>11</c:v>
                </c:pt>
                <c:pt idx="15">
                  <c:v>12</c:v>
                </c:pt>
                <c:pt idx="16">
                  <c:v>13</c:v>
                </c:pt>
                <c:pt idx="17">
                  <c:v>14</c:v>
                </c:pt>
                <c:pt idx="18">
                  <c:v>15</c:v>
                </c:pt>
                <c:pt idx="19">
                  <c:v>16</c:v>
                </c:pt>
                <c:pt idx="20">
                  <c:v>17</c:v>
                </c:pt>
                <c:pt idx="21">
                  <c:v>18</c:v>
                </c:pt>
                <c:pt idx="22">
                  <c:v>19</c:v>
                </c:pt>
                <c:pt idx="23">
                  <c:v>20</c:v>
                </c:pt>
                <c:pt idx="24">
                  <c:v>21</c:v>
                </c:pt>
                <c:pt idx="25">
                  <c:v>22</c:v>
                </c:pt>
                <c:pt idx="26">
                  <c:v>23</c:v>
                </c:pt>
                <c:pt idx="27">
                  <c:v>24</c:v>
                </c:pt>
                <c:pt idx="28">
                  <c:v>25</c:v>
                </c:pt>
                <c:pt idx="29">
                  <c:v>26</c:v>
                </c:pt>
                <c:pt idx="30">
                  <c:v>27</c:v>
                </c:pt>
                <c:pt idx="31">
                  <c:v>28</c:v>
                </c:pt>
                <c:pt idx="32">
                  <c:v>29</c:v>
                </c:pt>
                <c:pt idx="33">
                  <c:v>30</c:v>
                </c:pt>
                <c:pt idx="34">
                  <c:v>1</c:v>
                </c:pt>
                <c:pt idx="35">
                  <c:v>2</c:v>
                </c:pt>
                <c:pt idx="36">
                  <c:v>3</c:v>
                </c:pt>
              </c:numCache>
            </c:numRef>
          </c:cat>
          <c:val>
            <c:numRef>
              <c:f>Sheet1!$B$2:$B$38</c:f>
              <c:numCache>
                <c:formatCode>General</c:formatCode>
                <c:ptCount val="37"/>
                <c:pt idx="0">
                  <c:v>1.6778</c:v>
                </c:pt>
                <c:pt idx="1">
                  <c:v>1.77155</c:v>
                </c:pt>
                <c:pt idx="2">
                  <c:v>1.8653</c:v>
                </c:pt>
                <c:pt idx="3">
                  <c:v>1.9135</c:v>
                </c:pt>
                <c:pt idx="4">
                  <c:v>1.9617</c:v>
                </c:pt>
                <c:pt idx="5">
                  <c:v>2.0403500000000001</c:v>
                </c:pt>
                <c:pt idx="6">
                  <c:v>2.1190000000000002</c:v>
                </c:pt>
                <c:pt idx="7">
                  <c:v>2.2172499999999999</c:v>
                </c:pt>
                <c:pt idx="8">
                  <c:v>2.3155000000000001</c:v>
                </c:pt>
                <c:pt idx="9">
                  <c:v>2.3496000000000001</c:v>
                </c:pt>
                <c:pt idx="10">
                  <c:v>2.3837000000000002</c:v>
                </c:pt>
                <c:pt idx="11">
                  <c:v>2.5430000000000001</c:v>
                </c:pt>
                <c:pt idx="12">
                  <c:v>2.5344000000000002</c:v>
                </c:pt>
                <c:pt idx="13">
                  <c:v>2.5196999999999998</c:v>
                </c:pt>
                <c:pt idx="14">
                  <c:v>2.5436999999999999</c:v>
                </c:pt>
                <c:pt idx="15">
                  <c:v>2.5569000000000002</c:v>
                </c:pt>
                <c:pt idx="16">
                  <c:v>2.6040999999999999</c:v>
                </c:pt>
                <c:pt idx="17">
                  <c:v>2.5874999999999999</c:v>
                </c:pt>
                <c:pt idx="18">
                  <c:v>2.5375000000000001</c:v>
                </c:pt>
                <c:pt idx="19">
                  <c:v>2.5377000000000001</c:v>
                </c:pt>
                <c:pt idx="20">
                  <c:v>2.5766</c:v>
                </c:pt>
                <c:pt idx="21">
                  <c:v>2.5381</c:v>
                </c:pt>
                <c:pt idx="22">
                  <c:v>2.4996</c:v>
                </c:pt>
                <c:pt idx="23">
                  <c:v>2.5291000000000001</c:v>
                </c:pt>
                <c:pt idx="24">
                  <c:v>2.5587</c:v>
                </c:pt>
                <c:pt idx="25">
                  <c:v>2.6172</c:v>
                </c:pt>
                <c:pt idx="26">
                  <c:v>2.6757</c:v>
                </c:pt>
                <c:pt idx="27">
                  <c:v>2.7132000000000001</c:v>
                </c:pt>
                <c:pt idx="28">
                  <c:v>2.7368000000000001</c:v>
                </c:pt>
                <c:pt idx="29">
                  <c:v>2.79</c:v>
                </c:pt>
                <c:pt idx="30">
                  <c:v>2.8294000000000001</c:v>
                </c:pt>
                <c:pt idx="31">
                  <c:v>2.8574000000000002</c:v>
                </c:pt>
                <c:pt idx="32">
                  <c:v>2.9003000000000001</c:v>
                </c:pt>
                <c:pt idx="33">
                  <c:v>2.9579</c:v>
                </c:pt>
                <c:pt idx="34">
                  <c:v>3.0150000000000001</c:v>
                </c:pt>
                <c:pt idx="35">
                  <c:v>3.0022000000000002</c:v>
                </c:pt>
                <c:pt idx="36">
                  <c:v>3.1478999999999999</c:v>
                </c:pt>
              </c:numCache>
            </c:numRef>
          </c:val>
          <c:extLst>
            <c:ext xmlns:c16="http://schemas.microsoft.com/office/drawing/2014/chart" uri="{C3380CC4-5D6E-409C-BE32-E72D297353CC}">
              <c16:uniqueId val="{00000000-EEA5-FD4F-B403-929EB0D2CCAD}"/>
            </c:ext>
          </c:extLst>
        </c:ser>
        <c:ser>
          <c:idx val="1"/>
          <c:order val="1"/>
          <c:tx>
            <c:strRef>
              <c:f>Sheet1!$C$1</c:f>
              <c:strCache>
                <c:ptCount val="1"/>
                <c:pt idx="0">
                  <c:v>系列 1</c:v>
                </c:pt>
              </c:strCache>
            </c:strRef>
          </c:tx>
          <c:spPr>
            <a:solidFill>
              <a:srgbClr val="EE7D31"/>
            </a:solidFill>
            <a:ln>
              <a:noFill/>
            </a:ln>
            <a:effectLst/>
          </c:spPr>
          <c:invertIfNegative val="0"/>
          <c:dLbls>
            <c:delete val="1"/>
          </c:dLbls>
          <c:cat>
            <c:numRef>
              <c:f>Sheet1!$A$2:$A$38</c:f>
              <c:numCache>
                <c:formatCode>General</c:formatCode>
                <c:ptCount val="37"/>
                <c:pt idx="0">
                  <c:v>60</c:v>
                </c:pt>
                <c:pt idx="1">
                  <c:v>61</c:v>
                </c:pt>
                <c:pt idx="2">
                  <c:v>62</c:v>
                </c:pt>
                <c:pt idx="3">
                  <c:v>63</c:v>
                </c:pt>
                <c:pt idx="4">
                  <c:v>64</c:v>
                </c:pt>
                <c:pt idx="5">
                  <c:v>2</c:v>
                </c:pt>
                <c:pt idx="6">
                  <c:v>3</c:v>
                </c:pt>
                <c:pt idx="7">
                  <c:v>4</c:v>
                </c:pt>
                <c:pt idx="8">
                  <c:v>5</c:v>
                </c:pt>
                <c:pt idx="9">
                  <c:v>6</c:v>
                </c:pt>
                <c:pt idx="10">
                  <c:v>7</c:v>
                </c:pt>
                <c:pt idx="11">
                  <c:v>8</c:v>
                </c:pt>
                <c:pt idx="12">
                  <c:v>9</c:v>
                </c:pt>
                <c:pt idx="13">
                  <c:v>10</c:v>
                </c:pt>
                <c:pt idx="14">
                  <c:v>11</c:v>
                </c:pt>
                <c:pt idx="15">
                  <c:v>12</c:v>
                </c:pt>
                <c:pt idx="16">
                  <c:v>13</c:v>
                </c:pt>
                <c:pt idx="17">
                  <c:v>14</c:v>
                </c:pt>
                <c:pt idx="18">
                  <c:v>15</c:v>
                </c:pt>
                <c:pt idx="19">
                  <c:v>16</c:v>
                </c:pt>
                <c:pt idx="20">
                  <c:v>17</c:v>
                </c:pt>
                <c:pt idx="21">
                  <c:v>18</c:v>
                </c:pt>
                <c:pt idx="22">
                  <c:v>19</c:v>
                </c:pt>
                <c:pt idx="23">
                  <c:v>20</c:v>
                </c:pt>
                <c:pt idx="24">
                  <c:v>21</c:v>
                </c:pt>
                <c:pt idx="25">
                  <c:v>22</c:v>
                </c:pt>
                <c:pt idx="26">
                  <c:v>23</c:v>
                </c:pt>
                <c:pt idx="27">
                  <c:v>24</c:v>
                </c:pt>
                <c:pt idx="28">
                  <c:v>25</c:v>
                </c:pt>
                <c:pt idx="29">
                  <c:v>26</c:v>
                </c:pt>
                <c:pt idx="30">
                  <c:v>27</c:v>
                </c:pt>
                <c:pt idx="31">
                  <c:v>28</c:v>
                </c:pt>
                <c:pt idx="32">
                  <c:v>29</c:v>
                </c:pt>
                <c:pt idx="33">
                  <c:v>30</c:v>
                </c:pt>
                <c:pt idx="34">
                  <c:v>1</c:v>
                </c:pt>
                <c:pt idx="35">
                  <c:v>2</c:v>
                </c:pt>
                <c:pt idx="36">
                  <c:v>3</c:v>
                </c:pt>
              </c:numCache>
            </c:numRef>
          </c:cat>
          <c:val>
            <c:numRef>
              <c:f>Sheet1!$C$2:$C$38</c:f>
              <c:numCache>
                <c:formatCode>General</c:formatCode>
                <c:ptCount val="37"/>
                <c:pt idx="0">
                  <c:v>16.015899999999998</c:v>
                </c:pt>
                <c:pt idx="1">
                  <c:v>17.068999999999999</c:v>
                </c:pt>
                <c:pt idx="2">
                  <c:v>18.075900000000001</c:v>
                </c:pt>
                <c:pt idx="3">
                  <c:v>18.755400000000002</c:v>
                </c:pt>
                <c:pt idx="4">
                  <c:v>19.728999999999999</c:v>
                </c:pt>
                <c:pt idx="5">
                  <c:v>20.607500000000002</c:v>
                </c:pt>
                <c:pt idx="6">
                  <c:v>21.826000000000001</c:v>
                </c:pt>
                <c:pt idx="7">
                  <c:v>23.478400000000001</c:v>
                </c:pt>
                <c:pt idx="8">
                  <c:v>24.363099999999999</c:v>
                </c:pt>
                <c:pt idx="9">
                  <c:v>25.790800000000001</c:v>
                </c:pt>
                <c:pt idx="10">
                  <c:v>26.957699999999999</c:v>
                </c:pt>
                <c:pt idx="11">
                  <c:v>28.4542</c:v>
                </c:pt>
                <c:pt idx="12">
                  <c:v>28.914899999999999</c:v>
                </c:pt>
                <c:pt idx="13">
                  <c:v>29.5823</c:v>
                </c:pt>
                <c:pt idx="14">
                  <c:v>30.701899999999998</c:v>
                </c:pt>
                <c:pt idx="15">
                  <c:v>30.1418</c:v>
                </c:pt>
                <c:pt idx="16">
                  <c:v>31.099799999999998</c:v>
                </c:pt>
                <c:pt idx="17">
                  <c:v>30.950700000000001</c:v>
                </c:pt>
                <c:pt idx="18">
                  <c:v>31.537500000000001</c:v>
                </c:pt>
                <c:pt idx="19">
                  <c:v>32.1111</c:v>
                </c:pt>
                <c:pt idx="20">
                  <c:v>33.128900000000002</c:v>
                </c:pt>
                <c:pt idx="21">
                  <c:v>33.127600000000001</c:v>
                </c:pt>
                <c:pt idx="22">
                  <c:v>34.136000000000003</c:v>
                </c:pt>
                <c:pt idx="23">
                  <c:v>34.808399999999999</c:v>
                </c:pt>
                <c:pt idx="24">
                  <c:v>36.006700000000002</c:v>
                </c:pt>
                <c:pt idx="25">
                  <c:v>37.420200000000001</c:v>
                </c:pt>
                <c:pt idx="26">
                  <c:v>38.585000000000001</c:v>
                </c:pt>
                <c:pt idx="27">
                  <c:v>39.2117</c:v>
                </c:pt>
                <c:pt idx="28">
                  <c:v>40.061</c:v>
                </c:pt>
                <c:pt idx="29">
                  <c:v>40.807099999999998</c:v>
                </c:pt>
                <c:pt idx="30">
                  <c:v>42.364400000000003</c:v>
                </c:pt>
                <c:pt idx="31">
                  <c:v>42.138100000000001</c:v>
                </c:pt>
                <c:pt idx="32">
                  <c:v>43.070999999999998</c:v>
                </c:pt>
                <c:pt idx="33">
                  <c:v>43.3949</c:v>
                </c:pt>
                <c:pt idx="34">
                  <c:v>44.389499999999998</c:v>
                </c:pt>
                <c:pt idx="35">
                  <c:v>42.966500000000003</c:v>
                </c:pt>
                <c:pt idx="36">
                  <c:v>45.035899999999998</c:v>
                </c:pt>
              </c:numCache>
            </c:numRef>
          </c:val>
          <c:extLst>
            <c:ext xmlns:c16="http://schemas.microsoft.com/office/drawing/2014/chart" uri="{C3380CC4-5D6E-409C-BE32-E72D297353CC}">
              <c16:uniqueId val="{00000001-EEA5-FD4F-B403-929EB0D2CCAD}"/>
            </c:ext>
          </c:extLst>
        </c:ser>
        <c:dLbls>
          <c:dLblPos val="inEnd"/>
          <c:showLegendKey val="0"/>
          <c:showVal val="1"/>
          <c:showCatName val="0"/>
          <c:showSerName val="0"/>
          <c:showPercent val="0"/>
          <c:showBubbleSize val="0"/>
        </c:dLbls>
        <c:gapWidth val="219"/>
        <c:axId val="-2141403608"/>
        <c:axId val="-2141411368"/>
      </c:barChart>
      <c:catAx>
        <c:axId val="-2141403608"/>
        <c:scaling>
          <c:orientation val="minMax"/>
        </c:scaling>
        <c:delete val="1"/>
        <c:axPos val="b"/>
        <c:numFmt formatCode="General" sourceLinked="1"/>
        <c:majorTickMark val="none"/>
        <c:minorTickMark val="none"/>
        <c:tickLblPos val="nextTo"/>
        <c:crossAx val="-2141411368"/>
        <c:crosses val="autoZero"/>
        <c:auto val="1"/>
        <c:lblAlgn val="ctr"/>
        <c:lblOffset val="100"/>
        <c:noMultiLvlLbl val="0"/>
      </c:catAx>
      <c:valAx>
        <c:axId val="-21414113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41403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E4712655-6ECA-E446-8457-F74206953948}" type="datetimeFigureOut">
              <a:rPr kumimoji="1" lang="ja-JP" altLang="en-US" smtClean="0"/>
              <a:t>2024/7/20</a:t>
            </a:fld>
            <a:endParaRPr kumimoji="1" lang="ja-JP" altLang="en-US"/>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F831F7C-A725-1546-B490-2BE5F4A3C9E1}" type="slidenum">
              <a:rPr kumimoji="1" lang="ja-JP" altLang="en-US" smtClean="0"/>
              <a:t>‹#›</a:t>
            </a:fld>
            <a:endParaRPr kumimoji="1" lang="ja-JP" altLang="en-US"/>
          </a:p>
        </p:txBody>
      </p:sp>
    </p:spTree>
    <p:extLst>
      <p:ext uri="{BB962C8B-B14F-4D97-AF65-F5344CB8AC3E}">
        <p14:creationId xmlns:p14="http://schemas.microsoft.com/office/powerpoint/2010/main" val="165434373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6CA82DA-DE86-9346-9FB5-439B48D8F7BB}" type="slidenum">
              <a:rPr kumimoji="1" lang="ja-JP" altLang="en-US" smtClean="0"/>
              <a:t>88</a:t>
            </a:fld>
            <a:endParaRPr kumimoji="1" lang="ja-JP" altLang="en-US"/>
          </a:p>
        </p:txBody>
      </p:sp>
    </p:spTree>
    <p:extLst>
      <p:ext uri="{BB962C8B-B14F-4D97-AF65-F5344CB8AC3E}">
        <p14:creationId xmlns:p14="http://schemas.microsoft.com/office/powerpoint/2010/main" val="317606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6CA82DA-DE86-9346-9FB5-439B48D8F7BB}" type="slidenum">
              <a:rPr kumimoji="1" lang="ja-JP" altLang="en-US" smtClean="0"/>
              <a:t>90</a:t>
            </a:fld>
            <a:endParaRPr kumimoji="1" lang="ja-JP" altLang="en-US"/>
          </a:p>
        </p:txBody>
      </p:sp>
    </p:spTree>
    <p:extLst>
      <p:ext uri="{BB962C8B-B14F-4D97-AF65-F5344CB8AC3E}">
        <p14:creationId xmlns:p14="http://schemas.microsoft.com/office/powerpoint/2010/main" val="1242363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6CA82DA-DE86-9346-9FB5-439B48D8F7BB}" type="slidenum">
              <a:rPr kumimoji="1" lang="ja-JP" altLang="en-US" smtClean="0"/>
              <a:t>95</a:t>
            </a:fld>
            <a:endParaRPr kumimoji="1" lang="ja-JP" altLang="en-US"/>
          </a:p>
        </p:txBody>
      </p:sp>
    </p:spTree>
    <p:extLst>
      <p:ext uri="{BB962C8B-B14F-4D97-AF65-F5344CB8AC3E}">
        <p14:creationId xmlns:p14="http://schemas.microsoft.com/office/powerpoint/2010/main" val="308623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6CA82DA-DE86-9346-9FB5-439B48D8F7BB}" type="slidenum">
              <a:rPr kumimoji="1" lang="ja-JP" altLang="en-US" smtClean="0"/>
              <a:t>227</a:t>
            </a:fld>
            <a:endParaRPr kumimoji="1" lang="ja-JP" altLang="en-US"/>
          </a:p>
        </p:txBody>
      </p:sp>
    </p:spTree>
    <p:extLst>
      <p:ext uri="{BB962C8B-B14F-4D97-AF65-F5344CB8AC3E}">
        <p14:creationId xmlns:p14="http://schemas.microsoft.com/office/powerpoint/2010/main" val="155796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6CA82DA-DE86-9346-9FB5-439B48D8F7BB}" type="slidenum">
              <a:rPr kumimoji="1" lang="ja-JP" altLang="en-US" smtClean="0"/>
              <a:t>302</a:t>
            </a:fld>
            <a:endParaRPr kumimoji="1" lang="ja-JP" altLang="en-US"/>
          </a:p>
        </p:txBody>
      </p:sp>
    </p:spTree>
    <p:extLst>
      <p:ext uri="{BB962C8B-B14F-4D97-AF65-F5344CB8AC3E}">
        <p14:creationId xmlns:p14="http://schemas.microsoft.com/office/powerpoint/2010/main" val="1881675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DD4AA0-B720-CB4C-8277-D8AE369780C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1FB73A4-BEA0-C341-8C20-657C071F2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29F9D50-A093-F242-BDAF-030B4DA11CA2}"/>
              </a:ext>
            </a:extLst>
          </p:cNvPr>
          <p:cNvSpPr>
            <a:spLocks noGrp="1"/>
          </p:cNvSpPr>
          <p:nvPr>
            <p:ph type="dt" sz="half" idx="10"/>
          </p:nvPr>
        </p:nvSpPr>
        <p:spPr/>
        <p:txBody>
          <a:bodyPr/>
          <a:lstStyle/>
          <a:p>
            <a:fld id="{C179E905-9025-174D-A34F-C3698B38BA86}" type="datetime1">
              <a:rPr kumimoji="1" lang="ja-JP" altLang="en-US" smtClean="0"/>
              <a:t>2024/7/20</a:t>
            </a:fld>
            <a:endParaRPr kumimoji="1" lang="ja-JP" altLang="en-US"/>
          </a:p>
        </p:txBody>
      </p:sp>
      <p:sp>
        <p:nvSpPr>
          <p:cNvPr id="5" name="フッター プレースホルダー 4">
            <a:extLst>
              <a:ext uri="{FF2B5EF4-FFF2-40B4-BE49-F238E27FC236}">
                <a16:creationId xmlns:a16="http://schemas.microsoft.com/office/drawing/2014/main" id="{A6C4B834-BD09-A44D-803A-9C978097FD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343B43-7928-A64F-B4B0-C341922480F7}"/>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670213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3001B7-FF49-A14F-B00E-4EF75B5A233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5D8DCFE-C6D5-0449-8A87-0965DECFA97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DC9C6D-9F63-A94D-84DB-99AB2BEE5D9B}"/>
              </a:ext>
            </a:extLst>
          </p:cNvPr>
          <p:cNvSpPr>
            <a:spLocks noGrp="1"/>
          </p:cNvSpPr>
          <p:nvPr>
            <p:ph type="dt" sz="half" idx="10"/>
          </p:nvPr>
        </p:nvSpPr>
        <p:spPr/>
        <p:txBody>
          <a:bodyPr/>
          <a:lstStyle/>
          <a:p>
            <a:fld id="{B4372753-BF15-184F-869C-FA5C716D883E}" type="datetime1">
              <a:rPr kumimoji="1" lang="ja-JP" altLang="en-US" smtClean="0"/>
              <a:t>2024/7/20</a:t>
            </a:fld>
            <a:endParaRPr kumimoji="1" lang="ja-JP" altLang="en-US"/>
          </a:p>
        </p:txBody>
      </p:sp>
      <p:sp>
        <p:nvSpPr>
          <p:cNvPr id="5" name="フッター プレースホルダー 4">
            <a:extLst>
              <a:ext uri="{FF2B5EF4-FFF2-40B4-BE49-F238E27FC236}">
                <a16:creationId xmlns:a16="http://schemas.microsoft.com/office/drawing/2014/main" id="{2E123779-7D8D-9540-B233-4D4611A7C7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17645C5-AA03-1F43-8D78-49EBE224945E}"/>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3120452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AE82B9A-B3B9-3E4F-82D3-2F5317BEE31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044EC05-3ED3-534A-B90B-F22A491DD17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D279CB8-646B-9948-81B2-6DC9F420E687}"/>
              </a:ext>
            </a:extLst>
          </p:cNvPr>
          <p:cNvSpPr>
            <a:spLocks noGrp="1"/>
          </p:cNvSpPr>
          <p:nvPr>
            <p:ph type="dt" sz="half" idx="10"/>
          </p:nvPr>
        </p:nvSpPr>
        <p:spPr/>
        <p:txBody>
          <a:bodyPr/>
          <a:lstStyle/>
          <a:p>
            <a:fld id="{41F24C9A-CC9A-9D43-86D7-B787CF6B8531}" type="datetime1">
              <a:rPr kumimoji="1" lang="ja-JP" altLang="en-US" smtClean="0"/>
              <a:t>2024/7/20</a:t>
            </a:fld>
            <a:endParaRPr kumimoji="1" lang="ja-JP" altLang="en-US"/>
          </a:p>
        </p:txBody>
      </p:sp>
      <p:sp>
        <p:nvSpPr>
          <p:cNvPr id="5" name="フッター プレースホルダー 4">
            <a:extLst>
              <a:ext uri="{FF2B5EF4-FFF2-40B4-BE49-F238E27FC236}">
                <a16:creationId xmlns:a16="http://schemas.microsoft.com/office/drawing/2014/main" id="{ABF0FEF8-553F-1748-9A69-E983420B41D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1AE3A1-8280-F14F-9993-94F9484BB19F}"/>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921949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421BED-4E0C-6B46-8DF9-E0D64DEA697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12AF606-AC53-6E45-9627-6E344EC29E2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14DDB7-7F7A-5146-98CD-C8DC2097309E}"/>
              </a:ext>
            </a:extLst>
          </p:cNvPr>
          <p:cNvSpPr>
            <a:spLocks noGrp="1"/>
          </p:cNvSpPr>
          <p:nvPr>
            <p:ph type="dt" sz="half" idx="10"/>
          </p:nvPr>
        </p:nvSpPr>
        <p:spPr/>
        <p:txBody>
          <a:bodyPr/>
          <a:lstStyle/>
          <a:p>
            <a:fld id="{7B6CBE6C-C985-104D-A6A1-C0AB3CE17C37}" type="datetime1">
              <a:rPr kumimoji="1" lang="ja-JP" altLang="en-US" smtClean="0"/>
              <a:t>2024/7/20</a:t>
            </a:fld>
            <a:endParaRPr kumimoji="1" lang="ja-JP" altLang="en-US"/>
          </a:p>
        </p:txBody>
      </p:sp>
      <p:sp>
        <p:nvSpPr>
          <p:cNvPr id="5" name="フッター プレースホルダー 4">
            <a:extLst>
              <a:ext uri="{FF2B5EF4-FFF2-40B4-BE49-F238E27FC236}">
                <a16:creationId xmlns:a16="http://schemas.microsoft.com/office/drawing/2014/main" id="{584A879E-8342-8440-9B82-CA8F73D3DC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EDBA89-7D56-594F-8B79-A4B194DDE95A}"/>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24293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0F7FC7-21A4-6741-BCCD-9E28CEE2AE2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4D9CB33-F098-E24A-8E2D-92F159FD67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2AC1751-9324-8D4A-BABC-00A90C8D900D}"/>
              </a:ext>
            </a:extLst>
          </p:cNvPr>
          <p:cNvSpPr>
            <a:spLocks noGrp="1"/>
          </p:cNvSpPr>
          <p:nvPr>
            <p:ph type="dt" sz="half" idx="10"/>
          </p:nvPr>
        </p:nvSpPr>
        <p:spPr/>
        <p:txBody>
          <a:bodyPr/>
          <a:lstStyle/>
          <a:p>
            <a:fld id="{A85988A7-A146-4543-A9C8-9A41FDDDC5B4}" type="datetime1">
              <a:rPr kumimoji="1" lang="ja-JP" altLang="en-US" smtClean="0"/>
              <a:t>2024/7/20</a:t>
            </a:fld>
            <a:endParaRPr kumimoji="1" lang="ja-JP" altLang="en-US"/>
          </a:p>
        </p:txBody>
      </p:sp>
      <p:sp>
        <p:nvSpPr>
          <p:cNvPr id="5" name="フッター プレースホルダー 4">
            <a:extLst>
              <a:ext uri="{FF2B5EF4-FFF2-40B4-BE49-F238E27FC236}">
                <a16:creationId xmlns:a16="http://schemas.microsoft.com/office/drawing/2014/main" id="{6D5EDA3E-4541-9943-9999-8AA4C18E3A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CA2809-E1EC-A841-B847-AAD12A271484}"/>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3764112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CFA23F-546B-EF45-A68A-4513BC50EE9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D8BD2A5-6A80-2246-822B-6DAD22131B8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95A8CF6-5394-6B49-B23A-F285F16A530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36F3867-0E46-C34A-B561-B9E92232F296}"/>
              </a:ext>
            </a:extLst>
          </p:cNvPr>
          <p:cNvSpPr>
            <a:spLocks noGrp="1"/>
          </p:cNvSpPr>
          <p:nvPr>
            <p:ph type="dt" sz="half" idx="10"/>
          </p:nvPr>
        </p:nvSpPr>
        <p:spPr/>
        <p:txBody>
          <a:bodyPr/>
          <a:lstStyle/>
          <a:p>
            <a:fld id="{95F3C6C2-1B94-A64D-B870-0EA75F6AEF82}" type="datetime1">
              <a:rPr kumimoji="1" lang="ja-JP" altLang="en-US" smtClean="0"/>
              <a:t>2024/7/20</a:t>
            </a:fld>
            <a:endParaRPr kumimoji="1" lang="ja-JP" altLang="en-US"/>
          </a:p>
        </p:txBody>
      </p:sp>
      <p:sp>
        <p:nvSpPr>
          <p:cNvPr id="6" name="フッター プレースホルダー 5">
            <a:extLst>
              <a:ext uri="{FF2B5EF4-FFF2-40B4-BE49-F238E27FC236}">
                <a16:creationId xmlns:a16="http://schemas.microsoft.com/office/drawing/2014/main" id="{70845D0D-1547-1E44-B8A8-CA087032314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FEB10E6-295C-DF45-9F29-A9B605FCBD97}"/>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53674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2CABDF-7BBD-5A44-80FB-BBFC33DD3BE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ACC7FA-F291-B845-BB94-35C4D135D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2D713D5-DD71-C74E-9003-1C5A0955C56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31F6AAC-2252-4647-A933-5A26629581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832E93B-8165-3F45-8DFE-229F64DA211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410AE68-C78A-D544-A8D1-FDF82DE599A2}"/>
              </a:ext>
            </a:extLst>
          </p:cNvPr>
          <p:cNvSpPr>
            <a:spLocks noGrp="1"/>
          </p:cNvSpPr>
          <p:nvPr>
            <p:ph type="dt" sz="half" idx="10"/>
          </p:nvPr>
        </p:nvSpPr>
        <p:spPr/>
        <p:txBody>
          <a:bodyPr/>
          <a:lstStyle/>
          <a:p>
            <a:fld id="{2AAE3A89-F635-374E-BABA-0D898FAFE6CF}" type="datetime1">
              <a:rPr kumimoji="1" lang="ja-JP" altLang="en-US" smtClean="0"/>
              <a:t>2024/7/20</a:t>
            </a:fld>
            <a:endParaRPr kumimoji="1" lang="ja-JP" altLang="en-US"/>
          </a:p>
        </p:txBody>
      </p:sp>
      <p:sp>
        <p:nvSpPr>
          <p:cNvPr id="8" name="フッター プレースホルダー 7">
            <a:extLst>
              <a:ext uri="{FF2B5EF4-FFF2-40B4-BE49-F238E27FC236}">
                <a16:creationId xmlns:a16="http://schemas.microsoft.com/office/drawing/2014/main" id="{85C4A564-41F3-AD4F-90B4-0BCE1C11A64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4D7A397-4F3F-B64A-BBB9-2982AAF2D853}"/>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2826176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5B42C-7F0D-3C43-812B-F64BFCF0892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D1B456-077A-7941-8AC3-4B92A87D49B1}"/>
              </a:ext>
            </a:extLst>
          </p:cNvPr>
          <p:cNvSpPr>
            <a:spLocks noGrp="1"/>
          </p:cNvSpPr>
          <p:nvPr>
            <p:ph type="dt" sz="half" idx="10"/>
          </p:nvPr>
        </p:nvSpPr>
        <p:spPr/>
        <p:txBody>
          <a:bodyPr/>
          <a:lstStyle/>
          <a:p>
            <a:fld id="{051D73FB-EB22-9144-8978-872F28104444}" type="datetime1">
              <a:rPr kumimoji="1" lang="ja-JP" altLang="en-US" smtClean="0"/>
              <a:t>2024/7/20</a:t>
            </a:fld>
            <a:endParaRPr kumimoji="1" lang="ja-JP" altLang="en-US"/>
          </a:p>
        </p:txBody>
      </p:sp>
      <p:sp>
        <p:nvSpPr>
          <p:cNvPr id="4" name="フッター プレースホルダー 3">
            <a:extLst>
              <a:ext uri="{FF2B5EF4-FFF2-40B4-BE49-F238E27FC236}">
                <a16:creationId xmlns:a16="http://schemas.microsoft.com/office/drawing/2014/main" id="{AE063831-02A0-974D-A86B-1F73EFF776B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ABE7298-1261-DE49-BD2B-70BFDAED2186}"/>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3000300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2CE5BED-1146-194F-88E7-8CEFD92E9359}"/>
              </a:ext>
            </a:extLst>
          </p:cNvPr>
          <p:cNvSpPr>
            <a:spLocks noGrp="1"/>
          </p:cNvSpPr>
          <p:nvPr>
            <p:ph type="dt" sz="half" idx="10"/>
          </p:nvPr>
        </p:nvSpPr>
        <p:spPr/>
        <p:txBody>
          <a:bodyPr/>
          <a:lstStyle/>
          <a:p>
            <a:fld id="{5AA9F8B1-B5D4-FE4B-8228-A4531F7D9FE6}" type="datetime1">
              <a:rPr kumimoji="1" lang="ja-JP" altLang="en-US" smtClean="0"/>
              <a:t>2024/7/20</a:t>
            </a:fld>
            <a:endParaRPr kumimoji="1" lang="ja-JP" altLang="en-US"/>
          </a:p>
        </p:txBody>
      </p:sp>
      <p:sp>
        <p:nvSpPr>
          <p:cNvPr id="3" name="フッター プレースホルダー 2">
            <a:extLst>
              <a:ext uri="{FF2B5EF4-FFF2-40B4-BE49-F238E27FC236}">
                <a16:creationId xmlns:a16="http://schemas.microsoft.com/office/drawing/2014/main" id="{3BBCCB06-33CA-1944-8B69-88DBED0ABEE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50C6BF1-8FD5-0040-85B1-5574B33ED105}"/>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1441166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D2CB0-DB9B-6D4E-B54D-DDD9CFEFB12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84EE10C-019E-E94D-9C0E-F1F9C52E65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7544CA7-0462-EF4C-AFCB-62DF7757E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0528B7E-C79F-2641-8732-2EAD7606D0BA}"/>
              </a:ext>
            </a:extLst>
          </p:cNvPr>
          <p:cNvSpPr>
            <a:spLocks noGrp="1"/>
          </p:cNvSpPr>
          <p:nvPr>
            <p:ph type="dt" sz="half" idx="10"/>
          </p:nvPr>
        </p:nvSpPr>
        <p:spPr/>
        <p:txBody>
          <a:bodyPr/>
          <a:lstStyle/>
          <a:p>
            <a:fld id="{DEF25667-52A9-784E-B3CD-614168981B7F}" type="datetime1">
              <a:rPr kumimoji="1" lang="ja-JP" altLang="en-US" smtClean="0"/>
              <a:t>2024/7/20</a:t>
            </a:fld>
            <a:endParaRPr kumimoji="1" lang="ja-JP" altLang="en-US"/>
          </a:p>
        </p:txBody>
      </p:sp>
      <p:sp>
        <p:nvSpPr>
          <p:cNvPr id="6" name="フッター プレースホルダー 5">
            <a:extLst>
              <a:ext uri="{FF2B5EF4-FFF2-40B4-BE49-F238E27FC236}">
                <a16:creationId xmlns:a16="http://schemas.microsoft.com/office/drawing/2014/main" id="{89581D82-3848-3F49-98C3-3A2E91D31BF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DF88D30-F91E-5D49-9786-873F150B3525}"/>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3057531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A6A700-6B3A-634F-BA32-B04CA9E56F6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A3C9E3-435F-E544-A396-784973E890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60F1DC7-D923-CE4A-8438-D2CE66140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A277449-481F-3B4A-952B-C657E7DCCADF}"/>
              </a:ext>
            </a:extLst>
          </p:cNvPr>
          <p:cNvSpPr>
            <a:spLocks noGrp="1"/>
          </p:cNvSpPr>
          <p:nvPr>
            <p:ph type="dt" sz="half" idx="10"/>
          </p:nvPr>
        </p:nvSpPr>
        <p:spPr/>
        <p:txBody>
          <a:bodyPr/>
          <a:lstStyle/>
          <a:p>
            <a:fld id="{1BB6C630-11DF-1C45-B411-81DBF4690A08}" type="datetime1">
              <a:rPr kumimoji="1" lang="ja-JP" altLang="en-US" smtClean="0"/>
              <a:t>2024/7/20</a:t>
            </a:fld>
            <a:endParaRPr kumimoji="1" lang="ja-JP" altLang="en-US"/>
          </a:p>
        </p:txBody>
      </p:sp>
      <p:sp>
        <p:nvSpPr>
          <p:cNvPr id="6" name="フッター プレースホルダー 5">
            <a:extLst>
              <a:ext uri="{FF2B5EF4-FFF2-40B4-BE49-F238E27FC236}">
                <a16:creationId xmlns:a16="http://schemas.microsoft.com/office/drawing/2014/main" id="{784432E0-87A9-EA40-A602-D5FB77EC110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0C6007-75E2-464C-AF01-84CBEE3495B7}"/>
              </a:ext>
            </a:extLst>
          </p:cNvPr>
          <p:cNvSpPr>
            <a:spLocks noGrp="1"/>
          </p:cNvSpPr>
          <p:nvPr>
            <p:ph type="sldNum" sz="quarter" idx="12"/>
          </p:nvPr>
        </p:nvSpPr>
        <p:spPr/>
        <p:txBody>
          <a:body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2006751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F85EEC8-0058-BD4D-B298-598117756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5F24F33-FDD7-5A45-AEB8-ED38BD58C0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F0C3870-0072-3645-B320-6DEC7902AB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78B34-7A9B-2A48-BCD5-3F88EC3FBD72}" type="datetime1">
              <a:rPr kumimoji="1" lang="ja-JP" altLang="en-US" smtClean="0"/>
              <a:t>2024/7/20</a:t>
            </a:fld>
            <a:endParaRPr kumimoji="1" lang="ja-JP" altLang="en-US"/>
          </a:p>
        </p:txBody>
      </p:sp>
      <p:sp>
        <p:nvSpPr>
          <p:cNvPr id="5" name="フッター プレースホルダー 4">
            <a:extLst>
              <a:ext uri="{FF2B5EF4-FFF2-40B4-BE49-F238E27FC236}">
                <a16:creationId xmlns:a16="http://schemas.microsoft.com/office/drawing/2014/main" id="{26D3C8AE-BDE5-B849-A034-1C14287D4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8E201C2-DAB2-4C4B-A9EB-8730344BFE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3A4F6-1DED-4042-94B1-26CBF9BCF6BA}" type="slidenum">
              <a:rPr kumimoji="1" lang="ja-JP" altLang="en-US" smtClean="0"/>
              <a:t>‹#›</a:t>
            </a:fld>
            <a:endParaRPr kumimoji="1" lang="ja-JP" altLang="en-US"/>
          </a:p>
        </p:txBody>
      </p:sp>
    </p:spTree>
    <p:extLst>
      <p:ext uri="{BB962C8B-B14F-4D97-AF65-F5344CB8AC3E}">
        <p14:creationId xmlns:p14="http://schemas.microsoft.com/office/powerpoint/2010/main" val="15056236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jpg"/></Relationships>
</file>

<file path=ppt/slides/_rels/slide1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jpg"/></Relationships>
</file>

<file path=ppt/slides/_rels/slide13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0.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58.png"/><Relationship Id="rId4" Type="http://schemas.openxmlformats.org/officeDocument/2006/relationships/image" Target="../media/image7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59.png"/></Relationships>
</file>

<file path=ppt/slides/_rels/slide1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59.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32.png"/></Relationships>
</file>

<file path=ppt/slides/_rels/slide1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59.png"/></Relationships>
</file>

<file path=ppt/slides/_rels/slide17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59.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32.png"/></Relationships>
</file>

<file path=ppt/slides/_rels/slide1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75.png"/><Relationship Id="rId4" Type="http://schemas.openxmlformats.org/officeDocument/2006/relationships/image" Target="../media/image74.png"/></Relationships>
</file>

<file path=ppt/slides/_rels/slide18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75.png"/><Relationship Id="rId4" Type="http://schemas.openxmlformats.org/officeDocument/2006/relationships/image" Target="../media/image74.png"/></Relationships>
</file>

<file path=ppt/slides/_rels/slide18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0.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58.png"/><Relationship Id="rId4" Type="http://schemas.openxmlformats.org/officeDocument/2006/relationships/image" Target="../media/image75.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png"/></Relationships>
</file>

<file path=ppt/slides/_rels/slide19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1.png"/><Relationship Id="rId7"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56.png"/><Relationship Id="rId10" Type="http://schemas.openxmlformats.org/officeDocument/2006/relationships/image" Target="../media/image65.png"/><Relationship Id="rId4" Type="http://schemas.openxmlformats.org/officeDocument/2006/relationships/image" Target="../media/image57.png"/><Relationship Id="rId9" Type="http://schemas.openxmlformats.org/officeDocument/2006/relationships/image" Target="../media/image64.png"/></Relationships>
</file>

<file path=ppt/slides/_rels/slide19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1.png"/><Relationship Id="rId7"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56.png"/><Relationship Id="rId10" Type="http://schemas.openxmlformats.org/officeDocument/2006/relationships/image" Target="../media/image65.png"/><Relationship Id="rId4" Type="http://schemas.openxmlformats.org/officeDocument/2006/relationships/image" Target="../media/image57.png"/><Relationship Id="rId9" Type="http://schemas.openxmlformats.org/officeDocument/2006/relationships/image" Target="../media/image64.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1.png"/><Relationship Id="rId7"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56.png"/><Relationship Id="rId10" Type="http://schemas.openxmlformats.org/officeDocument/2006/relationships/image" Target="../media/image65.png"/><Relationship Id="rId4" Type="http://schemas.openxmlformats.org/officeDocument/2006/relationships/image" Target="../media/image57.png"/><Relationship Id="rId9" Type="http://schemas.openxmlformats.org/officeDocument/2006/relationships/image" Target="../media/image64.png"/></Relationships>
</file>

<file path=ppt/slides/_rels/slide19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1.png"/><Relationship Id="rId7"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1.png"/><Relationship Id="rId7"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1.png"/><Relationship Id="rId7"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56.png"/><Relationship Id="rId9" Type="http://schemas.openxmlformats.org/officeDocument/2006/relationships/image" Target="../media/image65.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75.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2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2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7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7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7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8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82.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83.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8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8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8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87.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8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jpeg"/></Relationships>
</file>

<file path=ppt/slides/_rels/slide3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33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34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3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3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 Id="rId6" Type="http://schemas.openxmlformats.org/officeDocument/2006/relationships/image" Target="../media/image144.jpeg"/><Relationship Id="rId5" Type="http://schemas.openxmlformats.org/officeDocument/2006/relationships/image" Target="../media/image142.png"/><Relationship Id="rId4" Type="http://schemas.openxmlformats.org/officeDocument/2006/relationships/image" Target="../media/image141.png"/></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 Id="rId5" Type="http://schemas.openxmlformats.org/officeDocument/2006/relationships/image" Target="../media/image148.png"/><Relationship Id="rId4" Type="http://schemas.openxmlformats.org/officeDocument/2006/relationships/image" Target="../media/image147.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372.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2.gif"/></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5.png"/><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71474" y="330739"/>
            <a:ext cx="11449049" cy="4611803"/>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000">
                <a:solidFill>
                  <a:srgbClr val="0000FF"/>
                </a:solidFill>
                <a:latin typeface="HG丸ｺﾞｼｯｸM-PRO"/>
                <a:ea typeface="HG丸ｺﾞｼｯｸM-PRO"/>
                <a:cs typeface="HG丸ｺﾞｼｯｸM-PRO"/>
              </a:rPr>
              <a:t>（一社）東京医科歯科大学歯科同窓会</a:t>
            </a:r>
            <a:endParaRPr lang="en-US" altLang="ja-JP" sz="4000" dirty="0">
              <a:solidFill>
                <a:srgbClr val="0000FF"/>
              </a:solidFill>
              <a:latin typeface="HG丸ｺﾞｼｯｸM-PRO"/>
              <a:ea typeface="HG丸ｺﾞｼｯｸM-PRO"/>
              <a:cs typeface="HG丸ｺﾞｼｯｸM-PRO"/>
            </a:endParaRPr>
          </a:p>
          <a:p>
            <a:r>
              <a:rPr lang="ja-JP" altLang="en-US" sz="4000">
                <a:solidFill>
                  <a:srgbClr val="0000FF"/>
                </a:solidFill>
                <a:latin typeface="HG丸ｺﾞｼｯｸM-PRO"/>
                <a:ea typeface="HG丸ｺﾞｼｯｸM-PRO"/>
                <a:cs typeface="HG丸ｺﾞｼｯｸM-PRO"/>
              </a:rPr>
              <a:t>医療管理委員会</a:t>
            </a:r>
            <a:endParaRPr lang="en-US" altLang="ja-JP" sz="4000" dirty="0">
              <a:solidFill>
                <a:srgbClr val="0000FF"/>
              </a:solidFill>
              <a:latin typeface="HG丸ｺﾞｼｯｸM-PRO"/>
              <a:ea typeface="HG丸ｺﾞｼｯｸM-PRO"/>
              <a:cs typeface="HG丸ｺﾞｼｯｸM-PRO"/>
            </a:endParaRPr>
          </a:p>
          <a:p>
            <a:r>
              <a:rPr lang="en-US" altLang="ja-JP" sz="3600" dirty="0">
                <a:solidFill>
                  <a:srgbClr val="0000FF"/>
                </a:solidFill>
                <a:latin typeface="HG丸ｺﾞｼｯｸM-PRO"/>
                <a:ea typeface="HG丸ｺﾞｼｯｸM-PRO"/>
                <a:cs typeface="HG丸ｺﾞｼｯｸM-PRO"/>
              </a:rPr>
              <a:t>presents</a:t>
            </a:r>
          </a:p>
          <a:p>
            <a:endParaRPr lang="en-US" altLang="ja-JP" sz="1300" dirty="0">
              <a:solidFill>
                <a:srgbClr val="0000FF"/>
              </a:solidFill>
              <a:latin typeface="HG丸ｺﾞｼｯｸM-PRO"/>
              <a:ea typeface="HG丸ｺﾞｼｯｸM-PRO"/>
              <a:cs typeface="HG丸ｺﾞｼｯｸM-PRO"/>
            </a:endParaRPr>
          </a:p>
          <a:p>
            <a:r>
              <a:rPr lang="ja-JP" altLang="en-US" sz="5400">
                <a:solidFill>
                  <a:srgbClr val="FF0000"/>
                </a:solidFill>
                <a:latin typeface="HG丸ｺﾞｼｯｸM-PRO"/>
                <a:ea typeface="HG丸ｺﾞｼｯｸM-PRO"/>
                <a:cs typeface="HG丸ｺﾞｼｯｸM-PRO"/>
              </a:rPr>
              <a:t>管理型歯科医療と生産性</a:t>
            </a:r>
            <a:endParaRPr lang="en-US" altLang="ja-JP" sz="5400" dirty="0">
              <a:solidFill>
                <a:srgbClr val="FF0000"/>
              </a:solidFill>
              <a:latin typeface="HG丸ｺﾞｼｯｸM-PRO"/>
              <a:ea typeface="HG丸ｺﾞｼｯｸM-PRO"/>
              <a:cs typeface="HG丸ｺﾞｼｯｸM-PRO"/>
            </a:endParaRPr>
          </a:p>
          <a:p>
            <a:r>
              <a:rPr lang="en-US" altLang="ja-JP" sz="2500" dirty="0">
                <a:solidFill>
                  <a:srgbClr val="FF0000"/>
                </a:solidFill>
                <a:latin typeface="HG丸ｺﾞｼｯｸM-PRO"/>
                <a:ea typeface="HG丸ｺﾞｼｯｸM-PRO"/>
                <a:cs typeface="HG丸ｺﾞｼｯｸM-PRO"/>
              </a:rPr>
              <a:t>〜</a:t>
            </a:r>
            <a:r>
              <a:rPr lang="ja-JP" altLang="en-US" sz="2500">
                <a:solidFill>
                  <a:srgbClr val="FF0000"/>
                </a:solidFill>
                <a:latin typeface="HG丸ｺﾞｼｯｸM-PRO"/>
                <a:ea typeface="HG丸ｺﾞｼｯｸM-PRO"/>
                <a:cs typeface="HG丸ｺﾞｼｯｸM-PRO"/>
              </a:rPr>
              <a:t>厚生労働省が目指す</a:t>
            </a:r>
            <a:r>
              <a:rPr lang="en-US" altLang="ja-JP" sz="2500" dirty="0">
                <a:solidFill>
                  <a:srgbClr val="FF0000"/>
                </a:solidFill>
                <a:latin typeface="HG丸ｺﾞｼｯｸM-PRO"/>
                <a:ea typeface="HG丸ｺﾞｼｯｸM-PRO"/>
                <a:cs typeface="HG丸ｺﾞｼｯｸM-PRO"/>
              </a:rPr>
              <a:t>21</a:t>
            </a:r>
            <a:r>
              <a:rPr lang="ja-JP" altLang="en-US" sz="2500">
                <a:solidFill>
                  <a:srgbClr val="FF0000"/>
                </a:solidFill>
                <a:latin typeface="HG丸ｺﾞｼｯｸM-PRO"/>
                <a:ea typeface="HG丸ｺﾞｼｯｸM-PRO"/>
                <a:cs typeface="HG丸ｺﾞｼｯｸM-PRO"/>
              </a:rPr>
              <a:t>世紀型歯科医院への変貌</a:t>
            </a:r>
            <a:r>
              <a:rPr lang="en-US" altLang="ja-JP" sz="2500" dirty="0">
                <a:solidFill>
                  <a:srgbClr val="FF0000"/>
                </a:solidFill>
                <a:latin typeface="HG丸ｺﾞｼｯｸM-PRO"/>
                <a:ea typeface="HG丸ｺﾞｼｯｸM-PRO"/>
                <a:cs typeface="HG丸ｺﾞｼｯｸM-PRO"/>
              </a:rPr>
              <a:t>〜</a:t>
            </a:r>
          </a:p>
          <a:p>
            <a:endParaRPr lang="en-US" altLang="ja-JP" sz="1600" dirty="0">
              <a:solidFill>
                <a:srgbClr val="0000FF"/>
              </a:solidFill>
              <a:latin typeface="HG丸ｺﾞｼｯｸM-PRO"/>
              <a:ea typeface="HG丸ｺﾞｼｯｸM-PRO"/>
              <a:cs typeface="HG丸ｺﾞｼｯｸM-PRO"/>
            </a:endParaRPr>
          </a:p>
          <a:p>
            <a:r>
              <a:rPr lang="ja-JP" altLang="en-US" sz="3000">
                <a:solidFill>
                  <a:schemeClr val="tx1"/>
                </a:solidFill>
                <a:latin typeface="HG丸ｺﾞｼｯｸM-PRO"/>
                <a:ea typeface="HG丸ｺﾞｼｯｸM-PRO"/>
                <a:cs typeface="HG丸ｺﾞｼｯｸM-PRO"/>
              </a:rPr>
              <a:t>令和６年７月</a:t>
            </a:r>
            <a:r>
              <a:rPr lang="en-US" altLang="ja-JP" sz="3000" dirty="0">
                <a:solidFill>
                  <a:schemeClr val="tx1"/>
                </a:solidFill>
                <a:latin typeface="HG丸ｺﾞｼｯｸM-PRO"/>
                <a:ea typeface="HG丸ｺﾞｼｯｸM-PRO"/>
                <a:cs typeface="HG丸ｺﾞｼｯｸM-PRO"/>
              </a:rPr>
              <a:t>28</a:t>
            </a:r>
            <a:r>
              <a:rPr lang="ja-JP" altLang="en-US" sz="3000">
                <a:solidFill>
                  <a:schemeClr val="tx1"/>
                </a:solidFill>
                <a:latin typeface="HG丸ｺﾞｼｯｸM-PRO"/>
                <a:ea typeface="HG丸ｺﾞｼｯｸM-PRO"/>
                <a:cs typeface="HG丸ｺﾞｼｯｸM-PRO"/>
              </a:rPr>
              <a:t>日（日）</a:t>
            </a:r>
            <a:endParaRPr lang="en-US" altLang="ja-JP" sz="3000" dirty="0">
              <a:solidFill>
                <a:schemeClr val="tx1"/>
              </a:solidFill>
              <a:latin typeface="HG丸ｺﾞｼｯｸM-PRO"/>
              <a:ea typeface="HG丸ｺﾞｼｯｸM-PRO"/>
              <a:cs typeface="HG丸ｺﾞｼｯｸM-PRO"/>
            </a:endParaRPr>
          </a:p>
          <a:p>
            <a:r>
              <a:rPr lang="en-US" altLang="ja-JP" sz="3000" dirty="0">
                <a:solidFill>
                  <a:schemeClr val="tx1"/>
                </a:solidFill>
                <a:latin typeface="HG丸ｺﾞｼｯｸM-PRO"/>
                <a:ea typeface="HG丸ｺﾞｼｯｸM-PRO"/>
                <a:cs typeface="HG丸ｺﾞｼｯｸM-PRO"/>
              </a:rPr>
              <a:t>10</a:t>
            </a:r>
            <a:r>
              <a:rPr lang="ja-JP" altLang="en-US" sz="3000">
                <a:solidFill>
                  <a:schemeClr val="tx1"/>
                </a:solidFill>
                <a:latin typeface="HG丸ｺﾞｼｯｸM-PRO"/>
                <a:ea typeface="HG丸ｺﾞｼｯｸM-PRO"/>
                <a:cs typeface="HG丸ｺﾞｼｯｸM-PRO"/>
              </a:rPr>
              <a:t>：</a:t>
            </a:r>
            <a:r>
              <a:rPr lang="en-US" altLang="ja-JP" sz="3000" dirty="0">
                <a:solidFill>
                  <a:schemeClr val="tx1"/>
                </a:solidFill>
                <a:latin typeface="HG丸ｺﾞｼｯｸM-PRO"/>
                <a:ea typeface="HG丸ｺﾞｼｯｸM-PRO"/>
                <a:cs typeface="HG丸ｺﾞｼｯｸM-PRO"/>
              </a:rPr>
              <a:t>00〜12</a:t>
            </a:r>
            <a:r>
              <a:rPr lang="ja-JP" altLang="en-US" sz="3000">
                <a:solidFill>
                  <a:schemeClr val="tx1"/>
                </a:solidFill>
                <a:latin typeface="HG丸ｺﾞｼｯｸM-PRO"/>
                <a:ea typeface="HG丸ｺﾞｼｯｸM-PRO"/>
                <a:cs typeface="HG丸ｺﾞｼｯｸM-PRO"/>
              </a:rPr>
              <a:t>：</a:t>
            </a:r>
            <a:r>
              <a:rPr lang="en-US" altLang="ja-JP" sz="3000" dirty="0">
                <a:solidFill>
                  <a:schemeClr val="tx1"/>
                </a:solidFill>
                <a:latin typeface="HG丸ｺﾞｼｯｸM-PRO"/>
                <a:ea typeface="HG丸ｺﾞｼｯｸM-PRO"/>
                <a:cs typeface="HG丸ｺﾞｼｯｸM-PRO"/>
              </a:rPr>
              <a:t>00</a:t>
            </a:r>
            <a:endParaRPr lang="en-US" altLang="ja-JP" sz="3000" dirty="0">
              <a:latin typeface="HG丸ｺﾞｼｯｸM-PRO"/>
              <a:ea typeface="HG丸ｺﾞｼｯｸM-PRO"/>
              <a:cs typeface="HG丸ｺﾞｼｯｸM-PRO"/>
            </a:endParaRPr>
          </a:p>
        </p:txBody>
      </p:sp>
      <p:sp>
        <p:nvSpPr>
          <p:cNvPr id="5" name="サブタイトル 2"/>
          <p:cNvSpPr txBox="1">
            <a:spLocks/>
          </p:cNvSpPr>
          <p:nvPr/>
        </p:nvSpPr>
        <p:spPr>
          <a:xfrm>
            <a:off x="2295725" y="4942542"/>
            <a:ext cx="7600545" cy="1752600"/>
          </a:xfrm>
          <a:prstGeom prst="rect">
            <a:avLst/>
          </a:prstGeom>
        </p:spPr>
        <p:txBody>
          <a:bodyPr vert="horz" lIns="91440" tIns="45720" rIns="91440" bIns="45720" rtlCol="0" anchor="ctr" anchorCtr="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2800">
                <a:solidFill>
                  <a:schemeClr val="tx1"/>
                </a:solidFill>
                <a:latin typeface="HG丸ｺﾞｼｯｸM-PRO"/>
                <a:ea typeface="HG丸ｺﾞｼｯｸM-PRO"/>
                <a:cs typeface="HG丸ｺﾞｼｯｸM-PRO"/>
              </a:rPr>
              <a:t>（医社）ビクトリア会　小野歯科医院　</a:t>
            </a:r>
            <a:endParaRPr lang="en-US" altLang="ja-JP" sz="2800" dirty="0">
              <a:solidFill>
                <a:schemeClr val="tx1"/>
              </a:solidFill>
              <a:latin typeface="HG丸ｺﾞｼｯｸM-PRO"/>
              <a:ea typeface="HG丸ｺﾞｼｯｸM-PRO"/>
              <a:cs typeface="HG丸ｺﾞｼｯｸM-PRO"/>
            </a:endParaRPr>
          </a:p>
          <a:p>
            <a:r>
              <a:rPr lang="ja-JP" altLang="en-US" sz="2800">
                <a:solidFill>
                  <a:schemeClr val="tx1"/>
                </a:solidFill>
                <a:latin typeface="HG丸ｺﾞｼｯｸM-PRO"/>
                <a:ea typeface="HG丸ｺﾞｼｯｸM-PRO"/>
                <a:cs typeface="HG丸ｺﾞｼｯｸM-PRO"/>
              </a:rPr>
              <a:t>理事長</a:t>
            </a:r>
            <a:r>
              <a:rPr lang="ja-JP" altLang="ja-JP" sz="280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小野清一郎</a:t>
            </a:r>
            <a:endParaRPr lang="ja-JP" altLang="en-US"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824730E6-23D8-15CB-A79B-B972296EDD10}"/>
              </a:ext>
            </a:extLst>
          </p:cNvPr>
          <p:cNvSpPr>
            <a:spLocks noGrp="1"/>
          </p:cNvSpPr>
          <p:nvPr>
            <p:ph type="sldNum" sz="quarter" idx="12"/>
          </p:nvPr>
        </p:nvSpPr>
        <p:spPr/>
        <p:txBody>
          <a:bodyPr/>
          <a:lstStyle/>
          <a:p>
            <a:fld id="{7F53A4F6-1DED-4042-94B1-26CBF9BCF6BA}" type="slidenum">
              <a:rPr kumimoji="1" lang="ja-JP" altLang="en-US" smtClean="0"/>
              <a:t>1</a:t>
            </a:fld>
            <a:endParaRPr kumimoji="1" lang="ja-JP" altLang="en-US"/>
          </a:p>
        </p:txBody>
      </p:sp>
    </p:spTree>
    <p:extLst>
      <p:ext uri="{BB962C8B-B14F-4D97-AF65-F5344CB8AC3E}">
        <p14:creationId xmlns:p14="http://schemas.microsoft.com/office/powerpoint/2010/main" val="3604489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27504"/>
            <a:ext cx="10515600" cy="1325563"/>
          </a:xfrm>
        </p:spPr>
        <p:txBody>
          <a:bodyPr>
            <a:noAutofit/>
          </a:bodyPr>
          <a:lstStyle/>
          <a:p>
            <a:pPr algn="ctr"/>
            <a:r>
              <a:rPr lang="ja-JP" altLang="en-US" sz="4800">
                <a:solidFill>
                  <a:srgbClr val="00B050"/>
                </a:solidFill>
                <a:latin typeface="HG丸ｺﾞｼｯｸM-PRO"/>
                <a:ea typeface="HG丸ｺﾞｼｯｸM-PRO"/>
                <a:cs typeface="HG丸ｺﾞｼｯｸM-PRO"/>
              </a:rPr>
              <a:t>薬科</a:t>
            </a:r>
            <a:r>
              <a:rPr lang="ja-JP" altLang="en-US" sz="4800">
                <a:latin typeface="HG丸ｺﾞｼｯｸM-PRO"/>
                <a:ea typeface="HG丸ｺﾞｼｯｸM-PRO"/>
                <a:cs typeface="HG丸ｺﾞｼｯｸM-PRO"/>
              </a:rPr>
              <a:t>の取り分（令和３年の場合）</a:t>
            </a:r>
            <a:endParaRPr lang="ja-JP" altLang="en-US" sz="4800" dirty="0">
              <a:latin typeface="HG丸ｺﾞｼｯｸM-PRO"/>
              <a:ea typeface="HG丸ｺﾞｼｯｸM-PRO"/>
              <a:cs typeface="HG丸ｺﾞｼｯｸM-PRO"/>
            </a:endParaRPr>
          </a:p>
        </p:txBody>
      </p:sp>
      <p:sp>
        <p:nvSpPr>
          <p:cNvPr id="3" name="コンテンツ プレースホルダー 2"/>
          <p:cNvSpPr>
            <a:spLocks noGrp="1"/>
          </p:cNvSpPr>
          <p:nvPr>
            <p:ph idx="1"/>
          </p:nvPr>
        </p:nvSpPr>
        <p:spPr>
          <a:xfrm>
            <a:off x="197224" y="1600200"/>
            <a:ext cx="11797552" cy="1359452"/>
          </a:xfrm>
        </p:spPr>
        <p:txBody>
          <a:bodyPr>
            <a:normAutofit/>
          </a:bodyPr>
          <a:lstStyle/>
          <a:p>
            <a:pPr marL="0" indent="0" algn="dist">
              <a:buNone/>
            </a:pPr>
            <a:r>
              <a:rPr lang="en-US" altLang="ja-JP" sz="3600" dirty="0">
                <a:latin typeface="HG丸ｺﾞｼｯｸM-PRO"/>
                <a:ea typeface="HG丸ｺﾞｼｯｸM-PRO"/>
                <a:cs typeface="HG丸ｺﾞｼｯｸM-PRO"/>
              </a:rPr>
              <a:t>45</a:t>
            </a:r>
            <a:r>
              <a:rPr lang="ja-JP" altLang="en-US" sz="3600">
                <a:latin typeface="HG丸ｺﾞｼｯｸM-PRO"/>
                <a:ea typeface="HG丸ｺﾞｼｯｸM-PRO"/>
                <a:cs typeface="HG丸ｺﾞｼｯｸM-PRO"/>
              </a:rPr>
              <a:t>兆</a:t>
            </a:r>
            <a:r>
              <a:rPr lang="en-US" altLang="ja-JP" sz="3600" dirty="0">
                <a:latin typeface="HG丸ｺﾞｼｯｸM-PRO"/>
                <a:ea typeface="HG丸ｺﾞｼｯｸM-PRO"/>
                <a:cs typeface="HG丸ｺﾞｼｯｸM-PRO"/>
              </a:rPr>
              <a:t>359</a:t>
            </a:r>
            <a:r>
              <a:rPr lang="ja-JP" altLang="en-US" sz="3600">
                <a:latin typeface="HG丸ｺﾞｼｯｸM-PRO"/>
                <a:ea typeface="HG丸ｺﾞｼｯｸM-PRO"/>
                <a:cs typeface="HG丸ｺﾞｼｯｸM-PRO"/>
              </a:rPr>
              <a:t>億円／年</a:t>
            </a:r>
            <a:r>
              <a:rPr lang="en-US" altLang="ja-JP" sz="3600" dirty="0">
                <a:latin typeface="HG丸ｺﾞｼｯｸM-PRO"/>
                <a:ea typeface="HG丸ｺﾞｼｯｸM-PRO"/>
                <a:cs typeface="HG丸ｺﾞｼｯｸM-PRO"/>
              </a:rPr>
              <a:t> ×</a:t>
            </a:r>
            <a:r>
              <a:rPr lang="en-US" altLang="en-US" sz="3600" dirty="0">
                <a:latin typeface="HG丸ｺﾞｼｯｸM-PRO"/>
                <a:ea typeface="HG丸ｺﾞｼｯｸM-PRO"/>
                <a:cs typeface="HG丸ｺﾞｼｯｸM-PRO"/>
              </a:rPr>
              <a:t> 17</a:t>
            </a:r>
            <a:r>
              <a:rPr lang="en-US" altLang="ja-JP" sz="3600" dirty="0">
                <a:latin typeface="HG丸ｺﾞｼｯｸM-PRO"/>
                <a:ea typeface="HG丸ｺﾞｼｯｸM-PRO"/>
                <a:cs typeface="HG丸ｺﾞｼｯｸM-PRO"/>
              </a:rPr>
              <a:t>.5</a:t>
            </a:r>
            <a:r>
              <a:rPr lang="ja-JP" altLang="en-US" sz="3600">
                <a:latin typeface="HG丸ｺﾞｼｯｸM-PRO"/>
                <a:ea typeface="HG丸ｺﾞｼｯｸM-PRO"/>
                <a:cs typeface="HG丸ｺﾞｼｯｸM-PRO"/>
              </a:rPr>
              <a:t>％</a:t>
            </a:r>
            <a:r>
              <a:rPr lang="en-US" altLang="en-US" sz="3600" dirty="0">
                <a:latin typeface="HG丸ｺﾞｼｯｸM-PRO"/>
                <a:ea typeface="HG丸ｺﾞｼｯｸM-PRO"/>
                <a:cs typeface="HG丸ｺﾞｼｯｸM-PRO"/>
              </a:rPr>
              <a:t> </a:t>
            </a:r>
            <a:r>
              <a:rPr lang="ja-JP" altLang="en-US" sz="3600">
                <a:latin typeface="HG丸ｺﾞｼｯｸM-PRO"/>
                <a:ea typeface="HG丸ｺﾞｼｯｸM-PRO"/>
                <a:cs typeface="HG丸ｺﾞｼｯｸM-PRO"/>
              </a:rPr>
              <a:t>＝</a:t>
            </a:r>
            <a:r>
              <a:rPr lang="en-US" altLang="en-US" sz="3600" dirty="0">
                <a:latin typeface="HG丸ｺﾞｼｯｸM-PRO"/>
                <a:ea typeface="HG丸ｺﾞｼｯｸM-PRO"/>
                <a:cs typeface="HG丸ｺﾞｼｯｸM-PRO"/>
              </a:rPr>
              <a:t> 7</a:t>
            </a:r>
            <a:r>
              <a:rPr lang="ja-JP" altLang="en-US" sz="3600">
                <a:latin typeface="HG丸ｺﾞｼｯｸM-PRO"/>
                <a:ea typeface="HG丸ｺﾞｼｯｸM-PRO"/>
                <a:cs typeface="HG丸ｺﾞｼｯｸM-PRO"/>
              </a:rPr>
              <a:t>兆</a:t>
            </a:r>
            <a:r>
              <a:rPr lang="en-US" altLang="ja-JP" sz="3600" dirty="0">
                <a:latin typeface="HG丸ｺﾞｼｯｸM-PRO"/>
                <a:ea typeface="HG丸ｺﾞｼｯｸM-PRO"/>
                <a:cs typeface="HG丸ｺﾞｼｯｸM-PRO"/>
              </a:rPr>
              <a:t>8,794</a:t>
            </a:r>
            <a:r>
              <a:rPr lang="ja-JP" altLang="en-US" sz="3600">
                <a:latin typeface="HG丸ｺﾞｼｯｸM-PRO"/>
                <a:ea typeface="HG丸ｺﾞｼｯｸM-PRO"/>
                <a:cs typeface="HG丸ｺﾞｼｯｸM-PRO"/>
              </a:rPr>
              <a:t>億円</a:t>
            </a:r>
            <a:r>
              <a:rPr lang="ja-JP" altLang="en-US" sz="3600" dirty="0">
                <a:latin typeface="HG丸ｺﾞｼｯｸM-PRO"/>
                <a:ea typeface="HG丸ｺﾞｼｯｸM-PRO"/>
                <a:cs typeface="HG丸ｺﾞｼｯｸM-PRO"/>
              </a:rPr>
              <a:t>／年</a:t>
            </a:r>
          </a:p>
        </p:txBody>
      </p:sp>
      <p:sp>
        <p:nvSpPr>
          <p:cNvPr id="4" name="コンテンツ プレースホルダー 2"/>
          <p:cNvSpPr txBox="1">
            <a:spLocks/>
          </p:cNvSpPr>
          <p:nvPr/>
        </p:nvSpPr>
        <p:spPr>
          <a:xfrm>
            <a:off x="197224" y="2442283"/>
            <a:ext cx="11797552"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dist">
              <a:buNone/>
            </a:pPr>
            <a:r>
              <a:rPr lang="en-US" altLang="ja-JP" sz="3550" dirty="0">
                <a:latin typeface="HG丸ｺﾞｼｯｸM-PRO"/>
                <a:ea typeface="HG丸ｺﾞｼｯｸM-PRO"/>
                <a:cs typeface="HG丸ｺﾞｼｯｸM-PRO"/>
              </a:rPr>
              <a:t>7</a:t>
            </a:r>
            <a:r>
              <a:rPr lang="ja-JP" altLang="en-US" sz="3550">
                <a:latin typeface="HG丸ｺﾞｼｯｸM-PRO"/>
                <a:ea typeface="HG丸ｺﾞｼｯｸM-PRO"/>
                <a:cs typeface="HG丸ｺﾞｼｯｸM-PRO"/>
              </a:rPr>
              <a:t>兆</a:t>
            </a:r>
            <a:r>
              <a:rPr lang="en-US" altLang="ja-JP" sz="3550" dirty="0">
                <a:latin typeface="HG丸ｺﾞｼｯｸM-PRO"/>
                <a:ea typeface="HG丸ｺﾞｼｯｸM-PRO"/>
                <a:cs typeface="HG丸ｺﾞｼｯｸM-PRO"/>
              </a:rPr>
              <a:t>8,794</a:t>
            </a:r>
            <a:r>
              <a:rPr lang="ja-JP" altLang="en-US" sz="3550">
                <a:latin typeface="HG丸ｺﾞｼｯｸM-PRO"/>
                <a:ea typeface="HG丸ｺﾞｼｯｸM-PRO"/>
                <a:cs typeface="HG丸ｺﾞｼｯｸM-PRO"/>
              </a:rPr>
              <a:t>億円</a:t>
            </a:r>
            <a:r>
              <a:rPr lang="ja-JP" altLang="en-US" sz="3550" dirty="0">
                <a:latin typeface="HG丸ｺﾞｼｯｸM-PRO"/>
                <a:ea typeface="HG丸ｺﾞｼｯｸM-PRO"/>
                <a:cs typeface="HG丸ｺﾞｼｯｸM-PRO"/>
              </a:rPr>
              <a:t>／</a:t>
            </a:r>
            <a:r>
              <a:rPr lang="ja-JP" altLang="en-US" sz="3550">
                <a:latin typeface="HG丸ｺﾞｼｯｸM-PRO"/>
                <a:ea typeface="HG丸ｺﾞｼｯｸM-PRO"/>
                <a:cs typeface="HG丸ｺﾞｼｯｸM-PRO"/>
              </a:rPr>
              <a:t>年</a:t>
            </a:r>
            <a:r>
              <a:rPr lang="en-US" altLang="ja-JP" sz="3550" dirty="0">
                <a:latin typeface="HG丸ｺﾞｼｯｸM-PRO"/>
                <a:ea typeface="HG丸ｺﾞｼｯｸM-PRO"/>
                <a:cs typeface="HG丸ｺﾞｼｯｸM-PRO"/>
              </a:rPr>
              <a:t> ÷ 12</a:t>
            </a:r>
            <a:r>
              <a:rPr lang="ja-JP" altLang="en-US" sz="3550">
                <a:latin typeface="HG丸ｺﾞｼｯｸM-PRO"/>
                <a:ea typeface="HG丸ｺﾞｼｯｸM-PRO"/>
                <a:cs typeface="HG丸ｺﾞｼｯｸM-PRO"/>
              </a:rPr>
              <a:t>月</a:t>
            </a:r>
            <a:r>
              <a:rPr lang="en-US" altLang="ja-JP" sz="3550" dirty="0">
                <a:latin typeface="HG丸ｺﾞｼｯｸM-PRO"/>
                <a:ea typeface="HG丸ｺﾞｼｯｸM-PRO"/>
                <a:cs typeface="HG丸ｺﾞｼｯｸM-PRO"/>
              </a:rPr>
              <a:t> </a:t>
            </a:r>
            <a:r>
              <a:rPr lang="ja-JP" altLang="en-US" sz="3550">
                <a:latin typeface="HG丸ｺﾞｼｯｸM-PRO"/>
                <a:ea typeface="HG丸ｺﾞｼｯｸM-PRO"/>
                <a:cs typeface="HG丸ｺﾞｼｯｸM-PRO"/>
              </a:rPr>
              <a:t>＝</a:t>
            </a:r>
            <a:r>
              <a:rPr lang="en-US" altLang="ja-JP" sz="3550" dirty="0">
                <a:latin typeface="HG丸ｺﾞｼｯｸM-PRO"/>
                <a:ea typeface="HG丸ｺﾞｼｯｸM-PRO"/>
                <a:cs typeface="HG丸ｺﾞｼｯｸM-PRO"/>
              </a:rPr>
              <a:t> 6,566</a:t>
            </a:r>
            <a:r>
              <a:rPr lang="ja-JP" altLang="en-US" sz="3550">
                <a:latin typeface="HG丸ｺﾞｼｯｸM-PRO"/>
                <a:ea typeface="HG丸ｺﾞｼｯｸM-PRO"/>
                <a:cs typeface="HG丸ｺﾞｼｯｸM-PRO"/>
              </a:rPr>
              <a:t>億</a:t>
            </a:r>
            <a:r>
              <a:rPr lang="en-US" altLang="ja-JP" sz="3550" dirty="0">
                <a:latin typeface="HG丸ｺﾞｼｯｸM-PRO"/>
                <a:ea typeface="HG丸ｺﾞｼｯｸM-PRO"/>
                <a:cs typeface="HG丸ｺﾞｼｯｸM-PRO"/>
              </a:rPr>
              <a:t>1,666</a:t>
            </a:r>
            <a:r>
              <a:rPr lang="ja-JP" altLang="en-US" sz="3550">
                <a:latin typeface="HG丸ｺﾞｼｯｸM-PRO"/>
                <a:ea typeface="HG丸ｺﾞｼｯｸM-PRO"/>
                <a:cs typeface="HG丸ｺﾞｼｯｸM-PRO"/>
              </a:rPr>
              <a:t>万円</a:t>
            </a:r>
            <a:r>
              <a:rPr lang="ja-JP" altLang="en-US" sz="3550" dirty="0">
                <a:latin typeface="HG丸ｺﾞｼｯｸM-PRO"/>
                <a:ea typeface="HG丸ｺﾞｼｯｸM-PRO"/>
                <a:cs typeface="HG丸ｺﾞｼｯｸM-PRO"/>
              </a:rPr>
              <a:t>／月</a:t>
            </a:r>
          </a:p>
        </p:txBody>
      </p:sp>
      <p:sp>
        <p:nvSpPr>
          <p:cNvPr id="5" name="コンテンツ プレースホルダー 2"/>
          <p:cNvSpPr txBox="1">
            <a:spLocks/>
          </p:cNvSpPr>
          <p:nvPr/>
        </p:nvSpPr>
        <p:spPr>
          <a:xfrm>
            <a:off x="318051" y="3766224"/>
            <a:ext cx="11676723" cy="1359452"/>
          </a:xfrm>
          <a:prstGeom prst="rect">
            <a:avLst/>
          </a:prstGeom>
        </p:spPr>
        <p:txBody>
          <a:bodyPr vert="horz" wrap="none" lIns="0" tIns="45720" rIns="0" bIns="45720" rtlCol="0" anchor="ctr" anchorCtr="0">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sz="4000">
                <a:solidFill>
                  <a:srgbClr val="00B050"/>
                </a:solidFill>
                <a:latin typeface="HG丸ｺﾞｼｯｸM-PRO"/>
                <a:ea typeface="HG丸ｺﾞｼｯｸM-PRO"/>
                <a:cs typeface="HG丸ｺﾞｼｯｸM-PRO"/>
              </a:rPr>
              <a:t>令和３年</a:t>
            </a:r>
            <a:r>
              <a:rPr lang="ja-JP" altLang="en-US" sz="4000" dirty="0">
                <a:solidFill>
                  <a:srgbClr val="00B050"/>
                </a:solidFill>
                <a:latin typeface="HG丸ｺﾞｼｯｸM-PRO"/>
                <a:ea typeface="HG丸ｺﾞｼｯｸM-PRO"/>
                <a:cs typeface="HG丸ｺﾞｼｯｸM-PRO"/>
              </a:rPr>
              <a:t>の日本</a:t>
            </a:r>
            <a:r>
              <a:rPr lang="ja-JP" altLang="en-US" sz="4000">
                <a:solidFill>
                  <a:srgbClr val="00B050"/>
                </a:solidFill>
                <a:latin typeface="HG丸ｺﾞｼｯｸM-PRO"/>
                <a:ea typeface="HG丸ｺﾞｼｯｸM-PRO"/>
                <a:cs typeface="HG丸ｺﾞｼｯｸM-PRO"/>
              </a:rPr>
              <a:t>の登録薬剤師人口 ＝ </a:t>
            </a:r>
            <a:r>
              <a:rPr lang="en-US" altLang="ja-JP" sz="4000" dirty="0">
                <a:solidFill>
                  <a:srgbClr val="00B050"/>
                </a:solidFill>
                <a:latin typeface="HG丸ｺﾞｼｯｸM-PRO"/>
                <a:ea typeface="HG丸ｺﾞｼｯｸM-PRO"/>
                <a:cs typeface="HG丸ｺﾞｼｯｸM-PRO"/>
              </a:rPr>
              <a:t>322,836</a:t>
            </a:r>
            <a:r>
              <a:rPr lang="ja-JP" altLang="en-US" sz="4000">
                <a:solidFill>
                  <a:srgbClr val="00B050"/>
                </a:solidFill>
                <a:latin typeface="HG丸ｺﾞｼｯｸM-PRO"/>
                <a:ea typeface="HG丸ｺﾞｼｯｸM-PRO"/>
                <a:cs typeface="HG丸ｺﾞｼｯｸM-PRO"/>
              </a:rPr>
              <a:t>人</a:t>
            </a:r>
            <a:endParaRPr lang="en-US" altLang="ja-JP" sz="4000" dirty="0">
              <a:solidFill>
                <a:srgbClr val="00B050"/>
              </a:solidFill>
              <a:latin typeface="HG丸ｺﾞｼｯｸM-PRO"/>
              <a:ea typeface="HG丸ｺﾞｼｯｸM-PRO"/>
              <a:cs typeface="HG丸ｺﾞｼｯｸM-PRO"/>
            </a:endParaRPr>
          </a:p>
          <a:p>
            <a:pPr marL="0" indent="0" algn="r">
              <a:lnSpc>
                <a:spcPts val="1480"/>
              </a:lnSpc>
              <a:buNone/>
            </a:pPr>
            <a:r>
              <a:rPr lang="ja-JP" altLang="en-US" sz="1400">
                <a:latin typeface="MS PGothic" panose="020B0600070205080204" pitchFamily="34" charset="-128"/>
                <a:ea typeface="MS PGothic" panose="020B0600070205080204" pitchFamily="34" charset="-128"/>
                <a:cs typeface="HG丸ｺﾞｼｯｸM-PRO"/>
              </a:rPr>
              <a:t>＊令和２年と令和４年の平均値　</a:t>
            </a:r>
            <a:endParaRPr lang="ja-JP" altLang="en-US" sz="1400" dirty="0">
              <a:solidFill>
                <a:srgbClr val="0432FF"/>
              </a:solidFill>
              <a:latin typeface="HG丸ｺﾞｼｯｸM-PRO"/>
              <a:ea typeface="HG丸ｺﾞｼｯｸM-PRO"/>
              <a:cs typeface="HG丸ｺﾞｼｯｸM-PRO"/>
            </a:endParaRPr>
          </a:p>
        </p:txBody>
      </p:sp>
      <p:sp>
        <p:nvSpPr>
          <p:cNvPr id="6" name="コンテンツ プレースホルダー 2"/>
          <p:cNvSpPr txBox="1">
            <a:spLocks/>
          </p:cNvSpPr>
          <p:nvPr/>
        </p:nvSpPr>
        <p:spPr>
          <a:xfrm>
            <a:off x="197223" y="5014845"/>
            <a:ext cx="7581803"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dist">
              <a:buNone/>
            </a:pPr>
            <a:r>
              <a:rPr lang="en-US" altLang="ja-JP" sz="2900" dirty="0">
                <a:latin typeface="HG丸ｺﾞｼｯｸM-PRO"/>
                <a:ea typeface="HG丸ｺﾞｼｯｸM-PRO"/>
                <a:cs typeface="HG丸ｺﾞｼｯｸM-PRO"/>
              </a:rPr>
              <a:t>6,566</a:t>
            </a:r>
            <a:r>
              <a:rPr lang="ja-JP" altLang="en-US" sz="2900">
                <a:latin typeface="HG丸ｺﾞｼｯｸM-PRO"/>
                <a:ea typeface="HG丸ｺﾞｼｯｸM-PRO"/>
                <a:cs typeface="HG丸ｺﾞｼｯｸM-PRO"/>
              </a:rPr>
              <a:t>億</a:t>
            </a:r>
            <a:r>
              <a:rPr lang="en-US" altLang="ja-JP" sz="2900" dirty="0">
                <a:latin typeface="HG丸ｺﾞｼｯｸM-PRO"/>
                <a:ea typeface="HG丸ｺﾞｼｯｸM-PRO"/>
                <a:cs typeface="HG丸ｺﾞｼｯｸM-PRO"/>
              </a:rPr>
              <a:t>1,666</a:t>
            </a:r>
            <a:r>
              <a:rPr lang="ja-JP" altLang="en-US" sz="2900">
                <a:latin typeface="HG丸ｺﾞｼｯｸM-PRO"/>
                <a:ea typeface="HG丸ｺﾞｼｯｸM-PRO"/>
                <a:cs typeface="HG丸ｺﾞｼｯｸM-PRO"/>
              </a:rPr>
              <a:t>万円／月</a:t>
            </a:r>
            <a:r>
              <a:rPr lang="en-US" altLang="ja-JP" sz="2900" dirty="0">
                <a:latin typeface="HG丸ｺﾞｼｯｸM-PRO"/>
                <a:ea typeface="HG丸ｺﾞｼｯｸM-PRO"/>
                <a:cs typeface="HG丸ｺﾞｼｯｸM-PRO"/>
              </a:rPr>
              <a:t> ÷ </a:t>
            </a:r>
            <a:r>
              <a:rPr lang="en-US" altLang="ja-JP" sz="2900" dirty="0">
                <a:solidFill>
                  <a:srgbClr val="00B050"/>
                </a:solidFill>
                <a:latin typeface="HG丸ｺﾞｼｯｸM-PRO"/>
                <a:ea typeface="HG丸ｺﾞｼｯｸM-PRO"/>
                <a:cs typeface="HG丸ｺﾞｼｯｸM-PRO"/>
              </a:rPr>
              <a:t>339,623</a:t>
            </a:r>
            <a:r>
              <a:rPr lang="ja-JP" altLang="en-US" sz="2900">
                <a:solidFill>
                  <a:srgbClr val="00B050"/>
                </a:solidFill>
                <a:latin typeface="HG丸ｺﾞｼｯｸM-PRO"/>
                <a:ea typeface="HG丸ｺﾞｼｯｸM-PRO"/>
                <a:cs typeface="HG丸ｺﾞｼｯｸM-PRO"/>
              </a:rPr>
              <a:t>人</a:t>
            </a:r>
            <a:r>
              <a:rPr lang="en-US" altLang="ja-JP" sz="2900" dirty="0">
                <a:solidFill>
                  <a:srgbClr val="00B050"/>
                </a:solidFill>
                <a:latin typeface="HG丸ｺﾞｼｯｸM-PRO"/>
                <a:ea typeface="HG丸ｺﾞｼｯｸM-PRO"/>
                <a:cs typeface="HG丸ｺﾞｼｯｸM-PRO"/>
              </a:rPr>
              <a:t> </a:t>
            </a:r>
            <a:r>
              <a:rPr lang="en-US" altLang="ja-JP" sz="2900" dirty="0">
                <a:latin typeface="HG丸ｺﾞｼｯｸM-PRO"/>
                <a:ea typeface="HG丸ｺﾞｼｯｸM-PRO"/>
                <a:cs typeface="HG丸ｺﾞｼｯｸM-PRO"/>
              </a:rPr>
              <a:t>≒</a:t>
            </a:r>
            <a:endParaRPr lang="ja-JP" altLang="en-US" sz="2900" dirty="0">
              <a:solidFill>
                <a:srgbClr val="FF0000"/>
              </a:solidFill>
              <a:latin typeface="HG丸ｺﾞｼｯｸM-PRO"/>
              <a:ea typeface="HG丸ｺﾞｼｯｸM-PRO"/>
              <a:cs typeface="HG丸ｺﾞｼｯｸM-PRO"/>
            </a:endParaRPr>
          </a:p>
        </p:txBody>
      </p:sp>
      <p:sp>
        <p:nvSpPr>
          <p:cNvPr id="7" name="コンテンツ プレースホルダー 2"/>
          <p:cNvSpPr txBox="1">
            <a:spLocks/>
          </p:cNvSpPr>
          <p:nvPr/>
        </p:nvSpPr>
        <p:spPr>
          <a:xfrm>
            <a:off x="7147725" y="4945923"/>
            <a:ext cx="4847049"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buNone/>
            </a:pPr>
            <a:r>
              <a:rPr lang="en-US" altLang="ja-JP" sz="3600" b="1" u="sng" dirty="0">
                <a:solidFill>
                  <a:srgbClr val="0432FF"/>
                </a:solidFill>
                <a:latin typeface="HG丸ｺﾞｼｯｸM-PRO"/>
                <a:ea typeface="HG丸ｺﾞｼｯｸM-PRO"/>
                <a:cs typeface="HG丸ｺﾞｼｯｸM-PRO"/>
              </a:rPr>
              <a:t>1,933,369</a:t>
            </a:r>
            <a:r>
              <a:rPr lang="ja-JP" altLang="en-US" sz="3600" b="1" u="sng">
                <a:solidFill>
                  <a:srgbClr val="0432FF"/>
                </a:solidFill>
                <a:latin typeface="HG丸ｺﾞｼｯｸM-PRO"/>
                <a:ea typeface="HG丸ｺﾞｼｯｸM-PRO"/>
                <a:cs typeface="HG丸ｺﾞｼｯｸM-PRO"/>
              </a:rPr>
              <a:t>円</a:t>
            </a:r>
            <a:r>
              <a:rPr lang="ja-JP" altLang="en-US" sz="3600" b="1" u="sng" dirty="0">
                <a:solidFill>
                  <a:srgbClr val="0432FF"/>
                </a:solidFill>
                <a:latin typeface="HG丸ｺﾞｼｯｸM-PRO"/>
                <a:ea typeface="HG丸ｺﾞｼｯｸM-PRO"/>
                <a:cs typeface="HG丸ｺﾞｼｯｸM-PRO"/>
              </a:rPr>
              <a:t>／月</a:t>
            </a:r>
          </a:p>
        </p:txBody>
      </p:sp>
      <p:sp>
        <p:nvSpPr>
          <p:cNvPr id="8" name="スライド番号プレースホルダー 7">
            <a:extLst>
              <a:ext uri="{FF2B5EF4-FFF2-40B4-BE49-F238E27FC236}">
                <a16:creationId xmlns:a16="http://schemas.microsoft.com/office/drawing/2014/main" id="{85AFF122-B397-D0F8-8BFC-63C9E3B3EE4F}"/>
              </a:ext>
            </a:extLst>
          </p:cNvPr>
          <p:cNvSpPr>
            <a:spLocks noGrp="1"/>
          </p:cNvSpPr>
          <p:nvPr>
            <p:ph type="sldNum" sz="quarter" idx="12"/>
          </p:nvPr>
        </p:nvSpPr>
        <p:spPr/>
        <p:txBody>
          <a:bodyPr/>
          <a:lstStyle/>
          <a:p>
            <a:fld id="{7F53A4F6-1DED-4042-94B1-26CBF9BCF6BA}" type="slidenum">
              <a:rPr kumimoji="1" lang="ja-JP" altLang="en-US" smtClean="0"/>
              <a:t>10</a:t>
            </a:fld>
            <a:endParaRPr kumimoji="1" lang="ja-JP" altLang="en-US"/>
          </a:p>
        </p:txBody>
      </p:sp>
    </p:spTree>
    <p:extLst>
      <p:ext uri="{BB962C8B-B14F-4D97-AF65-F5344CB8AC3E}">
        <p14:creationId xmlns:p14="http://schemas.microsoft.com/office/powerpoint/2010/main" val="207473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1700"/>
                            </p:stCondLst>
                            <p:childTnLst>
                              <p:par>
                                <p:cTn id="24" presetID="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キャッシュレジスタ"/>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1CD63-1FF9-346F-352B-735AAB954CCD}"/>
            </a:ext>
          </a:extLst>
        </p:cNvPr>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52051979-5834-0CB3-FF29-66CFEE6E11A3}"/>
              </a:ext>
            </a:extLst>
          </p:cNvPr>
          <p:cNvGrpSpPr/>
          <p:nvPr/>
        </p:nvGrpSpPr>
        <p:grpSpPr>
          <a:xfrm>
            <a:off x="285070" y="1967696"/>
            <a:ext cx="11744260" cy="4652005"/>
            <a:chOff x="285070" y="1967696"/>
            <a:chExt cx="11744260" cy="4652005"/>
          </a:xfrm>
        </p:grpSpPr>
        <p:sp>
          <p:nvSpPr>
            <p:cNvPr id="4" name="タイトル 1">
              <a:extLst>
                <a:ext uri="{FF2B5EF4-FFF2-40B4-BE49-F238E27FC236}">
                  <a16:creationId xmlns:a16="http://schemas.microsoft.com/office/drawing/2014/main" id="{81B1FD63-2B84-6F30-36D3-CB197D8495D1}"/>
                </a:ext>
              </a:extLst>
            </p:cNvPr>
            <p:cNvSpPr txBox="1">
              <a:spLocks/>
            </p:cNvSpPr>
            <p:nvPr/>
          </p:nvSpPr>
          <p:spPr>
            <a:xfrm>
              <a:off x="285070" y="1967696"/>
              <a:ext cx="5487080" cy="4652005"/>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後発医薬品使用体制加算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三十五の三　後発医薬品使用体制加算の施設基準</a:t>
              </a:r>
              <a:br>
                <a:rPr lang="ja-JP" altLang="en-US" sz="1500">
                  <a:solidFill>
                    <a:schemeClr val="tx1"/>
                  </a:solidFill>
                  <a:effectLst/>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の施設基準</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a:t>
              </a:r>
              <a:r>
                <a:rPr lang="en-US" altLang="ja-JP" sz="1500" dirty="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ハ　（略</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ニ　後発医薬品の使用に積極的に取り組んでいる旨を、当該保険医療機関の見やすい場所に掲示していること。</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タイトル 1">
              <a:extLst>
                <a:ext uri="{FF2B5EF4-FFF2-40B4-BE49-F238E27FC236}">
                  <a16:creationId xmlns:a16="http://schemas.microsoft.com/office/drawing/2014/main" id="{2B00199A-8182-3B28-9B45-02F12965AD99}"/>
                </a:ext>
              </a:extLst>
            </p:cNvPr>
            <p:cNvSpPr txBox="1">
              <a:spLocks/>
            </p:cNvSpPr>
            <p:nvPr/>
          </p:nvSpPr>
          <p:spPr>
            <a:xfrm>
              <a:off x="6542930" y="1967696"/>
              <a:ext cx="5486400" cy="4652005"/>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後発医薬品使用体制加算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6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三十五の三　後発医薬品使用体制加算の施設基準</a:t>
              </a:r>
              <a:br>
                <a:rPr lang="ja-JP" altLang="en-US" sz="1500">
                  <a:solidFill>
                    <a:schemeClr val="tx1"/>
                  </a:solidFill>
                  <a:effectLst/>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の施設基準</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a:t>
              </a:r>
              <a:r>
                <a:rPr lang="en-US" altLang="ja-JP" sz="1500" dirty="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ハ　（略</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ニ　後発医薬品の使用に積極的に取り組んでいる旨を、当該保険医療機関の見やすい場所に掲示していること。</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ハ　二の後発</a:t>
              </a:r>
              <a:r>
                <a:rPr lang="ja-JP" altLang="en-US" sz="1500">
                  <a:solidFill>
                    <a:srgbClr val="FF0000"/>
                  </a:solidFill>
                  <a:effectLst/>
                  <a:latin typeface="HGMaruGothicMPRO" panose="020F0600000000000000" pitchFamily="34" charset="-128"/>
                  <a:ea typeface="HGMaruGothicMPRO" panose="020F0600000000000000" pitchFamily="34" charset="-128"/>
                </a:rPr>
                <a:t>医薬品の使用に積極的に取り組んでいる旨について、原則として、ウェブサイトに掲載していること。</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算定告示別表第二歯科診療報酬点数表のうち、第一章第一部初・再診料第一節初診料の注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、地域歯科診療支援病院歯科初診料、初診料及び地域歯科診療支援病院歯科初診料の注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10</a:t>
              </a:r>
              <a:r>
                <a:rPr lang="ja-JP" altLang="en-US" sz="1500">
                  <a:solidFill>
                    <a:schemeClr val="tx1"/>
                  </a:solidFill>
                  <a:effectLst/>
                  <a:latin typeface="HGMaruGothicMPRO" panose="020F0600000000000000" pitchFamily="34" charset="-128"/>
                  <a:ea typeface="HGMaruGothicMPRO" panose="020F0600000000000000" pitchFamily="34" charset="-128"/>
                </a:rPr>
                <a:t>、第二部入院料等第一節入院基本料の一般病棟入院基本料等、有床義歯修理及び有床義歯内面適合法の歯科技工加算</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及び</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についても同様。</a:t>
              </a:r>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1" name="右矢印 10">
              <a:extLst>
                <a:ext uri="{FF2B5EF4-FFF2-40B4-BE49-F238E27FC236}">
                  <a16:creationId xmlns:a16="http://schemas.microsoft.com/office/drawing/2014/main" id="{47F05A91-ACFB-80C0-96C3-CB52161EF4E2}"/>
                </a:ext>
              </a:extLst>
            </p:cNvPr>
            <p:cNvSpPr/>
            <p:nvPr/>
          </p:nvSpPr>
          <p:spPr>
            <a:xfrm>
              <a:off x="5867028" y="39035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212199C6-A997-B136-E34C-2E74182CA9D5}"/>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9" name="タイトル 1">
            <a:extLst>
              <a:ext uri="{FF2B5EF4-FFF2-40B4-BE49-F238E27FC236}">
                <a16:creationId xmlns:a16="http://schemas.microsoft.com/office/drawing/2014/main" id="{1061C70D-E471-65F5-7D67-212E92B87C1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95C859E1-C763-7A66-FA8A-9E971171B87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⑱</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書面掲示事項のウェブサイトへの掲載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BF3C1169-9EBF-2A37-7F18-4012EDD72706}"/>
              </a:ext>
            </a:extLst>
          </p:cNvPr>
          <p:cNvSpPr>
            <a:spLocks noGrp="1"/>
          </p:cNvSpPr>
          <p:nvPr>
            <p:ph type="sldNum" sz="quarter" idx="12"/>
          </p:nvPr>
        </p:nvSpPr>
        <p:spPr/>
        <p:txBody>
          <a:bodyPr/>
          <a:lstStyle/>
          <a:p>
            <a:fld id="{7F53A4F6-1DED-4042-94B1-26CBF9BCF6BA}" type="slidenum">
              <a:rPr kumimoji="1" lang="ja-JP" altLang="en-US" smtClean="0"/>
              <a:t>100</a:t>
            </a:fld>
            <a:endParaRPr kumimoji="1" lang="ja-JP" altLang="en-US"/>
          </a:p>
        </p:txBody>
      </p:sp>
    </p:spTree>
    <p:extLst>
      <p:ext uri="{BB962C8B-B14F-4D97-AF65-F5344CB8AC3E}">
        <p14:creationId xmlns:p14="http://schemas.microsoft.com/office/powerpoint/2010/main" val="39012663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C8597-4A92-44BB-8621-3ADB38A83C1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E094006-E9B8-8209-4F90-D08BFEFAC5C0}"/>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E8641AB7-A1C9-87C7-6DF7-8DA065761E8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4C4C2267-3997-6DA5-9264-52C3BBBA7312}"/>
              </a:ext>
            </a:extLst>
          </p:cNvPr>
          <p:cNvSpPr txBox="1">
            <a:spLocks/>
          </p:cNvSpPr>
          <p:nvPr/>
        </p:nvSpPr>
        <p:spPr>
          <a:xfrm>
            <a:off x="285069" y="1854200"/>
            <a:ext cx="11625279" cy="4765501"/>
          </a:xfrm>
          <a:prstGeom prst="rect">
            <a:avLst/>
          </a:prstGeom>
          <a:ln>
            <a:solidFill>
              <a:schemeClr val="tx1"/>
            </a:solidFill>
          </a:ln>
        </p:spPr>
        <p:txBody>
          <a:bodyPr vert="horz" lIns="91440" tIns="45720" rIns="3600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1750">
                <a:solidFill>
                  <a:schemeClr val="bg1"/>
                </a:solidFill>
                <a:highlight>
                  <a:srgbClr val="000000"/>
                </a:highlight>
                <a:latin typeface="HGMaruGothicMPRO" panose="020F0600000000000000" pitchFamily="34" charset="-128"/>
                <a:ea typeface="HGMaruGothicMPRO" panose="020F0600000000000000" pitchFamily="34" charset="-128"/>
              </a:rPr>
              <a:t>［保険医療機関及び保険医療養担当規則］</a:t>
            </a:r>
            <a:br>
              <a:rPr lang="en-US" altLang="ja-JP" sz="1750" dirty="0">
                <a:solidFill>
                  <a:schemeClr val="tx1"/>
                </a:solidFill>
                <a:latin typeface="HGMaruGothicMPRO" panose="020F0600000000000000" pitchFamily="34" charset="-128"/>
                <a:ea typeface="HGMaruGothicMPRO" panose="020F0600000000000000" pitchFamily="34" charset="-128"/>
              </a:rPr>
            </a:br>
            <a:r>
              <a:rPr lang="en-US" altLang="ja-JP" sz="1750" dirty="0">
                <a:solidFill>
                  <a:schemeClr val="tx1"/>
                </a:solidFill>
                <a:latin typeface="HGMaruGothicMPRO" panose="020F0600000000000000" pitchFamily="34" charset="-128"/>
                <a:ea typeface="HGMaruGothicMPRO" panose="020F0600000000000000" pitchFamily="34" charset="-128"/>
              </a:rPr>
              <a:t>※</a:t>
            </a:r>
            <a:r>
              <a:rPr lang="ja-JP" altLang="en-US" sz="1750">
                <a:solidFill>
                  <a:schemeClr val="tx1"/>
                </a:solidFill>
                <a:latin typeface="HGMaruGothicMPRO" panose="020F0600000000000000" pitchFamily="34" charset="-128"/>
                <a:ea typeface="HGMaruGothicMPRO" panose="020F0600000000000000" pitchFamily="34" charset="-128"/>
              </a:rPr>
              <a:t>　高齢者の</a:t>
            </a:r>
            <a:r>
              <a:rPr lang="ja-JP" altLang="en-US" sz="1750">
                <a:solidFill>
                  <a:schemeClr val="tx1"/>
                </a:solidFill>
                <a:effectLst/>
                <a:latin typeface="HGMaruGothicMPRO" panose="020F0600000000000000" pitchFamily="34" charset="-128"/>
                <a:ea typeface="HGMaruGothicMPRO" panose="020F0600000000000000" pitchFamily="34" charset="-128"/>
              </a:rPr>
              <a:t>医療の確保に関する法律の規定による療養の給付等の取扱い及び担当に関する基準についても同様。</a:t>
            </a:r>
            <a:endParaRPr lang="en-US" altLang="ja-JP" sz="175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1750" dirty="0">
                <a:solidFill>
                  <a:schemeClr val="tx1"/>
                </a:solidFill>
                <a:latin typeface="HGMaruGothicMPRO" panose="020F0600000000000000" pitchFamily="34" charset="-128"/>
                <a:ea typeface="HGMaruGothicMPRO" panose="020F0600000000000000" pitchFamily="34" charset="-128"/>
              </a:rPr>
              <a:t>※</a:t>
            </a:r>
            <a:r>
              <a:rPr lang="ja-JP" altLang="en-US" sz="1750">
                <a:solidFill>
                  <a:schemeClr val="tx1"/>
                </a:solidFill>
                <a:latin typeface="HGMaruGothicMPRO" panose="020F0600000000000000" pitchFamily="34" charset="-128"/>
                <a:ea typeface="HGMaruGothicMPRO" panose="020F0600000000000000" pitchFamily="34" charset="-128"/>
              </a:rPr>
              <a:t>　「厚生</a:t>
            </a:r>
            <a:r>
              <a:rPr lang="ja-JP" altLang="en-US" sz="1750">
                <a:solidFill>
                  <a:schemeClr val="tx1"/>
                </a:solidFill>
                <a:effectLst/>
                <a:latin typeface="HGMaruGothicMPRO" panose="020F0600000000000000" pitchFamily="34" charset="-128"/>
                <a:ea typeface="HGMaruGothicMPRO" panose="020F0600000000000000" pitchFamily="34" charset="-128"/>
              </a:rPr>
              <a:t>労働大臣が定める事項」については、「療担規則及び薬担規則並びに療担基準に基づき厚生労働大臣が</a:t>
            </a:r>
            <a:endParaRPr lang="en-US" altLang="ja-JP" sz="175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750">
                <a:solidFill>
                  <a:schemeClr val="tx1"/>
                </a:solidFill>
                <a:latin typeface="HGMaruGothicMPRO" panose="020F0600000000000000" pitchFamily="34" charset="-128"/>
                <a:ea typeface="HGMaruGothicMPRO" panose="020F0600000000000000" pitchFamily="34" charset="-128"/>
              </a:rPr>
              <a:t>　</a:t>
            </a:r>
            <a:r>
              <a:rPr lang="ja-JP" altLang="en-US" sz="1750">
                <a:solidFill>
                  <a:schemeClr val="tx1"/>
                </a:solidFill>
                <a:effectLst/>
                <a:latin typeface="HGMaruGothicMPRO" panose="020F0600000000000000" pitchFamily="34" charset="-128"/>
                <a:ea typeface="HGMaruGothicMPRO" panose="020F0600000000000000" pitchFamily="34" charset="-128"/>
              </a:rPr>
              <a:t>定める掲示事項等」において、次のとおりとされている。 </a:t>
            </a:r>
            <a:endParaRPr lang="en-US" altLang="ja-JP" sz="1750" dirty="0">
              <a:solidFill>
                <a:schemeClr val="tx1"/>
              </a:solidFill>
              <a:effectLst/>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chemeClr val="tx1"/>
                </a:solidFill>
                <a:effectLst/>
                <a:latin typeface="HGMaruGothicMPRO" panose="020F0600000000000000" pitchFamily="34" charset="-128"/>
                <a:ea typeface="HGMaruGothicMPRO" panose="020F0600000000000000" pitchFamily="34" charset="-128"/>
              </a:rPr>
              <a:t>厚生労働大臣が指定する病院の病棟並びに厚生労働大臣が定める病院、基礎係数、機能評価係数</a:t>
            </a:r>
            <a:r>
              <a:rPr lang="en-US" altLang="ja-JP" sz="1750" dirty="0">
                <a:solidFill>
                  <a:schemeClr val="tx1"/>
                </a:solidFill>
                <a:latin typeface="HGMaruGothicMPRO" panose="020F0600000000000000" pitchFamily="34" charset="-128"/>
                <a:ea typeface="HGMaruGothicMPRO" panose="020F0600000000000000" pitchFamily="34" charset="-128"/>
              </a:rPr>
              <a:t>Ⅰ</a:t>
            </a:r>
            <a:r>
              <a:rPr lang="ja-JP" altLang="en" sz="1750">
                <a:solidFill>
                  <a:schemeClr val="tx1"/>
                </a:solidFill>
                <a:effectLst/>
                <a:latin typeface="HGMaruGothicMPRO" panose="020F0600000000000000" pitchFamily="34" charset="-128"/>
                <a:ea typeface="HGMaruGothicMPRO" panose="020F0600000000000000" pitchFamily="34" charset="-128"/>
              </a:rPr>
              <a:t>、</a:t>
            </a:r>
            <a:r>
              <a:rPr lang="ja-JP" altLang="en-US" sz="1750">
                <a:solidFill>
                  <a:schemeClr val="tx1"/>
                </a:solidFill>
                <a:effectLst/>
                <a:latin typeface="HGMaruGothicMPRO" panose="020F0600000000000000" pitchFamily="34" charset="-128"/>
                <a:ea typeface="HGMaruGothicMPRO" panose="020F0600000000000000" pitchFamily="34" charset="-128"/>
              </a:rPr>
              <a:t>機能評価係数</a:t>
            </a:r>
            <a:r>
              <a:rPr lang="en-US" altLang="ja-JP" sz="1750" dirty="0">
                <a:solidFill>
                  <a:schemeClr val="tx1"/>
                </a:solidFill>
                <a:latin typeface="HGMaruGothicMPRO" panose="020F0600000000000000" pitchFamily="34" charset="-128"/>
                <a:ea typeface="HGMaruGothicMPRO" panose="020F0600000000000000" pitchFamily="34" charset="-128"/>
              </a:rPr>
              <a:t>Ⅱ</a:t>
            </a:r>
            <a:r>
              <a:rPr lang="ja-JP" altLang="en-US" sz="1750">
                <a:solidFill>
                  <a:schemeClr val="tx1"/>
                </a:solidFill>
                <a:effectLst/>
                <a:latin typeface="HGMaruGothicMPRO" panose="020F0600000000000000" pitchFamily="34" charset="-128"/>
                <a:ea typeface="HGMaruGothicMPRO" panose="020F0600000000000000" pitchFamily="34" charset="-128"/>
              </a:rPr>
              <a:t>及び激変緩和係数別表第一から別表第三までの病院の欄に掲げる病院であること</a:t>
            </a:r>
            <a:endParaRPr lang="en-US" altLang="ja-JP" sz="1750" dirty="0">
              <a:solidFill>
                <a:schemeClr val="tx1"/>
              </a:solidFill>
              <a:effectLst/>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chemeClr val="tx1"/>
                </a:solidFill>
                <a:effectLst/>
                <a:latin typeface="HGMaruGothicMPRO" panose="020F0600000000000000" pitchFamily="34" charset="-128"/>
                <a:ea typeface="HGMaruGothicMPRO" panose="020F0600000000000000" pitchFamily="34" charset="-128"/>
              </a:rPr>
              <a:t>診療報酬の算定方法及び入院時食事療養費に係る食事療養及び入院時生活療養に係る生活療養の費用の額の算定に関する基準に基づき、地方厚生局長又は地方厚生支局長に届け出た事項に関する事項</a:t>
            </a:r>
            <a:endParaRPr lang="en-US" altLang="ja-JP" sz="1750" dirty="0">
              <a:solidFill>
                <a:schemeClr val="tx1"/>
              </a:solidFill>
              <a:effectLst/>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rgbClr val="FF0000"/>
                </a:solidFill>
                <a:effectLst/>
                <a:latin typeface="HGMaruGothicMPRO" panose="020F0600000000000000" pitchFamily="34" charset="-128"/>
                <a:ea typeface="HGMaruGothicMPRO" panose="020F0600000000000000" pitchFamily="34" charset="-128"/>
              </a:rPr>
              <a:t>保険医療機関及び保険薬局の明細書の発行状況に関する掲示・役務の提供及び物品の販売等であって患者から費用の支払を受けるものに関する事項</a:t>
            </a:r>
            <a:r>
              <a:rPr lang="ja-JP" altLang="en-US" sz="1750">
                <a:solidFill>
                  <a:srgbClr val="FF0000"/>
                </a:solidFill>
                <a:latin typeface="HGMaruGothicMPRO" panose="020F0600000000000000" pitchFamily="34" charset="-128"/>
                <a:ea typeface="HGMaruGothicMPRO" panose="020F0600000000000000" pitchFamily="34" charset="-128"/>
              </a:rPr>
              <a:t>（</a:t>
            </a:r>
            <a:r>
              <a:rPr lang="ja-JP" altLang="en-US" sz="1750">
                <a:solidFill>
                  <a:srgbClr val="FF0000"/>
                </a:solidFill>
                <a:effectLst/>
                <a:latin typeface="HGMaruGothicMPRO" panose="020F0600000000000000" pitchFamily="34" charset="-128"/>
                <a:ea typeface="HGMaruGothicMPRO" panose="020F0600000000000000" pitchFamily="34" charset="-128"/>
              </a:rPr>
              <a:t>用の支払が法令の規定に基づくものを除く。）</a:t>
            </a:r>
            <a:endParaRPr lang="en-US" altLang="ja-JP" sz="1750" dirty="0">
              <a:solidFill>
                <a:srgbClr val="FF0000"/>
              </a:solidFill>
              <a:effectLst/>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chemeClr val="tx1"/>
                </a:solidFill>
                <a:effectLst/>
                <a:latin typeface="HGMaruGothicMPRO" panose="020F0600000000000000" pitchFamily="34" charset="-128"/>
                <a:ea typeface="HGMaruGothicMPRO" panose="020F0600000000000000" pitchFamily="34" charset="-128"/>
              </a:rPr>
              <a:t>予約診察を行う日時及び予約料</a:t>
            </a:r>
            <a:endParaRPr lang="en-US" altLang="ja-JP" sz="1750" dirty="0">
              <a:solidFill>
                <a:schemeClr val="tx1"/>
              </a:solidFill>
              <a:effectLst/>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rgbClr val="FF0000"/>
                </a:solidFill>
                <a:effectLst/>
                <a:latin typeface="HGMaruGothicMPRO" panose="020F0600000000000000" pitchFamily="34" charset="-128"/>
                <a:ea typeface="HGMaruGothicMPRO" panose="020F0600000000000000" pitchFamily="34" charset="-128"/>
              </a:rPr>
              <a:t>金属床による総義歯に係る費用徴収その他必要な事項</a:t>
            </a:r>
            <a:endParaRPr lang="en-US" altLang="ja-JP" sz="1750" dirty="0">
              <a:solidFill>
                <a:srgbClr val="FF0000"/>
              </a:solidFill>
              <a:effectLst/>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rgbClr val="FF0000"/>
                </a:solidFill>
                <a:effectLst/>
                <a:latin typeface="HGMaruGothicMPRO" panose="020F0600000000000000" pitchFamily="34" charset="-128"/>
                <a:ea typeface="HGMaruGothicMPRO" panose="020F0600000000000000" pitchFamily="34" charset="-128"/>
              </a:rPr>
              <a:t>う蝕に罹患している患者の指導管理に係る費用徴収その他必要な事項</a:t>
            </a:r>
            <a:endParaRPr lang="en-US" altLang="ja-JP" sz="1750" dirty="0">
              <a:solidFill>
                <a:srgbClr val="FF0000"/>
              </a:solidFill>
              <a:effectLst/>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rgbClr val="FF0000"/>
                </a:solidFill>
                <a:effectLst/>
                <a:latin typeface="HGMaruGothicMPRO" panose="020F0600000000000000" pitchFamily="34" charset="-128"/>
                <a:ea typeface="HGMaruGothicMPRO" panose="020F0600000000000000" pitchFamily="34" charset="-128"/>
              </a:rPr>
              <a:t>金属歯冠修復指導管理に係る費用徴収その他必要な事項</a:t>
            </a:r>
            <a:endParaRPr lang="en-US" altLang="ja-JP" sz="1750" dirty="0">
              <a:solidFill>
                <a:srgbClr val="FF0000"/>
              </a:solidFill>
              <a:effectLst/>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chemeClr val="tx1"/>
                </a:solidFill>
                <a:effectLst/>
                <a:latin typeface="HGMaruGothicMPRO" panose="020F0600000000000000" pitchFamily="34" charset="-128"/>
                <a:ea typeface="HGMaruGothicMPRO" panose="020F0600000000000000" pitchFamily="34" charset="-128"/>
              </a:rPr>
              <a:t>眼鏡装用率の軽減効果を有する多焦点眼内レンズの支給に係る特別の料金その他必要な事項 </a:t>
            </a:r>
            <a:endParaRPr lang="en-US" altLang="ja-JP" sz="1750" dirty="0">
              <a:solidFill>
                <a:schemeClr val="tx1"/>
              </a:solidFill>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rgbClr val="FF0000"/>
                </a:solidFill>
                <a:effectLst/>
                <a:latin typeface="HGMaruGothicMPRO" panose="020F0600000000000000" pitchFamily="34" charset="-128"/>
                <a:ea typeface="HGMaruGothicMPRO" panose="020F0600000000000000" pitchFamily="34" charset="-128"/>
              </a:rPr>
              <a:t>調剤管理料及び服薬管理指導料に関する事項等</a:t>
            </a:r>
            <a:endParaRPr lang="en-US" altLang="ja-JP" sz="1750" dirty="0">
              <a:solidFill>
                <a:srgbClr val="FF0000"/>
              </a:solidFill>
              <a:effectLst/>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r>
              <a:rPr lang="ja-JP" altLang="en-US" sz="1750">
                <a:solidFill>
                  <a:srgbClr val="FF0000"/>
                </a:solidFill>
                <a:effectLst/>
                <a:latin typeface="HGMaruGothicMPRO" panose="020F0600000000000000" pitchFamily="34" charset="-128"/>
                <a:ea typeface="HGMaruGothicMPRO" panose="020F0600000000000000" pitchFamily="34" charset="-128"/>
              </a:rPr>
              <a:t>調剤点数表に基づき地方厚生局長等に届け出た事項に関する事項 </a:t>
            </a:r>
            <a:endParaRPr lang="ja-JP" altLang="en-US" sz="1750">
              <a:solidFill>
                <a:srgbClr val="FF0000"/>
              </a:solidFill>
              <a:latin typeface="HGMaruGothicMPRO" panose="020F0600000000000000" pitchFamily="34" charset="-128"/>
              <a:ea typeface="HGMaruGothicMPRO" panose="020F0600000000000000" pitchFamily="34" charset="-128"/>
            </a:endParaRPr>
          </a:p>
          <a:p>
            <a:pPr marL="285750" indent="-285750" algn="l">
              <a:buFont typeface="Wingdings" pitchFamily="2" charset="2"/>
              <a:buChar char="l"/>
            </a:pPr>
            <a:endParaRPr lang="en-US" altLang="ja-JP" sz="1750" dirty="0">
              <a:solidFill>
                <a:schemeClr val="tx1"/>
              </a:solidFill>
              <a:latin typeface="HGMaruGothicMPRO" panose="020F0600000000000000" pitchFamily="34" charset="-128"/>
              <a:ea typeface="HGMaruGothicMPRO" panose="020F0600000000000000" pitchFamily="34" charset="-128"/>
            </a:endParaRPr>
          </a:p>
        </p:txBody>
      </p:sp>
      <p:sp>
        <p:nvSpPr>
          <p:cNvPr id="7" name="タイトル 1">
            <a:extLst>
              <a:ext uri="{FF2B5EF4-FFF2-40B4-BE49-F238E27FC236}">
                <a16:creationId xmlns:a16="http://schemas.microsoft.com/office/drawing/2014/main" id="{DC99EB42-0C1C-E279-BDF5-D8FA16A3C777}"/>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⑱</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書面掲示事項のウェブサイトへの掲載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5C8AD6FC-4D1A-A495-7FA8-4EC3B9362A57}"/>
              </a:ext>
            </a:extLst>
          </p:cNvPr>
          <p:cNvSpPr>
            <a:spLocks noGrp="1"/>
          </p:cNvSpPr>
          <p:nvPr>
            <p:ph type="sldNum" sz="quarter" idx="12"/>
          </p:nvPr>
        </p:nvSpPr>
        <p:spPr/>
        <p:txBody>
          <a:bodyPr/>
          <a:lstStyle/>
          <a:p>
            <a:fld id="{7F53A4F6-1DED-4042-94B1-26CBF9BCF6BA}" type="slidenum">
              <a:rPr kumimoji="1" lang="ja-JP" altLang="en-US" smtClean="0"/>
              <a:t>101</a:t>
            </a:fld>
            <a:endParaRPr kumimoji="1" lang="ja-JP" altLang="en-US"/>
          </a:p>
        </p:txBody>
      </p:sp>
    </p:spTree>
    <p:extLst>
      <p:ext uri="{BB962C8B-B14F-4D97-AF65-F5344CB8AC3E}">
        <p14:creationId xmlns:p14="http://schemas.microsoft.com/office/powerpoint/2010/main" val="2618348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C82F8-0D79-E4F3-2768-A7E4ABEC96F0}"/>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8BFDCBC4-CEC9-8825-B8E0-FC993B4573B1}"/>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丸ｺﾞｼｯｸM-PRO"/>
                <a:ea typeface="HG丸ｺﾞｼｯｸM-PRO"/>
                <a:cs typeface="HG丸ｺﾞｼｯｸM-PRO"/>
              </a:rPr>
              <a:t>３</a:t>
            </a:r>
            <a:r>
              <a:rPr lang="en-US" altLang="ja-JP" sz="6000" dirty="0">
                <a:solidFill>
                  <a:schemeClr val="tx1"/>
                </a:solidFill>
                <a:latin typeface="HG丸ｺﾞｼｯｸM-PRO"/>
                <a:ea typeface="HG丸ｺﾞｼｯｸM-PRO"/>
                <a:cs typeface="HG丸ｺﾞｼｯｸM-PRO"/>
              </a:rPr>
              <a:t> </a:t>
            </a:r>
            <a:r>
              <a:rPr lang="ja-JP" altLang="en-US" sz="6000">
                <a:solidFill>
                  <a:schemeClr val="tx1"/>
                </a:solidFill>
                <a:latin typeface="HG丸ｺﾞｼｯｸM-PRO"/>
                <a:ea typeface="HG丸ｺﾞｼｯｸM-PRO"/>
                <a:cs typeface="HG丸ｺﾞｼｯｸM-PRO"/>
              </a:rPr>
              <a:t>リハビリテーション、栄養管理</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　　　　及び口腔管理の連携推進</a:t>
            </a:r>
            <a:endParaRPr lang="en-US" altLang="ja-JP" sz="60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9140CF8D-A9F3-601A-2B7E-D270005E22DF}"/>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6263D8D0-7B4F-0A0B-BCB4-19CB27F8B69B}"/>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060"/>
              </a:lnSpc>
            </a:pPr>
            <a:r>
              <a:rPr lang="ja-JP" altLang="en-US" sz="5000">
                <a:solidFill>
                  <a:schemeClr val="tx1"/>
                </a:solidFill>
                <a:latin typeface="HGMaruGothicMPRO" panose="020F0600000000000000" pitchFamily="34" charset="-128"/>
                <a:ea typeface="HGMaruGothicMPRO" panose="020F0600000000000000" pitchFamily="34" charset="-128"/>
              </a:rPr>
              <a:t>①</a:t>
            </a:r>
            <a:r>
              <a:rPr lang="en-US" altLang="ja-JP" sz="5000" dirty="0">
                <a:solidFill>
                  <a:schemeClr val="tx1"/>
                </a:solidFill>
                <a:latin typeface="HGMaruGothicMPRO" panose="020F0600000000000000" pitchFamily="34" charset="-128"/>
                <a:ea typeface="HGMaruGothicMPRO" panose="020F0600000000000000" pitchFamily="34" charset="-128"/>
              </a:rPr>
              <a:t> </a:t>
            </a:r>
            <a:r>
              <a:rPr lang="ja-JP" altLang="en-US" sz="5000">
                <a:solidFill>
                  <a:schemeClr val="tx1"/>
                </a:solidFill>
                <a:latin typeface="HGMaruGothicMPRO" panose="020F0600000000000000" pitchFamily="34" charset="-128"/>
                <a:ea typeface="HGMaruGothicMPRO" panose="020F0600000000000000" pitchFamily="34" charset="-128"/>
              </a:rPr>
              <a:t>急性期におけるリハビリテーション、</a:t>
            </a:r>
            <a:endParaRPr lang="en-US" altLang="ja-JP" sz="5000" dirty="0">
              <a:solidFill>
                <a:schemeClr val="tx1"/>
              </a:solidFill>
              <a:latin typeface="HGMaruGothicMPRO" panose="020F0600000000000000" pitchFamily="34" charset="-128"/>
              <a:ea typeface="HGMaruGothicMPRO" panose="020F0600000000000000" pitchFamily="34" charset="-128"/>
            </a:endParaRPr>
          </a:p>
          <a:p>
            <a:pPr algn="r">
              <a:lnSpc>
                <a:spcPts val="5060"/>
              </a:lnSpc>
            </a:pPr>
            <a:r>
              <a:rPr lang="ja-JP" altLang="en-US" sz="5000">
                <a:solidFill>
                  <a:schemeClr val="tx1"/>
                </a:solidFill>
                <a:latin typeface="HGMaruGothicMPRO" panose="020F0600000000000000" pitchFamily="34" charset="-128"/>
                <a:ea typeface="HGMaruGothicMPRO" panose="020F0600000000000000" pitchFamily="34" charset="-128"/>
              </a:rPr>
              <a:t>栄養管理及び口腔管理の取組の推進</a:t>
            </a:r>
            <a:endParaRPr lang="en-US" altLang="ja-JP" sz="5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D0A44150-B93D-74FD-6572-71584B921ADC}"/>
              </a:ext>
            </a:extLst>
          </p:cNvPr>
          <p:cNvSpPr>
            <a:spLocks noGrp="1"/>
          </p:cNvSpPr>
          <p:nvPr>
            <p:ph type="sldNum" sz="quarter" idx="12"/>
          </p:nvPr>
        </p:nvSpPr>
        <p:spPr/>
        <p:txBody>
          <a:bodyPr/>
          <a:lstStyle/>
          <a:p>
            <a:fld id="{7F53A4F6-1DED-4042-94B1-26CBF9BCF6BA}" type="slidenum">
              <a:rPr kumimoji="1" lang="ja-JP" altLang="en-US" smtClean="0"/>
              <a:t>102</a:t>
            </a:fld>
            <a:endParaRPr kumimoji="1" lang="ja-JP" altLang="en-US"/>
          </a:p>
        </p:txBody>
      </p:sp>
    </p:spTree>
    <p:extLst>
      <p:ext uri="{BB962C8B-B14F-4D97-AF65-F5344CB8AC3E}">
        <p14:creationId xmlns:p14="http://schemas.microsoft.com/office/powerpoint/2010/main" val="41331005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急性期医療における </a:t>
            </a:r>
            <a:r>
              <a:rPr lang="en" altLang="ja-JP" sz="2400" dirty="0">
                <a:solidFill>
                  <a:schemeClr val="tx1"/>
                </a:solidFill>
                <a:effectLst/>
                <a:latin typeface="HGMaruGothicMPRO" panose="020F0600000000000000" pitchFamily="34" charset="-128"/>
                <a:ea typeface="HGMaruGothicMPRO" panose="020F0600000000000000" pitchFamily="34" charset="-128"/>
              </a:rPr>
              <a:t>ADL</a:t>
            </a:r>
            <a:r>
              <a:rPr lang="ja-JP" altLang="en-US" sz="2400">
                <a:solidFill>
                  <a:schemeClr val="tx1"/>
                </a:solidFill>
                <a:effectLst/>
                <a:latin typeface="HGMaruGothicMPRO" panose="020F0600000000000000" pitchFamily="34" charset="-128"/>
                <a:ea typeface="HGMaruGothicMPRO" panose="020F0600000000000000" pitchFamily="34" charset="-128"/>
              </a:rPr>
              <a:t>が低下しないための取組を推進するとともに、リハビリテーション、栄養管理及び口腔管理の連携・推進を図る観点から、土曜日、日曜日及び祝日に行うリハビリテーションを含むリハビリテーション、栄養管理及び口腔管理について、新た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12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入院した患者全員に対し、入院後</a:t>
            </a:r>
            <a:r>
              <a:rPr lang="en-US" altLang="ja-JP" sz="2400" dirty="0">
                <a:solidFill>
                  <a:schemeClr val="tx1"/>
                </a:solidFill>
                <a:effectLst/>
                <a:latin typeface="HGMaruGothicMPRO" panose="020F0600000000000000" pitchFamily="34" charset="-128"/>
                <a:ea typeface="HGMaruGothicMPRO" panose="020F0600000000000000" pitchFamily="34" charset="-128"/>
              </a:rPr>
              <a:t>48</a:t>
            </a:r>
            <a:r>
              <a:rPr lang="ja-JP" altLang="en-US" sz="2400">
                <a:solidFill>
                  <a:schemeClr val="tx1"/>
                </a:solidFill>
                <a:effectLst/>
                <a:latin typeface="HGMaruGothicMPRO" panose="020F0600000000000000" pitchFamily="34" charset="-128"/>
                <a:ea typeface="HGMaruGothicMPRO" panose="020F0600000000000000" pitchFamily="34" charset="-128"/>
              </a:rPr>
              <a:t>時間以内に</a:t>
            </a:r>
            <a:r>
              <a:rPr lang="en" altLang="ja-JP" sz="2400" dirty="0">
                <a:solidFill>
                  <a:schemeClr val="tx1"/>
                </a:solidFill>
                <a:effectLst/>
                <a:latin typeface="HGMaruGothicMPRO" panose="020F0600000000000000" pitchFamily="34" charset="-128"/>
                <a:ea typeface="HGMaruGothicMPRO" panose="020F0600000000000000" pitchFamily="34" charset="-128"/>
              </a:rPr>
              <a:t>ADL</a:t>
            </a:r>
            <a:r>
              <a:rPr lang="ja-JP" altLang="en"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栄養状態及び口腔状態に関する評価を行い、リハビリテーション、栄養管理及び口腔管理に係る計画の作成及び計画に基づく多職種による取組を行う体制の確保に係る評価を新設するとともに、</a:t>
            </a:r>
            <a:r>
              <a:rPr lang="en" altLang="ja-JP" sz="2400" dirty="0">
                <a:solidFill>
                  <a:schemeClr val="tx1"/>
                </a:solidFill>
                <a:effectLst/>
                <a:latin typeface="HGMaruGothicMPRO" panose="020F0600000000000000" pitchFamily="34" charset="-128"/>
                <a:ea typeface="HGMaruGothicMPRO" panose="020F0600000000000000" pitchFamily="34" charset="-128"/>
              </a:rPr>
              <a:t>ADL</a:t>
            </a:r>
            <a:r>
              <a:rPr lang="ja-JP" altLang="en-US" sz="2400">
                <a:solidFill>
                  <a:schemeClr val="tx1"/>
                </a:solidFill>
                <a:effectLst/>
                <a:latin typeface="HGMaruGothicMPRO" panose="020F0600000000000000" pitchFamily="34" charset="-128"/>
                <a:ea typeface="HGMaruGothicMPRO" panose="020F0600000000000000" pitchFamily="34" charset="-128"/>
              </a:rPr>
              <a:t>維持向上等体制加算を廃止する。 </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E86035EF-F8A0-7841-4FF1-36A332BB8738}"/>
              </a:ext>
            </a:extLst>
          </p:cNvPr>
          <p:cNvSpPr txBox="1">
            <a:spLocks/>
          </p:cNvSpPr>
          <p:nvPr/>
        </p:nvSpPr>
        <p:spPr>
          <a:xfrm>
            <a:off x="-1" y="1075074"/>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700">
                <a:solidFill>
                  <a:schemeClr val="tx1"/>
                </a:solidFill>
                <a:latin typeface="HGMaruGothicMPRO" panose="020F0600000000000000" pitchFamily="34" charset="-128"/>
                <a:ea typeface="HGMaruGothicMPRO" panose="020F0600000000000000" pitchFamily="34" charset="-128"/>
              </a:rPr>
              <a:t>急性期におけるリハビリテーション、栄養管理及び口腔管理の取組の推進</a:t>
            </a:r>
            <a:endParaRPr lang="en-US" altLang="ja-JP" sz="2700" dirty="0">
              <a:solidFill>
                <a:schemeClr val="tx1"/>
              </a:solidFill>
              <a:latin typeface="HGMaruGothicMPRO" panose="020F0600000000000000" pitchFamily="34" charset="-128"/>
              <a:ea typeface="HGMaruGothicMPRO" panose="020F0600000000000000" pitchFamily="34" charset="-128"/>
            </a:endParaRPr>
          </a:p>
        </p:txBody>
      </p:sp>
      <p:pic>
        <p:nvPicPr>
          <p:cNvPr id="8" name="図 7">
            <a:extLst>
              <a:ext uri="{FF2B5EF4-FFF2-40B4-BE49-F238E27FC236}">
                <a16:creationId xmlns:a16="http://schemas.microsoft.com/office/drawing/2014/main" id="{9A10EB06-83CD-36D9-DFEB-96AB552C0248}"/>
              </a:ext>
            </a:extLst>
          </p:cNvPr>
          <p:cNvPicPr>
            <a:picLocks noChangeAspect="1"/>
          </p:cNvPicPr>
          <p:nvPr/>
        </p:nvPicPr>
        <p:blipFill>
          <a:blip r:embed="rId2"/>
          <a:stretch>
            <a:fillRect/>
          </a:stretch>
        </p:blipFill>
        <p:spPr>
          <a:xfrm>
            <a:off x="10810907" y="5770225"/>
            <a:ext cx="1266793" cy="1003300"/>
          </a:xfrm>
          <a:prstGeom prst="rect">
            <a:avLst/>
          </a:prstGeom>
        </p:spPr>
      </p:pic>
      <p:sp>
        <p:nvSpPr>
          <p:cNvPr id="5" name="スライド番号プレースホルダー 4">
            <a:extLst>
              <a:ext uri="{FF2B5EF4-FFF2-40B4-BE49-F238E27FC236}">
                <a16:creationId xmlns:a16="http://schemas.microsoft.com/office/drawing/2014/main" id="{267A29A8-3C4C-C127-3E6E-74DD6BD5E6BB}"/>
              </a:ext>
            </a:extLst>
          </p:cNvPr>
          <p:cNvSpPr>
            <a:spLocks noGrp="1"/>
          </p:cNvSpPr>
          <p:nvPr>
            <p:ph type="sldNum" sz="quarter" idx="12"/>
          </p:nvPr>
        </p:nvSpPr>
        <p:spPr/>
        <p:txBody>
          <a:bodyPr/>
          <a:lstStyle/>
          <a:p>
            <a:fld id="{7F53A4F6-1DED-4042-94B1-26CBF9BCF6BA}" type="slidenum">
              <a:rPr kumimoji="1" lang="ja-JP" altLang="en-US" smtClean="0"/>
              <a:t>103</a:t>
            </a:fld>
            <a:endParaRPr kumimoji="1" lang="ja-JP" altLang="en-US"/>
          </a:p>
        </p:txBody>
      </p:sp>
    </p:spTree>
    <p:extLst>
      <p:ext uri="{BB962C8B-B14F-4D97-AF65-F5344CB8AC3E}">
        <p14:creationId xmlns:p14="http://schemas.microsoft.com/office/powerpoint/2010/main" val="32167773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1FE96-5244-DF21-EC9B-C86BB176A06D}"/>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FCF82163-EEDD-53D5-2916-7AF4CA80DB0B}"/>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b="1">
                <a:solidFill>
                  <a:srgbClr val="0432FF"/>
                </a:solidFill>
                <a:latin typeface="HG丸ｺﾞｼｯｸM-PRO"/>
                <a:ea typeface="HG丸ｺﾞｼｯｸM-PRO"/>
                <a:cs typeface="HG丸ｺﾞｼｯｸM-PRO"/>
              </a:rPr>
              <a:t>（新）リハビリテーション・栄養・口腔連携体制加算（１日につき）</a:t>
            </a:r>
            <a:r>
              <a:rPr lang="ja-JP" altLang="en-US" sz="2400">
                <a:solidFill>
                  <a:schemeClr val="tx1"/>
                </a:solidFill>
                <a:latin typeface="HG丸ｺﾞｼｯｸM-PRO"/>
                <a:ea typeface="HG丸ｺﾞｼｯｸM-PRO"/>
                <a:cs typeface="HG丸ｺﾞｼｯｸM-PRO"/>
              </a:rPr>
              <a:t>　　</a:t>
            </a:r>
            <a:r>
              <a:rPr lang="en-US" altLang="ja-JP" sz="2400" dirty="0">
                <a:solidFill>
                  <a:schemeClr val="tx1"/>
                </a:solidFill>
                <a:latin typeface="HG丸ｺﾞｼｯｸM-PRO"/>
                <a:ea typeface="HG丸ｺﾞｼｯｸM-PRO"/>
                <a:cs typeface="HG丸ｺﾞｼｯｸM-PRO"/>
              </a:rPr>
              <a:t>120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対象患者</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r>
              <a:rPr lang="ja-JP" altLang="en-US" sz="2200">
                <a:solidFill>
                  <a:schemeClr val="tx1"/>
                </a:solidFill>
                <a:effectLst/>
                <a:latin typeface="HGMaruGothicMPRO" panose="020F0600000000000000" pitchFamily="34" charset="-128"/>
                <a:ea typeface="HGMaruGothicMPRO" panose="020F0600000000000000" pitchFamily="34" charset="-128"/>
              </a:rPr>
              <a:t>急性期一般入院基本料、特定機能病院入院基本料、専門病院入院基本料を算定する患者 </a:t>
            </a:r>
            <a:endParaRPr lang="ja-JP" altLang="en-US" sz="22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2100">
                <a:solidFill>
                  <a:schemeClr val="tx1"/>
                </a:solidFill>
                <a:latin typeface="HGMaruGothicMPRO" panose="020F0600000000000000" pitchFamily="34" charset="-128"/>
                <a:ea typeface="HGMaruGothicMPRO" panose="020F0600000000000000" pitchFamily="34" charset="-128"/>
              </a:rPr>
              <a:t>　</a:t>
            </a:r>
            <a:r>
              <a:rPr lang="ja-JP" altLang="en-US" sz="2100">
                <a:solidFill>
                  <a:schemeClr val="tx1"/>
                </a:solidFill>
                <a:effectLst/>
                <a:latin typeface="HGMaruGothicMPRO" panose="020F0600000000000000" pitchFamily="34" charset="-128"/>
                <a:ea typeface="HGMaruGothicMPRO" panose="020F0600000000000000" pitchFamily="34" charset="-128"/>
              </a:rPr>
              <a:t>リハビリテーション、栄養管理及び口腔管理を連携・推進する体制につき施設基準</a:t>
            </a:r>
            <a:r>
              <a:rPr lang="ja-JP" altLang="en-US" sz="2100">
                <a:solidFill>
                  <a:schemeClr val="tx1"/>
                </a:solidFill>
                <a:latin typeface="HGMaruGothicMPRO" panose="020F0600000000000000" pitchFamily="34" charset="-128"/>
                <a:ea typeface="HGMaruGothicMPRO" panose="020F0600000000000000" pitchFamily="34" charset="-128"/>
              </a:rPr>
              <a:t>を</a:t>
            </a:r>
            <a:r>
              <a:rPr lang="ja-JP" altLang="en-US" sz="2100">
                <a:solidFill>
                  <a:schemeClr val="tx1"/>
                </a:solidFill>
                <a:effectLst/>
                <a:latin typeface="HGMaruGothicMPRO" panose="020F0600000000000000" pitchFamily="34" charset="-128"/>
                <a:ea typeface="HGMaruGothicMPRO" panose="020F0600000000000000" pitchFamily="34" charset="-128"/>
              </a:rPr>
              <a:t>届け出た病棟</a:t>
            </a:r>
            <a:r>
              <a:rPr lang="ja-JP" altLang="en-US" sz="2100">
                <a:solidFill>
                  <a:schemeClr val="tx1"/>
                </a:solidFill>
                <a:latin typeface="HGMaruGothicMPRO" panose="020F0600000000000000" pitchFamily="34" charset="-128"/>
                <a:ea typeface="HGMaruGothicMPRO" panose="020F0600000000000000" pitchFamily="34" charset="-128"/>
              </a:rPr>
              <a:t>（</a:t>
            </a:r>
            <a:r>
              <a:rPr lang="ja-JP" altLang="en-US" sz="2100">
                <a:solidFill>
                  <a:schemeClr val="tx1"/>
                </a:solidFill>
                <a:effectLst/>
                <a:latin typeface="HGMaruGothicMPRO" panose="020F0600000000000000" pitchFamily="34" charset="-128"/>
                <a:ea typeface="HGMaruGothicMPRO" panose="020F0600000000000000" pitchFamily="34" charset="-128"/>
              </a:rPr>
              <a:t>特定機能病院入院基本料については、一般病棟に限る。）に入院している患者</a:t>
            </a:r>
            <a:r>
              <a:rPr lang="ja-JP" altLang="en-US" sz="2100">
                <a:solidFill>
                  <a:schemeClr val="tx1"/>
                </a:solidFill>
                <a:latin typeface="HGMaruGothicMPRO" panose="020F0600000000000000" pitchFamily="34" charset="-128"/>
                <a:ea typeface="HGMaruGothicMPRO" panose="020F0600000000000000" pitchFamily="34" charset="-128"/>
              </a:rPr>
              <a:t>（</a:t>
            </a:r>
            <a:r>
              <a:rPr lang="ja-JP" altLang="en-US" sz="2100">
                <a:solidFill>
                  <a:schemeClr val="tx1"/>
                </a:solidFill>
                <a:effectLst/>
                <a:latin typeface="HGMaruGothicMPRO" panose="020F0600000000000000" pitchFamily="34" charset="-128"/>
                <a:ea typeface="HGMaruGothicMPRO" panose="020F0600000000000000" pitchFamily="34" charset="-128"/>
              </a:rPr>
              <a:t>急性期一般入院基本料、特定機能病院入院基本料又は専門病院入院基本料</a:t>
            </a:r>
            <a:r>
              <a:rPr lang="ja-JP" altLang="en-US" sz="2100">
                <a:solidFill>
                  <a:schemeClr val="tx1"/>
                </a:solidFill>
                <a:latin typeface="HGMaruGothicMPRO" panose="020F0600000000000000" pitchFamily="34" charset="-128"/>
                <a:ea typeface="HGMaruGothicMPRO" panose="020F0600000000000000" pitchFamily="34" charset="-128"/>
              </a:rPr>
              <a:t>（</a:t>
            </a:r>
            <a:r>
              <a:rPr lang="en-US" altLang="ja-JP" sz="2100" dirty="0">
                <a:solidFill>
                  <a:schemeClr val="tx1"/>
                </a:solidFill>
                <a:effectLst/>
                <a:latin typeface="HGMaruGothicMPRO" panose="020F0600000000000000" pitchFamily="34" charset="-128"/>
                <a:ea typeface="HGMaruGothicMPRO" panose="020F0600000000000000" pitchFamily="34" charset="-128"/>
              </a:rPr>
              <a:t>7</a:t>
            </a:r>
            <a:r>
              <a:rPr lang="ja-JP" altLang="en-US" sz="2100">
                <a:solidFill>
                  <a:schemeClr val="tx1"/>
                </a:solidFill>
                <a:effectLst/>
                <a:latin typeface="HGMaruGothicMPRO" panose="020F0600000000000000" pitchFamily="34" charset="-128"/>
                <a:ea typeface="HGMaruGothicMPRO" panose="020F0600000000000000" pitchFamily="34" charset="-128"/>
              </a:rPr>
              <a:t>対</a:t>
            </a:r>
            <a:r>
              <a:rPr lang="en-US" altLang="ja-JP" sz="2100" dirty="0">
                <a:solidFill>
                  <a:schemeClr val="tx1"/>
                </a:solidFill>
                <a:effectLst/>
                <a:latin typeface="HGMaruGothicMPRO" panose="020F0600000000000000" pitchFamily="34" charset="-128"/>
                <a:ea typeface="HGMaruGothicMPRO" panose="020F0600000000000000" pitchFamily="34" charset="-128"/>
              </a:rPr>
              <a:t>1</a:t>
            </a:r>
            <a:r>
              <a:rPr lang="ja-JP" altLang="en-US" sz="2100">
                <a:solidFill>
                  <a:schemeClr val="tx1"/>
                </a:solidFill>
                <a:effectLst/>
                <a:latin typeface="HGMaruGothicMPRO" panose="020F0600000000000000" pitchFamily="34" charset="-128"/>
                <a:ea typeface="HGMaruGothicMPRO" panose="020F0600000000000000" pitchFamily="34" charset="-128"/>
              </a:rPr>
              <a:t>入院基本料又は</a:t>
            </a:r>
            <a:r>
              <a:rPr lang="en-US" altLang="ja-JP" sz="2100" dirty="0">
                <a:solidFill>
                  <a:schemeClr val="tx1"/>
                </a:solidFill>
                <a:effectLst/>
                <a:latin typeface="HGMaruGothicMPRO" panose="020F0600000000000000" pitchFamily="34" charset="-128"/>
                <a:ea typeface="HGMaruGothicMPRO" panose="020F0600000000000000" pitchFamily="34" charset="-128"/>
              </a:rPr>
              <a:t>10</a:t>
            </a:r>
            <a:r>
              <a:rPr lang="ja-JP" altLang="en-US" sz="2100">
                <a:solidFill>
                  <a:schemeClr val="tx1"/>
                </a:solidFill>
                <a:effectLst/>
                <a:latin typeface="HGMaruGothicMPRO" panose="020F0600000000000000" pitchFamily="34" charset="-128"/>
                <a:ea typeface="HGMaruGothicMPRO" panose="020F0600000000000000" pitchFamily="34" charset="-128"/>
              </a:rPr>
              <a:t>対</a:t>
            </a:r>
            <a:r>
              <a:rPr lang="en-US" altLang="ja-JP" sz="2100" dirty="0">
                <a:solidFill>
                  <a:schemeClr val="tx1"/>
                </a:solidFill>
                <a:effectLst/>
                <a:latin typeface="HGMaruGothicMPRO" panose="020F0600000000000000" pitchFamily="34" charset="-128"/>
                <a:ea typeface="HGMaruGothicMPRO" panose="020F0600000000000000" pitchFamily="34" charset="-128"/>
              </a:rPr>
              <a:t>1</a:t>
            </a:r>
            <a:r>
              <a:rPr lang="ja-JP" altLang="en-US" sz="2100">
                <a:solidFill>
                  <a:schemeClr val="tx1"/>
                </a:solidFill>
                <a:effectLst/>
                <a:latin typeface="HGMaruGothicMPRO" panose="020F0600000000000000" pitchFamily="34" charset="-128"/>
                <a:ea typeface="HGMaruGothicMPRO" panose="020F0600000000000000" pitchFamily="34" charset="-128"/>
              </a:rPr>
              <a:t>入院基本料に限る。</a:t>
            </a:r>
            <a:r>
              <a:rPr lang="ja-JP" altLang="en-US" sz="2100">
                <a:solidFill>
                  <a:schemeClr val="tx1"/>
                </a:solidFill>
                <a:latin typeface="HGMaruGothicMPRO" panose="020F0600000000000000" pitchFamily="34" charset="-128"/>
                <a:ea typeface="HGMaruGothicMPRO" panose="020F0600000000000000" pitchFamily="34" charset="-128"/>
              </a:rPr>
              <a:t>）</a:t>
            </a:r>
            <a:r>
              <a:rPr lang="ja-JP" altLang="en-US" sz="2100">
                <a:solidFill>
                  <a:schemeClr val="tx1"/>
                </a:solidFill>
                <a:effectLst/>
                <a:latin typeface="HGMaruGothicMPRO" panose="020F0600000000000000" pitchFamily="34" charset="-128"/>
                <a:ea typeface="HGMaruGothicMPRO" panose="020F0600000000000000" pitchFamily="34" charset="-128"/>
              </a:rPr>
              <a:t>を現に算定している患者に限る。</a:t>
            </a:r>
            <a:r>
              <a:rPr lang="ja-JP" altLang="en-US" sz="2100">
                <a:solidFill>
                  <a:schemeClr val="tx1"/>
                </a:solidFill>
                <a:latin typeface="HGMaruGothicMPRO" panose="020F0600000000000000" pitchFamily="34" charset="-128"/>
                <a:ea typeface="HGMaruGothicMPRO" panose="020F0600000000000000" pitchFamily="34" charset="-128"/>
              </a:rPr>
              <a:t>）</a:t>
            </a:r>
            <a:r>
              <a:rPr lang="ja-JP" altLang="en-US" sz="2100">
                <a:solidFill>
                  <a:schemeClr val="tx1"/>
                </a:solidFill>
                <a:effectLst/>
                <a:latin typeface="HGMaruGothicMPRO" panose="020F0600000000000000" pitchFamily="34" charset="-128"/>
                <a:ea typeface="HGMaruGothicMPRO" panose="020F0600000000000000" pitchFamily="34" charset="-128"/>
              </a:rPr>
              <a:t>について、リハビリテーション、栄養管理及び口腔管理に係る計画を作成した日から起算して</a:t>
            </a:r>
            <a:r>
              <a:rPr lang="en-US" altLang="ja-JP" sz="2100" dirty="0">
                <a:solidFill>
                  <a:schemeClr val="tx1"/>
                </a:solidFill>
                <a:latin typeface="HGMaruGothicMPRO" panose="020F0600000000000000" pitchFamily="34" charset="-128"/>
                <a:ea typeface="HGMaruGothicMPRO" panose="020F0600000000000000" pitchFamily="34" charset="-128"/>
              </a:rPr>
              <a:t>14</a:t>
            </a:r>
            <a:r>
              <a:rPr lang="ja-JP" altLang="en-US" sz="2100">
                <a:solidFill>
                  <a:schemeClr val="tx1"/>
                </a:solidFill>
                <a:effectLst/>
                <a:latin typeface="HGMaruGothicMPRO" panose="020F0600000000000000" pitchFamily="34" charset="-128"/>
                <a:ea typeface="HGMaruGothicMPRO" panose="020F0600000000000000" pitchFamily="34" charset="-128"/>
              </a:rPr>
              <a:t>日を限度として所定点数</a:t>
            </a:r>
            <a:endParaRPr lang="en-US" altLang="ja-JP" sz="21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100">
                <a:solidFill>
                  <a:schemeClr val="tx1"/>
                </a:solidFill>
                <a:effectLst/>
                <a:latin typeface="HGMaruGothicMPRO" panose="020F0600000000000000" pitchFamily="34" charset="-128"/>
                <a:ea typeface="HGMaruGothicMPRO" panose="020F0600000000000000" pitchFamily="34" charset="-128"/>
              </a:rPr>
              <a:t>に加算する。 </a:t>
            </a:r>
            <a:endParaRPr lang="ja-JP" altLang="en-US" sz="2100">
              <a:solidFill>
                <a:schemeClr val="tx1"/>
              </a:solidFill>
              <a:latin typeface="HGMaruGothicMPRO" panose="020F0600000000000000" pitchFamily="34" charset="-128"/>
              <a:ea typeface="HGMaruGothicMPRO" panose="020F0600000000000000" pitchFamily="34" charset="-128"/>
            </a:endParaRPr>
          </a:p>
          <a:p>
            <a:pPr algn="l"/>
            <a:r>
              <a:rPr lang="ja-JP" altLang="en-US" sz="2000">
                <a:solidFill>
                  <a:schemeClr val="tx1"/>
                </a:solidFill>
                <a:effectLst/>
                <a:latin typeface="HGMaruGothicMPRO" panose="020F0600000000000000" pitchFamily="34" charset="-128"/>
                <a:ea typeface="HGMaruGothicMPRO" panose="020F0600000000000000" pitchFamily="34" charset="-128"/>
              </a:rPr>
              <a:t> </a:t>
            </a:r>
            <a:endParaRPr lang="ja-JP" altLang="en-US" sz="20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5DC13F6D-328B-7101-ADAB-D7D96371500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16D5DF68-AA7C-F958-A93A-3293E073D34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0287148B-CB50-22B6-5614-CC64E96BF30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700">
                <a:solidFill>
                  <a:schemeClr val="tx1"/>
                </a:solidFill>
                <a:latin typeface="HGMaruGothicMPRO" panose="020F0600000000000000" pitchFamily="34" charset="-128"/>
                <a:ea typeface="HGMaruGothicMPRO" panose="020F0600000000000000" pitchFamily="34" charset="-128"/>
              </a:rPr>
              <a:t>急性期におけるリハビリテーション、栄養管理及び口腔管理の取組の推進</a:t>
            </a:r>
            <a:endParaRPr lang="en-US" altLang="ja-JP" sz="2700" dirty="0">
              <a:solidFill>
                <a:schemeClr val="tx1"/>
              </a:solidFill>
              <a:latin typeface="HGMaruGothicMPRO" panose="020F0600000000000000" pitchFamily="34" charset="-128"/>
              <a:ea typeface="HGMaruGothicMPRO" panose="020F0600000000000000" pitchFamily="34" charset="-128"/>
            </a:endParaRPr>
          </a:p>
        </p:txBody>
      </p:sp>
      <p:pic>
        <p:nvPicPr>
          <p:cNvPr id="5" name="図 4">
            <a:extLst>
              <a:ext uri="{FF2B5EF4-FFF2-40B4-BE49-F238E27FC236}">
                <a16:creationId xmlns:a16="http://schemas.microsoft.com/office/drawing/2014/main" id="{49C98257-A986-3B04-96DD-E0DAA017E2F0}"/>
              </a:ext>
            </a:extLst>
          </p:cNvPr>
          <p:cNvPicPr>
            <a:picLocks noChangeAspect="1"/>
          </p:cNvPicPr>
          <p:nvPr/>
        </p:nvPicPr>
        <p:blipFill>
          <a:blip r:embed="rId2"/>
          <a:stretch>
            <a:fillRect/>
          </a:stretch>
        </p:blipFill>
        <p:spPr>
          <a:xfrm>
            <a:off x="10810907" y="5770225"/>
            <a:ext cx="1266793" cy="1003300"/>
          </a:xfrm>
          <a:prstGeom prst="rect">
            <a:avLst/>
          </a:prstGeom>
        </p:spPr>
      </p:pic>
      <p:sp>
        <p:nvSpPr>
          <p:cNvPr id="6" name="スライド番号プレースホルダー 5">
            <a:extLst>
              <a:ext uri="{FF2B5EF4-FFF2-40B4-BE49-F238E27FC236}">
                <a16:creationId xmlns:a16="http://schemas.microsoft.com/office/drawing/2014/main" id="{958CB663-E262-FAAF-D3FD-AC6DFC0E7B9E}"/>
              </a:ext>
            </a:extLst>
          </p:cNvPr>
          <p:cNvSpPr>
            <a:spLocks noGrp="1"/>
          </p:cNvSpPr>
          <p:nvPr>
            <p:ph type="sldNum" sz="quarter" idx="12"/>
          </p:nvPr>
        </p:nvSpPr>
        <p:spPr/>
        <p:txBody>
          <a:bodyPr/>
          <a:lstStyle/>
          <a:p>
            <a:fld id="{7F53A4F6-1DED-4042-94B1-26CBF9BCF6BA}" type="slidenum">
              <a:rPr kumimoji="1" lang="ja-JP" altLang="en-US" smtClean="0"/>
              <a:t>104</a:t>
            </a:fld>
            <a:endParaRPr kumimoji="1" lang="ja-JP" altLang="en-US"/>
          </a:p>
        </p:txBody>
      </p:sp>
    </p:spTree>
    <p:extLst>
      <p:ext uri="{BB962C8B-B14F-4D97-AF65-F5344CB8AC3E}">
        <p14:creationId xmlns:p14="http://schemas.microsoft.com/office/powerpoint/2010/main" val="21268012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D8EE0-D6FD-9CCB-52DF-80690528F89A}"/>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60382E33-D1F6-0C4C-1E7B-0E1819562053}"/>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施設基準</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当該病棟に入院中の患者に対して、</a:t>
            </a:r>
            <a:r>
              <a:rPr lang="en" altLang="ja-JP" sz="2400" dirty="0">
                <a:solidFill>
                  <a:schemeClr val="tx1"/>
                </a:solidFill>
                <a:effectLst/>
                <a:latin typeface="HGMaruGothicMPRO" panose="020F0600000000000000" pitchFamily="34" charset="-128"/>
                <a:ea typeface="HGMaruGothicMPRO" panose="020F0600000000000000" pitchFamily="34" charset="-128"/>
              </a:rPr>
              <a:t>ADL</a:t>
            </a:r>
            <a:r>
              <a:rPr lang="ja-JP" altLang="en-US" sz="2400">
                <a:solidFill>
                  <a:schemeClr val="tx1"/>
                </a:solidFill>
                <a:effectLst/>
                <a:latin typeface="HGMaruGothicMPRO" panose="020F0600000000000000" pitchFamily="34" charset="-128"/>
                <a:ea typeface="HGMaruGothicMPRO" panose="020F0600000000000000" pitchFamily="34" charset="-128"/>
              </a:rPr>
              <a:t>等の維持、向上、及び栄養管理等に</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資する十分な体制</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）当該病棟に専従の常勤の理学療法士、作業療法士若しくは言語聴覚士が二名</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以上又は当該病棟に専従の常勤の理学療法士、作業療法士若しくは言語聴覚士</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が一名以上かつ当該病棟に専任の常勤の理学療法士、作業療法士若しくは言語</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聴覚士</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当該病棟に専任の常勤の管理栄養士</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rgbClr val="FF0000"/>
                </a:solidFill>
                <a:effectLst/>
                <a:latin typeface="HGMaruGothicMPRO" panose="020F0600000000000000" pitchFamily="34" charset="-128"/>
                <a:ea typeface="HGMaruGothicMPRO" panose="020F0600000000000000" pitchFamily="34" charset="-128"/>
              </a:rPr>
              <a:t>（</a:t>
            </a:r>
            <a:r>
              <a:rPr lang="en-US" altLang="ja-JP" sz="2400" dirty="0">
                <a:solidFill>
                  <a:srgbClr val="FF0000"/>
                </a:solidFill>
                <a:effectLst/>
                <a:latin typeface="HGMaruGothicMPRO" panose="020F0600000000000000" pitchFamily="34" charset="-128"/>
                <a:ea typeface="HGMaruGothicMPRO" panose="020F0600000000000000" pitchFamily="34" charset="-128"/>
              </a:rPr>
              <a:t>4</a:t>
            </a:r>
            <a:r>
              <a:rPr lang="ja-JP" altLang="en-US" sz="2400">
                <a:solidFill>
                  <a:srgbClr val="FF0000"/>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口腔管理を行うにつき必要な体制</a:t>
            </a:r>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CA66A1C-843E-D987-DE6A-B7BD1FCA7203}"/>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A7AEBDFA-3377-5D97-25CF-3033B8C32F4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B78DF71B-C73C-5C06-B1AB-E3E1ADCB1F1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700">
                <a:solidFill>
                  <a:schemeClr val="tx1"/>
                </a:solidFill>
                <a:latin typeface="HGMaruGothicMPRO" panose="020F0600000000000000" pitchFamily="34" charset="-128"/>
                <a:ea typeface="HGMaruGothicMPRO" panose="020F0600000000000000" pitchFamily="34" charset="-128"/>
              </a:rPr>
              <a:t>急性期におけるリハビリテーション、栄養管理及び口腔管理の取組の推進</a:t>
            </a:r>
            <a:endParaRPr lang="en-US" altLang="ja-JP" sz="2700" dirty="0">
              <a:solidFill>
                <a:schemeClr val="tx1"/>
              </a:solidFill>
              <a:latin typeface="HGMaruGothicMPRO" panose="020F0600000000000000" pitchFamily="34" charset="-128"/>
              <a:ea typeface="HGMaruGothicMPRO" panose="020F0600000000000000" pitchFamily="34" charset="-128"/>
            </a:endParaRPr>
          </a:p>
        </p:txBody>
      </p:sp>
      <p:pic>
        <p:nvPicPr>
          <p:cNvPr id="5" name="図 4">
            <a:extLst>
              <a:ext uri="{FF2B5EF4-FFF2-40B4-BE49-F238E27FC236}">
                <a16:creationId xmlns:a16="http://schemas.microsoft.com/office/drawing/2014/main" id="{18C12BB5-1905-DAFA-C6EA-CEFCCF79B119}"/>
              </a:ext>
            </a:extLst>
          </p:cNvPr>
          <p:cNvPicPr>
            <a:picLocks noChangeAspect="1"/>
          </p:cNvPicPr>
          <p:nvPr/>
        </p:nvPicPr>
        <p:blipFill>
          <a:blip r:embed="rId2"/>
          <a:stretch>
            <a:fillRect/>
          </a:stretch>
        </p:blipFill>
        <p:spPr>
          <a:xfrm>
            <a:off x="10810907" y="5770225"/>
            <a:ext cx="1266793" cy="1003300"/>
          </a:xfrm>
          <a:prstGeom prst="rect">
            <a:avLst/>
          </a:prstGeom>
        </p:spPr>
      </p:pic>
      <p:sp>
        <p:nvSpPr>
          <p:cNvPr id="6" name="スライド番号プレースホルダー 5">
            <a:extLst>
              <a:ext uri="{FF2B5EF4-FFF2-40B4-BE49-F238E27FC236}">
                <a16:creationId xmlns:a16="http://schemas.microsoft.com/office/drawing/2014/main" id="{E72B1468-4996-7410-C55C-3328304BC102}"/>
              </a:ext>
            </a:extLst>
          </p:cNvPr>
          <p:cNvSpPr>
            <a:spLocks noGrp="1"/>
          </p:cNvSpPr>
          <p:nvPr>
            <p:ph type="sldNum" sz="quarter" idx="12"/>
          </p:nvPr>
        </p:nvSpPr>
        <p:spPr/>
        <p:txBody>
          <a:bodyPr/>
          <a:lstStyle/>
          <a:p>
            <a:fld id="{7F53A4F6-1DED-4042-94B1-26CBF9BCF6BA}" type="slidenum">
              <a:rPr kumimoji="1" lang="ja-JP" altLang="en-US" smtClean="0"/>
              <a:t>105</a:t>
            </a:fld>
            <a:endParaRPr kumimoji="1" lang="ja-JP" altLang="en-US"/>
          </a:p>
        </p:txBody>
      </p:sp>
    </p:spTree>
    <p:extLst>
      <p:ext uri="{BB962C8B-B14F-4D97-AF65-F5344CB8AC3E}">
        <p14:creationId xmlns:p14="http://schemas.microsoft.com/office/powerpoint/2010/main" val="41113630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5073E-AC43-BF59-ED73-3B42F1D8FB02}"/>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D9F58C99-8A97-F383-C711-3A247A7948D0}"/>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丸ｺﾞｼｯｸM-PRO"/>
                <a:ea typeface="HG丸ｺﾞｼｯｸM-PRO"/>
                <a:cs typeface="HG丸ｺﾞｼｯｸM-PRO"/>
              </a:rPr>
              <a:t>３</a:t>
            </a:r>
            <a:r>
              <a:rPr lang="en-US" altLang="ja-JP" sz="6000" dirty="0">
                <a:solidFill>
                  <a:schemeClr val="tx1"/>
                </a:solidFill>
                <a:latin typeface="HG丸ｺﾞｼｯｸM-PRO"/>
                <a:ea typeface="HG丸ｺﾞｼｯｸM-PRO"/>
                <a:cs typeface="HG丸ｺﾞｼｯｸM-PRO"/>
              </a:rPr>
              <a:t> </a:t>
            </a:r>
            <a:r>
              <a:rPr lang="ja-JP" altLang="en-US" sz="6000">
                <a:solidFill>
                  <a:schemeClr val="tx1"/>
                </a:solidFill>
                <a:latin typeface="HG丸ｺﾞｼｯｸM-PRO"/>
                <a:ea typeface="HG丸ｺﾞｼｯｸM-PRO"/>
                <a:cs typeface="HG丸ｺﾞｼｯｸM-PRO"/>
              </a:rPr>
              <a:t>リハビリテーション、栄養管理</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　　　　及び口腔管理の連携推進</a:t>
            </a:r>
            <a:endParaRPr lang="en-US" altLang="ja-JP" sz="60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E7EB0322-9F6F-F43D-6B07-181059195FA4}"/>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C7121688-B80C-AE33-657A-494D1D33C4B5}"/>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080"/>
              </a:lnSpc>
            </a:pPr>
            <a:r>
              <a:rPr lang="ja-JP" altLang="en-US" sz="5400">
                <a:solidFill>
                  <a:schemeClr val="tx1"/>
                </a:solidFill>
                <a:latin typeface="HGMaruGothicMPRO" panose="020F0600000000000000" pitchFamily="34" charset="-128"/>
                <a:ea typeface="HGMaruGothicMPRO" panose="020F0600000000000000" pitchFamily="34" charset="-128"/>
              </a:rPr>
              <a:t>⑧</a:t>
            </a:r>
            <a:r>
              <a:rPr lang="en-US" altLang="ja-JP" sz="5400" dirty="0">
                <a:solidFill>
                  <a:schemeClr val="tx1"/>
                </a:solidFill>
                <a:latin typeface="HGMaruGothicMPRO" panose="020F0600000000000000" pitchFamily="34" charset="-128"/>
                <a:ea typeface="HGMaruGothicMPRO" panose="020F0600000000000000" pitchFamily="34" charset="-128"/>
              </a:rPr>
              <a:t> </a:t>
            </a:r>
            <a:r>
              <a:rPr lang="ja-JP" altLang="en-US" sz="5400">
                <a:solidFill>
                  <a:schemeClr val="tx1"/>
                </a:solidFill>
                <a:latin typeface="HGMaruGothicMPRO" panose="020F0600000000000000" pitchFamily="34" charset="-128"/>
                <a:ea typeface="HGMaruGothicMPRO" panose="020F0600000000000000" pitchFamily="34" charset="-128"/>
              </a:rPr>
              <a:t>回復期等の患者に対する</a:t>
            </a:r>
            <a:endParaRPr lang="en-US" altLang="ja-JP" sz="5400" dirty="0">
              <a:solidFill>
                <a:schemeClr val="tx1"/>
              </a:solidFill>
              <a:latin typeface="HGMaruGothicMPRO" panose="020F0600000000000000" pitchFamily="34" charset="-128"/>
              <a:ea typeface="HGMaruGothicMPRO" panose="020F0600000000000000" pitchFamily="34" charset="-128"/>
            </a:endParaRPr>
          </a:p>
          <a:p>
            <a:pPr algn="r">
              <a:lnSpc>
                <a:spcPts val="6080"/>
              </a:lnSpc>
            </a:pPr>
            <a:r>
              <a:rPr lang="ja-JP" altLang="en-US" sz="5400">
                <a:solidFill>
                  <a:schemeClr val="tx1"/>
                </a:solidFill>
                <a:latin typeface="HGMaruGothicMPRO" panose="020F0600000000000000" pitchFamily="34" charset="-128"/>
                <a:ea typeface="HGMaruGothicMPRO" panose="020F0600000000000000" pitchFamily="34" charset="-128"/>
              </a:rPr>
              <a:t>口腔機能管理の推進</a:t>
            </a:r>
            <a:endParaRPr lang="en-US" altLang="ja-JP" sz="54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D8A7CA98-05BC-E021-7A83-F5A2E8D08281}"/>
              </a:ext>
            </a:extLst>
          </p:cNvPr>
          <p:cNvSpPr>
            <a:spLocks noGrp="1"/>
          </p:cNvSpPr>
          <p:nvPr>
            <p:ph type="sldNum" sz="quarter" idx="12"/>
          </p:nvPr>
        </p:nvSpPr>
        <p:spPr/>
        <p:txBody>
          <a:bodyPr/>
          <a:lstStyle/>
          <a:p>
            <a:fld id="{7F53A4F6-1DED-4042-94B1-26CBF9BCF6BA}" type="slidenum">
              <a:rPr kumimoji="1" lang="ja-JP" altLang="en-US" smtClean="0"/>
              <a:t>106</a:t>
            </a:fld>
            <a:endParaRPr kumimoji="1" lang="ja-JP" altLang="en-US"/>
          </a:p>
        </p:txBody>
      </p:sp>
    </p:spTree>
    <p:extLst>
      <p:ext uri="{BB962C8B-B14F-4D97-AF65-F5344CB8AC3E}">
        <p14:creationId xmlns:p14="http://schemas.microsoft.com/office/powerpoint/2010/main" val="9078547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bg1">
                    <a:lumMod val="75000"/>
                  </a:schemeClr>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rPr>
              <a:t>回復期医療・慢性期医療を担う病院における歯科の機能を評価し、リハビリテーション、栄養管理及び口腔管理の一体的な取組を推進する観点から、口腔機能管理に係る評価体系を見直す。</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rgbClr val="FF0000"/>
                </a:solidFill>
                <a:latin typeface="HGMaruGothicMPRO" panose="020F0600000000000000" pitchFamily="34" charset="-128"/>
                <a:ea typeface="HGMaruGothicMPRO" panose="020F0600000000000000" pitchFamily="34" charset="-128"/>
              </a:rPr>
              <a:t>回復期リハビリテーション病棟等に入院する患者</a:t>
            </a:r>
            <a:r>
              <a:rPr lang="ja-JP" altLang="en-US" sz="2400">
                <a:solidFill>
                  <a:schemeClr val="tx1"/>
                </a:solidFill>
                <a:latin typeface="HGMaruGothicMPRO" panose="020F0600000000000000" pitchFamily="34" charset="-128"/>
                <a:ea typeface="HGMaruGothicMPRO" panose="020F0600000000000000" pitchFamily="34" charset="-128"/>
              </a:rPr>
              <a:t>に対する口腔機能管理等の管</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理計画を策定した場合、歯科医師が口腔機能管理を行う場合及び歯科衛生士が口</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腔衛生管理を行う場合の評価を新設する。</a:t>
            </a:r>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10" name="六角形 9">
            <a:extLst>
              <a:ext uri="{FF2B5EF4-FFF2-40B4-BE49-F238E27FC236}">
                <a16:creationId xmlns:a16="http://schemas.microsoft.com/office/drawing/2014/main" id="{1E1F9973-CABA-C56C-536F-5D8AF8259141}"/>
              </a:ext>
            </a:extLst>
          </p:cNvPr>
          <p:cNvSpPr/>
          <p:nvPr/>
        </p:nvSpPr>
        <p:spPr>
          <a:xfrm>
            <a:off x="11187994" y="5993402"/>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1" name="タイトル 1">
            <a:extLst>
              <a:ext uri="{FF2B5EF4-FFF2-40B4-BE49-F238E27FC236}">
                <a16:creationId xmlns:a16="http://schemas.microsoft.com/office/drawing/2014/main" id="{B80EED88-C088-AFAB-352F-7B3BD7B69D5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E73177CD-F9AB-8C7E-2F70-1C85056C639B}"/>
              </a:ext>
            </a:extLst>
          </p:cNvPr>
          <p:cNvSpPr>
            <a:spLocks noGrp="1"/>
          </p:cNvSpPr>
          <p:nvPr>
            <p:ph type="sldNum" sz="quarter" idx="12"/>
          </p:nvPr>
        </p:nvSpPr>
        <p:spPr/>
        <p:txBody>
          <a:bodyPr/>
          <a:lstStyle/>
          <a:p>
            <a:fld id="{7F53A4F6-1DED-4042-94B1-26CBF9BCF6BA}" type="slidenum">
              <a:rPr kumimoji="1" lang="ja-JP" altLang="en-US" smtClean="0"/>
              <a:t>107</a:t>
            </a:fld>
            <a:endParaRPr kumimoji="1" lang="ja-JP" altLang="en-US"/>
          </a:p>
        </p:txBody>
      </p:sp>
    </p:spTree>
    <p:extLst>
      <p:ext uri="{BB962C8B-B14F-4D97-AF65-F5344CB8AC3E}">
        <p14:creationId xmlns:p14="http://schemas.microsoft.com/office/powerpoint/2010/main" val="27992437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F2C33-C81B-8D29-F313-A4B42658DC5A}"/>
            </a:ext>
          </a:extLst>
        </p:cNvPr>
        <p:cNvGrpSpPr/>
        <p:nvPr/>
      </p:nvGrpSpPr>
      <p:grpSpPr>
        <a:xfrm>
          <a:off x="0" y="0"/>
          <a:ext cx="0" cy="0"/>
          <a:chOff x="0" y="0"/>
          <a:chExt cx="0" cy="0"/>
        </a:xfrm>
      </p:grpSpPr>
      <p:sp>
        <p:nvSpPr>
          <p:cNvPr id="8" name="六角形 7">
            <a:extLst>
              <a:ext uri="{FF2B5EF4-FFF2-40B4-BE49-F238E27FC236}">
                <a16:creationId xmlns:a16="http://schemas.microsoft.com/office/drawing/2014/main" id="{059EFB5C-195F-6527-10C1-AD1051F5218F}"/>
              </a:ext>
            </a:extLst>
          </p:cNvPr>
          <p:cNvSpPr/>
          <p:nvPr/>
        </p:nvSpPr>
        <p:spPr>
          <a:xfrm>
            <a:off x="11187994" y="6004977"/>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6E4F1476-F6C6-C87F-47F6-53E11213DA58}"/>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（新）回復期等口腔機能管理計画策定料　　　</a:t>
            </a:r>
            <a:r>
              <a:rPr lang="ja-JP" altLang="en-US" sz="2400">
                <a:solidFill>
                  <a:schemeClr val="tx1"/>
                </a:solidFill>
                <a:latin typeface="HGMaruGothicMPRO" panose="020F0600000000000000" pitchFamily="34" charset="-128"/>
                <a:ea typeface="HGMaruGothicMPRO" panose="020F0600000000000000" pitchFamily="34" charset="-128"/>
              </a:rPr>
              <a:t>●●点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800" b="1">
                <a:solidFill>
                  <a:srgbClr val="0432FF"/>
                </a:solidFill>
                <a:latin typeface="HGMaruGothicMPRO" panose="020F0600000000000000" pitchFamily="34" charset="-128"/>
                <a:ea typeface="HGMaruGothicMPRO" panose="020F0600000000000000" pitchFamily="34" charset="-128"/>
              </a:rPr>
              <a:t>（新）回復期等口腔機能管理料　　　　　　　</a:t>
            </a:r>
            <a:r>
              <a:rPr lang="ja-JP" altLang="en-US" sz="2800">
                <a:solidFill>
                  <a:schemeClr val="tx1"/>
                </a:solidFill>
                <a:latin typeface="HGMaruGothicMPRO" panose="020F0600000000000000" pitchFamily="34" charset="-128"/>
                <a:ea typeface="HGMaruGothicMPRO" panose="020F0600000000000000" pitchFamily="34" charset="-128"/>
              </a:rPr>
              <a:t>●●点</a:t>
            </a:r>
            <a:endParaRPr lang="en-US" altLang="ja-JP" sz="2800" dirty="0">
              <a:solidFill>
                <a:schemeClr val="tx1"/>
              </a:solidFill>
              <a:latin typeface="HGMaruGothicMPRO" panose="020F0600000000000000" pitchFamily="34" charset="-128"/>
              <a:ea typeface="HGMaruGothicMPRO" panose="020F0600000000000000" pitchFamily="34" charset="-128"/>
            </a:endParaRPr>
          </a:p>
          <a:p>
            <a:pPr algn="l"/>
            <a:r>
              <a:rPr lang="ja-JP" altLang="en-US" sz="2800" b="1">
                <a:solidFill>
                  <a:srgbClr val="0432FF"/>
                </a:solidFill>
                <a:latin typeface="HGMaruGothicMPRO" panose="020F0600000000000000" pitchFamily="34" charset="-128"/>
                <a:ea typeface="HGMaruGothicMPRO" panose="020F0600000000000000" pitchFamily="34" charset="-128"/>
              </a:rPr>
              <a:t>（新）回復期等専門的口腔衛生処置　</a:t>
            </a:r>
            <a:r>
              <a:rPr lang="ja-JP" altLang="en-US" sz="2800">
                <a:solidFill>
                  <a:schemeClr val="tx1"/>
                </a:solidFill>
                <a:latin typeface="HGMaruGothicMPRO" panose="020F0600000000000000" pitchFamily="34" charset="-128"/>
                <a:ea typeface="HGMaruGothicMPRO" panose="020F0600000000000000" pitchFamily="34" charset="-128"/>
              </a:rPr>
              <a:t>　</a:t>
            </a:r>
            <a:endParaRPr lang="en-US" altLang="ja-JP" sz="2800" b="1" dirty="0">
              <a:solidFill>
                <a:srgbClr val="0432FF"/>
              </a:solidFill>
              <a:latin typeface="HGMaruGothicMPRO" panose="020F0600000000000000" pitchFamily="34" charset="-128"/>
              <a:ea typeface="HGMaruGothicMPRO" panose="020F0600000000000000" pitchFamily="34" charset="-128"/>
            </a:endParaRPr>
          </a:p>
          <a:p>
            <a:pPr algn="l"/>
            <a:endParaRPr lang="en-US" altLang="ja-JP" sz="2400" b="1" dirty="0">
              <a:solidFill>
                <a:srgbClr val="0432FF"/>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r>
              <a:rPr lang="ja-JP" altLang="en-US" sz="4800">
                <a:solidFill>
                  <a:schemeClr val="tx1"/>
                </a:solidFill>
                <a:latin typeface="HGMaruGothicMPRO" panose="020F0600000000000000" pitchFamily="34" charset="-128"/>
                <a:ea typeface="HGMaruGothicMPRO" panose="020F0600000000000000" pitchFamily="34" charset="-128"/>
                <a:cs typeface="HG丸ｺﾞｼｯｸM-PRO"/>
              </a:rPr>
              <a:t>イメージとしては</a:t>
            </a:r>
            <a:endParaRPr lang="en-US" altLang="ja-JP" sz="4800" dirty="0">
              <a:solidFill>
                <a:schemeClr val="tx1"/>
              </a:solidFill>
              <a:latin typeface="HGMaruGothicMPRO" panose="020F0600000000000000" pitchFamily="34" charset="-128"/>
              <a:ea typeface="HGMaruGothicMPRO" panose="020F0600000000000000" pitchFamily="34" charset="-128"/>
              <a:cs typeface="HG丸ｺﾞｼｯｸM-PRO"/>
            </a:endParaRPr>
          </a:p>
          <a:p>
            <a:r>
              <a:rPr lang="ja-JP" altLang="en-US" sz="4800">
                <a:solidFill>
                  <a:schemeClr val="tx1"/>
                </a:solidFill>
                <a:latin typeface="HGMaruGothicMPRO" panose="020F0600000000000000" pitchFamily="34" charset="-128"/>
                <a:ea typeface="HGMaruGothicMPRO" panose="020F0600000000000000" pitchFamily="34" charset="-128"/>
                <a:cs typeface="HG丸ｺﾞｼｯｸM-PRO"/>
              </a:rPr>
              <a:t>周術期等口腔機能管理の回復期版</a:t>
            </a:r>
            <a:endParaRPr lang="en-US" altLang="ja-JP" sz="48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D3B0ECF8-B03D-68EB-73F8-65F91D3472BE}"/>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60A8BDCB-ADAB-B0F3-9BE4-EF6C5A539C9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9F6B7C41-8477-3351-667A-4EBB7984631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E591725C-270E-C089-9E97-CF82806EFA11}"/>
              </a:ext>
            </a:extLst>
          </p:cNvPr>
          <p:cNvSpPr txBox="1">
            <a:spLocks/>
          </p:cNvSpPr>
          <p:nvPr/>
        </p:nvSpPr>
        <p:spPr>
          <a:xfrm>
            <a:off x="7555229" y="1846107"/>
            <a:ext cx="1545772" cy="1433121"/>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300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200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AE553799-477A-26AD-F696-30985B6C6A8E}"/>
              </a:ext>
            </a:extLst>
          </p:cNvPr>
          <p:cNvSpPr>
            <a:spLocks noGrp="1"/>
          </p:cNvSpPr>
          <p:nvPr>
            <p:ph type="sldNum" sz="quarter" idx="12"/>
          </p:nvPr>
        </p:nvSpPr>
        <p:spPr/>
        <p:txBody>
          <a:bodyPr/>
          <a:lstStyle/>
          <a:p>
            <a:fld id="{7F53A4F6-1DED-4042-94B1-26CBF9BCF6BA}" type="slidenum">
              <a:rPr kumimoji="1" lang="ja-JP" altLang="en-US" smtClean="0"/>
              <a:t>108</a:t>
            </a:fld>
            <a:endParaRPr kumimoji="1" lang="ja-JP" altLang="en-US"/>
          </a:p>
        </p:txBody>
      </p:sp>
    </p:spTree>
    <p:extLst>
      <p:ext uri="{BB962C8B-B14F-4D97-AF65-F5344CB8AC3E}">
        <p14:creationId xmlns:p14="http://schemas.microsoft.com/office/powerpoint/2010/main" val="32387800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F2C33-C81B-8D29-F313-A4B42658DC5A}"/>
            </a:ext>
          </a:extLst>
        </p:cNvPr>
        <p:cNvGrpSpPr/>
        <p:nvPr/>
      </p:nvGrpSpPr>
      <p:grpSpPr>
        <a:xfrm>
          <a:off x="0" y="0"/>
          <a:ext cx="0" cy="0"/>
          <a:chOff x="0" y="0"/>
          <a:chExt cx="0" cy="0"/>
        </a:xfrm>
      </p:grpSpPr>
      <p:sp>
        <p:nvSpPr>
          <p:cNvPr id="8" name="六角形 7">
            <a:extLst>
              <a:ext uri="{FF2B5EF4-FFF2-40B4-BE49-F238E27FC236}">
                <a16:creationId xmlns:a16="http://schemas.microsoft.com/office/drawing/2014/main" id="{059EFB5C-195F-6527-10C1-AD1051F5218F}"/>
              </a:ext>
            </a:extLst>
          </p:cNvPr>
          <p:cNvSpPr/>
          <p:nvPr/>
        </p:nvSpPr>
        <p:spPr>
          <a:xfrm>
            <a:off x="11187994" y="6004977"/>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D3B0ECF8-B03D-68EB-73F8-65F91D3472BE}"/>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60A8BDCB-ADAB-B0F3-9BE4-EF6C5A539C9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9F6B7C41-8477-3351-667A-4EBB7984631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6" name="図 5">
            <a:extLst>
              <a:ext uri="{FF2B5EF4-FFF2-40B4-BE49-F238E27FC236}">
                <a16:creationId xmlns:a16="http://schemas.microsoft.com/office/drawing/2014/main" id="{F1A9AADB-621F-B4FD-5C93-3F139D3AB8E6}"/>
              </a:ext>
            </a:extLst>
          </p:cNvPr>
          <p:cNvPicPr>
            <a:picLocks noChangeAspect="1"/>
          </p:cNvPicPr>
          <p:nvPr/>
        </p:nvPicPr>
        <p:blipFill>
          <a:blip r:embed="rId2"/>
          <a:stretch>
            <a:fillRect/>
          </a:stretch>
        </p:blipFill>
        <p:spPr>
          <a:xfrm>
            <a:off x="675592" y="1873472"/>
            <a:ext cx="3662549" cy="2900739"/>
          </a:xfrm>
          <a:prstGeom prst="rect">
            <a:avLst/>
          </a:prstGeom>
        </p:spPr>
      </p:pic>
      <p:pic>
        <p:nvPicPr>
          <p:cNvPr id="5" name="図 4">
            <a:extLst>
              <a:ext uri="{FF2B5EF4-FFF2-40B4-BE49-F238E27FC236}">
                <a16:creationId xmlns:a16="http://schemas.microsoft.com/office/drawing/2014/main" id="{E66258B1-69F0-10D4-F172-FC8351D214E9}"/>
              </a:ext>
            </a:extLst>
          </p:cNvPr>
          <p:cNvPicPr>
            <a:picLocks noChangeAspect="1"/>
          </p:cNvPicPr>
          <p:nvPr/>
        </p:nvPicPr>
        <p:blipFill>
          <a:blip r:embed="rId3"/>
          <a:stretch>
            <a:fillRect/>
          </a:stretch>
        </p:blipFill>
        <p:spPr>
          <a:xfrm flipH="1">
            <a:off x="1008362" y="3549362"/>
            <a:ext cx="2973087" cy="2854164"/>
          </a:xfrm>
          <a:prstGeom prst="rect">
            <a:avLst/>
          </a:prstGeom>
        </p:spPr>
      </p:pic>
      <p:grpSp>
        <p:nvGrpSpPr>
          <p:cNvPr id="11" name="グループ化 10">
            <a:extLst>
              <a:ext uri="{FF2B5EF4-FFF2-40B4-BE49-F238E27FC236}">
                <a16:creationId xmlns:a16="http://schemas.microsoft.com/office/drawing/2014/main" id="{891936FA-D606-7092-BB9A-EB5DFB97FC56}"/>
              </a:ext>
            </a:extLst>
          </p:cNvPr>
          <p:cNvGrpSpPr/>
          <p:nvPr/>
        </p:nvGrpSpPr>
        <p:grpSpPr>
          <a:xfrm>
            <a:off x="4667250" y="2719397"/>
            <a:ext cx="2857499" cy="2054815"/>
            <a:chOff x="4667250" y="2719397"/>
            <a:chExt cx="2857499" cy="2054815"/>
          </a:xfrm>
        </p:grpSpPr>
        <p:sp>
          <p:nvSpPr>
            <p:cNvPr id="10" name="右矢印 9">
              <a:extLst>
                <a:ext uri="{FF2B5EF4-FFF2-40B4-BE49-F238E27FC236}">
                  <a16:creationId xmlns:a16="http://schemas.microsoft.com/office/drawing/2014/main" id="{BEBDBB8B-09CB-574A-FB12-C4C557C2B9F7}"/>
                </a:ext>
              </a:extLst>
            </p:cNvPr>
            <p:cNvSpPr/>
            <p:nvPr/>
          </p:nvSpPr>
          <p:spPr>
            <a:xfrm>
              <a:off x="4667250" y="3772727"/>
              <a:ext cx="2857499" cy="100148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B085A36D-6C0D-47B6-0DA5-BDDB31C45012}"/>
                </a:ext>
              </a:extLst>
            </p:cNvPr>
            <p:cNvPicPr>
              <a:picLocks noChangeAspect="1"/>
            </p:cNvPicPr>
            <p:nvPr/>
          </p:nvPicPr>
          <p:blipFill>
            <a:blip r:embed="rId4"/>
            <a:stretch>
              <a:fillRect/>
            </a:stretch>
          </p:blipFill>
          <p:spPr>
            <a:xfrm flipH="1">
              <a:off x="5073970" y="2719397"/>
              <a:ext cx="1719768" cy="1719768"/>
            </a:xfrm>
            <a:prstGeom prst="rect">
              <a:avLst/>
            </a:prstGeom>
          </p:spPr>
        </p:pic>
      </p:grpSp>
      <p:grpSp>
        <p:nvGrpSpPr>
          <p:cNvPr id="13" name="グループ化 12">
            <a:extLst>
              <a:ext uri="{FF2B5EF4-FFF2-40B4-BE49-F238E27FC236}">
                <a16:creationId xmlns:a16="http://schemas.microsoft.com/office/drawing/2014/main" id="{A4B65462-FEBE-8ED1-FCDB-97E34BC2FE82}"/>
              </a:ext>
            </a:extLst>
          </p:cNvPr>
          <p:cNvGrpSpPr/>
          <p:nvPr/>
        </p:nvGrpSpPr>
        <p:grpSpPr>
          <a:xfrm>
            <a:off x="7638177" y="2557426"/>
            <a:ext cx="3878231" cy="3447551"/>
            <a:chOff x="7638177" y="2557426"/>
            <a:chExt cx="3878231" cy="3447551"/>
          </a:xfrm>
        </p:grpSpPr>
        <p:pic>
          <p:nvPicPr>
            <p:cNvPr id="15" name="図 14">
              <a:extLst>
                <a:ext uri="{FF2B5EF4-FFF2-40B4-BE49-F238E27FC236}">
                  <a16:creationId xmlns:a16="http://schemas.microsoft.com/office/drawing/2014/main" id="{3DE66461-DBD7-C8F7-7EAE-195B7B22B12B}"/>
                </a:ext>
              </a:extLst>
            </p:cNvPr>
            <p:cNvPicPr>
              <a:picLocks noChangeAspect="1"/>
            </p:cNvPicPr>
            <p:nvPr/>
          </p:nvPicPr>
          <p:blipFill>
            <a:blip r:embed="rId2"/>
            <a:stretch>
              <a:fillRect/>
            </a:stretch>
          </p:blipFill>
          <p:spPr>
            <a:xfrm>
              <a:off x="7638177" y="2557426"/>
              <a:ext cx="1935391" cy="1532830"/>
            </a:xfrm>
            <a:prstGeom prst="rect">
              <a:avLst/>
            </a:prstGeom>
          </p:spPr>
        </p:pic>
        <p:pic>
          <p:nvPicPr>
            <p:cNvPr id="17" name="図 16">
              <a:extLst>
                <a:ext uri="{FF2B5EF4-FFF2-40B4-BE49-F238E27FC236}">
                  <a16:creationId xmlns:a16="http://schemas.microsoft.com/office/drawing/2014/main" id="{56AA9621-BB41-5FC1-6368-4428A75831B7}"/>
                </a:ext>
              </a:extLst>
            </p:cNvPr>
            <p:cNvPicPr>
              <a:picLocks noChangeAspect="1"/>
            </p:cNvPicPr>
            <p:nvPr/>
          </p:nvPicPr>
          <p:blipFill>
            <a:blip r:embed="rId5"/>
            <a:stretch>
              <a:fillRect/>
            </a:stretch>
          </p:blipFill>
          <p:spPr>
            <a:xfrm>
              <a:off x="8977229" y="3499653"/>
              <a:ext cx="2539179" cy="2505324"/>
            </a:xfrm>
            <a:prstGeom prst="rect">
              <a:avLst/>
            </a:prstGeom>
          </p:spPr>
        </p:pic>
      </p:grpSp>
      <p:sp>
        <p:nvSpPr>
          <p:cNvPr id="4" name="スライド番号プレースホルダー 3">
            <a:extLst>
              <a:ext uri="{FF2B5EF4-FFF2-40B4-BE49-F238E27FC236}">
                <a16:creationId xmlns:a16="http://schemas.microsoft.com/office/drawing/2014/main" id="{B0817604-B59D-350F-1B4E-97612D9F4C26}"/>
              </a:ext>
            </a:extLst>
          </p:cNvPr>
          <p:cNvSpPr>
            <a:spLocks noGrp="1"/>
          </p:cNvSpPr>
          <p:nvPr>
            <p:ph type="sldNum" sz="quarter" idx="12"/>
          </p:nvPr>
        </p:nvSpPr>
        <p:spPr/>
        <p:txBody>
          <a:bodyPr/>
          <a:lstStyle/>
          <a:p>
            <a:fld id="{7F53A4F6-1DED-4042-94B1-26CBF9BCF6BA}" type="slidenum">
              <a:rPr kumimoji="1" lang="ja-JP" altLang="en-US" smtClean="0"/>
              <a:t>109</a:t>
            </a:fld>
            <a:endParaRPr kumimoji="1" lang="ja-JP" altLang="en-US"/>
          </a:p>
        </p:txBody>
      </p:sp>
    </p:spTree>
    <p:extLst>
      <p:ext uri="{BB962C8B-B14F-4D97-AF65-F5344CB8AC3E}">
        <p14:creationId xmlns:p14="http://schemas.microsoft.com/office/powerpoint/2010/main" val="190898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30067"/>
            <a:ext cx="10515600" cy="1325563"/>
          </a:xfrm>
        </p:spPr>
        <p:txBody>
          <a:bodyPr>
            <a:noAutofit/>
          </a:bodyPr>
          <a:lstStyle/>
          <a:p>
            <a:pPr algn="ctr"/>
            <a:r>
              <a:rPr lang="ja-JP" altLang="en-US" sz="4800">
                <a:latin typeface="HG丸ｺﾞｼｯｸM-PRO"/>
                <a:ea typeface="HG丸ｺﾞｼｯｸM-PRO"/>
                <a:cs typeface="HG丸ｺﾞｼｯｸM-PRO"/>
              </a:rPr>
              <a:t>各科の取り分（令和３年の場合）</a:t>
            </a:r>
            <a:endParaRPr lang="ja-JP" altLang="en-US" sz="4800" dirty="0">
              <a:latin typeface="HG丸ｺﾞｼｯｸM-PRO"/>
              <a:ea typeface="HG丸ｺﾞｼｯｸM-PRO"/>
              <a:cs typeface="HG丸ｺﾞｼｯｸM-PRO"/>
            </a:endParaRPr>
          </a:p>
        </p:txBody>
      </p:sp>
      <p:graphicFrame>
        <p:nvGraphicFramePr>
          <p:cNvPr id="10" name="コンテンツ プレースホルダー 9">
            <a:extLst>
              <a:ext uri="{FF2B5EF4-FFF2-40B4-BE49-F238E27FC236}">
                <a16:creationId xmlns:a16="http://schemas.microsoft.com/office/drawing/2014/main" id="{5986EEE5-F95C-A8FA-550B-6C463A775A48}"/>
              </a:ext>
            </a:extLst>
          </p:cNvPr>
          <p:cNvGraphicFramePr>
            <a:graphicFrameLocks noGrp="1"/>
          </p:cNvGraphicFramePr>
          <p:nvPr>
            <p:ph idx="1"/>
            <p:extLst>
              <p:ext uri="{D42A27DB-BD31-4B8C-83A1-F6EECF244321}">
                <p14:modId xmlns:p14="http://schemas.microsoft.com/office/powerpoint/2010/main" val="2582117427"/>
              </p:ext>
            </p:extLst>
          </p:nvPr>
        </p:nvGraphicFramePr>
        <p:xfrm>
          <a:off x="602975" y="1555630"/>
          <a:ext cx="10986050" cy="4953750"/>
        </p:xfrm>
        <a:graphic>
          <a:graphicData uri="http://schemas.openxmlformats.org/drawingml/2006/table">
            <a:tbl>
              <a:tblPr firstRow="1" bandRow="1">
                <a:tableStyleId>{5C22544A-7EE6-4342-B048-85BDC9FD1C3A}</a:tableStyleId>
              </a:tblPr>
              <a:tblGrid>
                <a:gridCol w="2197210">
                  <a:extLst>
                    <a:ext uri="{9D8B030D-6E8A-4147-A177-3AD203B41FA5}">
                      <a16:colId xmlns:a16="http://schemas.microsoft.com/office/drawing/2014/main" val="3239607558"/>
                    </a:ext>
                  </a:extLst>
                </a:gridCol>
                <a:gridCol w="2197210">
                  <a:extLst>
                    <a:ext uri="{9D8B030D-6E8A-4147-A177-3AD203B41FA5}">
                      <a16:colId xmlns:a16="http://schemas.microsoft.com/office/drawing/2014/main" val="3914289963"/>
                    </a:ext>
                  </a:extLst>
                </a:gridCol>
                <a:gridCol w="2197210">
                  <a:extLst>
                    <a:ext uri="{9D8B030D-6E8A-4147-A177-3AD203B41FA5}">
                      <a16:colId xmlns:a16="http://schemas.microsoft.com/office/drawing/2014/main" val="257892240"/>
                    </a:ext>
                  </a:extLst>
                </a:gridCol>
                <a:gridCol w="2197210">
                  <a:extLst>
                    <a:ext uri="{9D8B030D-6E8A-4147-A177-3AD203B41FA5}">
                      <a16:colId xmlns:a16="http://schemas.microsoft.com/office/drawing/2014/main" val="806072948"/>
                    </a:ext>
                  </a:extLst>
                </a:gridCol>
                <a:gridCol w="2197210">
                  <a:extLst>
                    <a:ext uri="{9D8B030D-6E8A-4147-A177-3AD203B41FA5}">
                      <a16:colId xmlns:a16="http://schemas.microsoft.com/office/drawing/2014/main" val="3138325413"/>
                    </a:ext>
                  </a:extLst>
                </a:gridCol>
              </a:tblGrid>
              <a:tr h="825625">
                <a:tc>
                  <a:txBody>
                    <a:bodyPr/>
                    <a:lstStyle/>
                    <a:p>
                      <a:pPr algn="ctr"/>
                      <a:r>
                        <a:rPr kumimoji="1" lang="ja-JP" altLang="en-US" sz="2400">
                          <a:latin typeface="HGMaruGothicMPRO" panose="020F0600000000000000" pitchFamily="34" charset="-128"/>
                          <a:ea typeface="HGMaruGothicMPRO" panose="020F0600000000000000" pitchFamily="34" charset="-128"/>
                        </a:rPr>
                        <a:t>科</a:t>
                      </a:r>
                    </a:p>
                  </a:txBody>
                  <a:tcPr marL="0" marR="0" anchor="ctr"/>
                </a:tc>
                <a:tc>
                  <a:txBody>
                    <a:bodyPr/>
                    <a:lstStyle/>
                    <a:p>
                      <a:pPr algn="ctr"/>
                      <a:r>
                        <a:rPr kumimoji="1" lang="ja-JP" altLang="en-US" sz="2400">
                          <a:latin typeface="HGMaruGothicMPRO" panose="020F0600000000000000" pitchFamily="34" charset="-128"/>
                          <a:ea typeface="HGMaruGothicMPRO" panose="020F0600000000000000" pitchFamily="34" charset="-128"/>
                        </a:rPr>
                        <a:t>医科全体</a:t>
                      </a:r>
                    </a:p>
                  </a:txBody>
                  <a:tcPr marL="0" marR="0" anchor="ctr" anchorCtr="1"/>
                </a:tc>
                <a:tc>
                  <a:txBody>
                    <a:bodyPr/>
                    <a:lstStyle/>
                    <a:p>
                      <a:pPr algn="ctr"/>
                      <a:r>
                        <a:rPr kumimoji="1" lang="ja-JP" altLang="en-US" sz="2000">
                          <a:latin typeface="HGMaruGothicMPRO" panose="020F0600000000000000" pitchFamily="34" charset="-128"/>
                          <a:ea typeface="HGMaruGothicMPRO" panose="020F0600000000000000" pitchFamily="34" charset="-128"/>
                        </a:rPr>
                        <a:t>医科一般診療所</a:t>
                      </a:r>
                    </a:p>
                  </a:txBody>
                  <a:tcPr marL="0" marR="0" anchor="ctr" anchorCtr="1"/>
                </a:tc>
                <a:tc>
                  <a:txBody>
                    <a:bodyPr/>
                    <a:lstStyle/>
                    <a:p>
                      <a:pPr algn="ctr"/>
                      <a:r>
                        <a:rPr kumimoji="1" lang="ja-JP" altLang="en-US" sz="2400">
                          <a:latin typeface="HGMaruGothicMPRO" panose="020F0600000000000000" pitchFamily="34" charset="-128"/>
                          <a:ea typeface="HGMaruGothicMPRO" panose="020F0600000000000000" pitchFamily="34" charset="-128"/>
                        </a:rPr>
                        <a:t>歯　科</a:t>
                      </a:r>
                    </a:p>
                  </a:txBody>
                  <a:tcPr marL="0" marR="0" anchor="ctr" anchorCtr="1">
                    <a:solidFill>
                      <a:srgbClr val="7030A0"/>
                    </a:solidFill>
                  </a:tcPr>
                </a:tc>
                <a:tc>
                  <a:txBody>
                    <a:bodyPr/>
                    <a:lstStyle/>
                    <a:p>
                      <a:pPr algn="ctr"/>
                      <a:r>
                        <a:rPr kumimoji="1" lang="ja-JP" altLang="en-US" sz="2400">
                          <a:latin typeface="HGMaruGothicMPRO" panose="020F0600000000000000" pitchFamily="34" charset="-128"/>
                          <a:ea typeface="HGMaruGothicMPRO" panose="020F0600000000000000" pitchFamily="34" charset="-128"/>
                        </a:rPr>
                        <a:t>薬　科</a:t>
                      </a:r>
                    </a:p>
                  </a:txBody>
                  <a:tcPr marL="0" marR="0" anchor="ctr" anchorCtr="1"/>
                </a:tc>
                <a:extLst>
                  <a:ext uri="{0D108BD9-81ED-4DB2-BD59-A6C34878D82A}">
                    <a16:rowId xmlns:a16="http://schemas.microsoft.com/office/drawing/2014/main" val="659452103"/>
                  </a:ext>
                </a:extLst>
              </a:tr>
              <a:tr h="825625">
                <a:tc>
                  <a:txBody>
                    <a:bodyPr/>
                    <a:lstStyle/>
                    <a:p>
                      <a:pPr algn="ctr"/>
                      <a:r>
                        <a:rPr kumimoji="1" lang="ja-JP" altLang="en-US" sz="2400">
                          <a:latin typeface="HGMaruGothicMPRO" panose="020F0600000000000000" pitchFamily="34" charset="-128"/>
                          <a:ea typeface="HGMaruGothicMPRO" panose="020F0600000000000000" pitchFamily="34" charset="-128"/>
                        </a:rPr>
                        <a:t>予算割合</a:t>
                      </a:r>
                    </a:p>
                  </a:txBody>
                  <a:tcPr anchor="ctr"/>
                </a:tc>
                <a:tc>
                  <a:txBody>
                    <a:bodyPr/>
                    <a:lstStyle/>
                    <a:p>
                      <a:r>
                        <a:rPr kumimoji="1" lang="en-US" altLang="ja-JP" sz="2400" dirty="0">
                          <a:latin typeface="HGMaruGothicMPRO" panose="020F0600000000000000" pitchFamily="34" charset="-128"/>
                          <a:ea typeface="HGMaruGothicMPRO" panose="020F0600000000000000" pitchFamily="34" charset="-128"/>
                        </a:rPr>
                        <a:t>71.9</a:t>
                      </a:r>
                      <a:r>
                        <a:rPr kumimoji="1" lang="ja-JP" altLang="en-US" sz="2400">
                          <a:latin typeface="HGMaruGothicMPRO" panose="020F0600000000000000" pitchFamily="34" charset="-128"/>
                          <a:ea typeface="HGMaruGothicMPRO" panose="020F0600000000000000" pitchFamily="34" charset="-128"/>
                        </a:rPr>
                        <a:t>％</a:t>
                      </a:r>
                    </a:p>
                  </a:txBody>
                  <a:tcPr anchor="ctr" anchorCtr="1"/>
                </a:tc>
                <a:tc>
                  <a:txBody>
                    <a:bodyPr/>
                    <a:lstStyle/>
                    <a:p>
                      <a:r>
                        <a:rPr kumimoji="1" lang="en-US" altLang="ja-JP" sz="2400" dirty="0">
                          <a:latin typeface="HGMaruGothicMPRO" panose="020F0600000000000000" pitchFamily="34" charset="-128"/>
                          <a:ea typeface="HGMaruGothicMPRO" panose="020F0600000000000000" pitchFamily="34" charset="-128"/>
                        </a:rPr>
                        <a:t>20.1</a:t>
                      </a:r>
                      <a:r>
                        <a:rPr kumimoji="1" lang="ja-JP" altLang="en-US" sz="2400">
                          <a:latin typeface="HGMaruGothicMPRO" panose="020F0600000000000000" pitchFamily="34" charset="-128"/>
                          <a:ea typeface="HGMaruGothicMPRO" panose="020F0600000000000000" pitchFamily="34" charset="-128"/>
                        </a:rPr>
                        <a:t>％</a:t>
                      </a:r>
                    </a:p>
                  </a:txBody>
                  <a:tcPr anchor="ctr" anchorCtr="1"/>
                </a:tc>
                <a:tc>
                  <a:txBody>
                    <a:bodyPr/>
                    <a:lstStyle/>
                    <a:p>
                      <a:r>
                        <a:rPr kumimoji="1" lang="en-US" altLang="ja-JP" sz="2400" dirty="0">
                          <a:solidFill>
                            <a:srgbClr val="7030A0"/>
                          </a:solidFill>
                          <a:latin typeface="HGMaruGothicMPRO" panose="020F0600000000000000" pitchFamily="34" charset="-128"/>
                          <a:ea typeface="HGMaruGothicMPRO" panose="020F0600000000000000" pitchFamily="34" charset="-128"/>
                        </a:rPr>
                        <a:t>7.0</a:t>
                      </a:r>
                      <a:r>
                        <a:rPr kumimoji="1" lang="ja-JP" altLang="en-US" sz="2400">
                          <a:solidFill>
                            <a:srgbClr val="7030A0"/>
                          </a:solidFill>
                          <a:latin typeface="HGMaruGothicMPRO" panose="020F0600000000000000" pitchFamily="34" charset="-128"/>
                          <a:ea typeface="HGMaruGothicMPRO" panose="020F0600000000000000" pitchFamily="34" charset="-128"/>
                        </a:rPr>
                        <a:t>％</a:t>
                      </a:r>
                    </a:p>
                  </a:txBody>
                  <a:tcPr anchor="ctr" anchorCtr="1"/>
                </a:tc>
                <a:tc>
                  <a:txBody>
                    <a:bodyPr/>
                    <a:lstStyle/>
                    <a:p>
                      <a:r>
                        <a:rPr kumimoji="1" lang="en-US" altLang="ja-JP" sz="2400" dirty="0">
                          <a:latin typeface="HGMaruGothicMPRO" panose="020F0600000000000000" pitchFamily="34" charset="-128"/>
                          <a:ea typeface="HGMaruGothicMPRO" panose="020F0600000000000000" pitchFamily="34" charset="-128"/>
                        </a:rPr>
                        <a:t>17.5</a:t>
                      </a:r>
                      <a:r>
                        <a:rPr kumimoji="1" lang="ja-JP" altLang="en-US" sz="2400">
                          <a:latin typeface="HGMaruGothicMPRO" panose="020F0600000000000000" pitchFamily="34" charset="-128"/>
                          <a:ea typeface="HGMaruGothicMPRO" panose="020F0600000000000000" pitchFamily="34" charset="-128"/>
                        </a:rPr>
                        <a:t>％</a:t>
                      </a:r>
                    </a:p>
                  </a:txBody>
                  <a:tcPr anchor="ctr" anchorCtr="1"/>
                </a:tc>
                <a:extLst>
                  <a:ext uri="{0D108BD9-81ED-4DB2-BD59-A6C34878D82A}">
                    <a16:rowId xmlns:a16="http://schemas.microsoft.com/office/drawing/2014/main" val="3011010739"/>
                  </a:ext>
                </a:extLst>
              </a:tr>
              <a:tr h="825625">
                <a:tc>
                  <a:txBody>
                    <a:bodyPr/>
                    <a:lstStyle/>
                    <a:p>
                      <a:pPr algn="ctr"/>
                      <a:r>
                        <a:rPr kumimoji="1" lang="ja-JP" altLang="en-US" sz="2400">
                          <a:latin typeface="HGMaruGothicMPRO" panose="020F0600000000000000" pitchFamily="34" charset="-128"/>
                          <a:ea typeface="HGMaruGothicMPRO" panose="020F0600000000000000" pitchFamily="34" charset="-128"/>
                        </a:rPr>
                        <a:t>年額予算</a:t>
                      </a:r>
                    </a:p>
                  </a:txBody>
                  <a:tcPr anchor="ctr"/>
                </a:tc>
                <a:tc>
                  <a:txBody>
                    <a:bodyPr/>
                    <a:lstStyle/>
                    <a:p>
                      <a:pPr algn="ctr"/>
                      <a:r>
                        <a:rPr kumimoji="1" lang="en-US" altLang="ja-JP" sz="2000" dirty="0">
                          <a:latin typeface="HGMaruGothicMPRO" panose="020F0600000000000000" pitchFamily="34" charset="-128"/>
                          <a:ea typeface="HGMaruGothicMPRO" panose="020F0600000000000000" pitchFamily="34" charset="-128"/>
                        </a:rPr>
                        <a:t>32</a:t>
                      </a:r>
                      <a:r>
                        <a:rPr kumimoji="1" lang="ja-JP" altLang="en-US" sz="2000">
                          <a:latin typeface="HGMaruGothicMPRO" panose="020F0600000000000000" pitchFamily="34" charset="-128"/>
                          <a:ea typeface="HGMaruGothicMPRO" panose="020F0600000000000000" pitchFamily="34" charset="-128"/>
                        </a:rPr>
                        <a:t>兆</a:t>
                      </a:r>
                      <a:r>
                        <a:rPr kumimoji="1" lang="en-US" altLang="ja-JP" sz="2000" dirty="0">
                          <a:latin typeface="HGMaruGothicMPRO" panose="020F0600000000000000" pitchFamily="34" charset="-128"/>
                          <a:ea typeface="HGMaruGothicMPRO" panose="020F0600000000000000" pitchFamily="34" charset="-128"/>
                        </a:rPr>
                        <a:t>4,025</a:t>
                      </a:r>
                      <a:r>
                        <a:rPr kumimoji="1" lang="ja-JP" altLang="en-US" sz="2000">
                          <a:latin typeface="HGMaruGothicMPRO" panose="020F0600000000000000" pitchFamily="34" charset="-128"/>
                          <a:ea typeface="HGMaruGothicMPRO" panose="020F0600000000000000" pitchFamily="34" charset="-128"/>
                        </a:rPr>
                        <a:t>億円</a:t>
                      </a:r>
                    </a:p>
                  </a:txBody>
                  <a:tcPr anchor="ctr"/>
                </a:tc>
                <a:tc>
                  <a:txBody>
                    <a:bodyPr/>
                    <a:lstStyle/>
                    <a:p>
                      <a:pPr algn="ctr"/>
                      <a:r>
                        <a:rPr kumimoji="1" lang="en-US" altLang="ja-JP" sz="2000" dirty="0">
                          <a:latin typeface="HGMaruGothicMPRO" panose="020F0600000000000000" pitchFamily="34" charset="-128"/>
                          <a:ea typeface="HGMaruGothicMPRO" panose="020F0600000000000000" pitchFamily="34" charset="-128"/>
                        </a:rPr>
                        <a:t>9</a:t>
                      </a:r>
                      <a:r>
                        <a:rPr kumimoji="1" lang="ja-JP" altLang="en-US" sz="2000">
                          <a:latin typeface="HGMaruGothicMPRO" panose="020F0600000000000000" pitchFamily="34" charset="-128"/>
                          <a:ea typeface="HGMaruGothicMPRO" panose="020F0600000000000000" pitchFamily="34" charset="-128"/>
                        </a:rPr>
                        <a:t>兆</a:t>
                      </a:r>
                      <a:r>
                        <a:rPr kumimoji="1" lang="en-US" altLang="ja-JP" sz="2000" dirty="0">
                          <a:latin typeface="HGMaruGothicMPRO" panose="020F0600000000000000" pitchFamily="34" charset="-128"/>
                          <a:ea typeface="HGMaruGothicMPRO" panose="020F0600000000000000" pitchFamily="34" charset="-128"/>
                        </a:rPr>
                        <a:t>1,391</a:t>
                      </a:r>
                      <a:r>
                        <a:rPr kumimoji="1" lang="ja-JP" altLang="en-US" sz="2000">
                          <a:latin typeface="HGMaruGothicMPRO" panose="020F0600000000000000" pitchFamily="34" charset="-128"/>
                          <a:ea typeface="HGMaruGothicMPRO" panose="020F0600000000000000" pitchFamily="34" charset="-128"/>
                        </a:rPr>
                        <a:t>億円</a:t>
                      </a:r>
                    </a:p>
                  </a:txBody>
                  <a:tcPr anchor="ctr"/>
                </a:tc>
                <a:tc>
                  <a:txBody>
                    <a:bodyPr/>
                    <a:lstStyle/>
                    <a:p>
                      <a:pPr algn="ctr"/>
                      <a:r>
                        <a:rPr kumimoji="1" lang="en-US" altLang="ja-JP" sz="2000" dirty="0">
                          <a:solidFill>
                            <a:srgbClr val="7030A0"/>
                          </a:solidFill>
                          <a:latin typeface="HGMaruGothicMPRO" panose="020F0600000000000000" pitchFamily="34" charset="-128"/>
                          <a:ea typeface="HGMaruGothicMPRO" panose="020F0600000000000000" pitchFamily="34" charset="-128"/>
                        </a:rPr>
                        <a:t>3</a:t>
                      </a:r>
                      <a:r>
                        <a:rPr kumimoji="1" lang="ja-JP" altLang="en-US" sz="2000">
                          <a:solidFill>
                            <a:srgbClr val="7030A0"/>
                          </a:solidFill>
                          <a:latin typeface="HGMaruGothicMPRO" panose="020F0600000000000000" pitchFamily="34" charset="-128"/>
                          <a:ea typeface="HGMaruGothicMPRO" panose="020F0600000000000000" pitchFamily="34" charset="-128"/>
                        </a:rPr>
                        <a:t>兆</a:t>
                      </a:r>
                      <a:r>
                        <a:rPr kumimoji="1" lang="en-US" altLang="ja-JP" sz="2000" dirty="0">
                          <a:solidFill>
                            <a:srgbClr val="7030A0"/>
                          </a:solidFill>
                          <a:latin typeface="HGMaruGothicMPRO" panose="020F0600000000000000" pitchFamily="34" charset="-128"/>
                          <a:ea typeface="HGMaruGothicMPRO" panose="020F0600000000000000" pitchFamily="34" charset="-128"/>
                        </a:rPr>
                        <a:t>1,479</a:t>
                      </a:r>
                      <a:r>
                        <a:rPr kumimoji="1" lang="ja-JP" altLang="en-US" sz="2000">
                          <a:solidFill>
                            <a:srgbClr val="7030A0"/>
                          </a:solidFill>
                          <a:latin typeface="HGMaruGothicMPRO" panose="020F0600000000000000" pitchFamily="34" charset="-128"/>
                          <a:ea typeface="HGMaruGothicMPRO" panose="020F0600000000000000" pitchFamily="34" charset="-128"/>
                        </a:rPr>
                        <a:t>億円</a:t>
                      </a:r>
                    </a:p>
                  </a:txBody>
                  <a:tcPr anchor="ctr"/>
                </a:tc>
                <a:tc>
                  <a:txBody>
                    <a:bodyPr/>
                    <a:lstStyle/>
                    <a:p>
                      <a:pPr algn="ctr"/>
                      <a:r>
                        <a:rPr kumimoji="1" lang="en-US" altLang="ja-JP" sz="2000" dirty="0">
                          <a:latin typeface="HGMaruGothicMPRO" panose="020F0600000000000000" pitchFamily="34" charset="-128"/>
                          <a:ea typeface="HGMaruGothicMPRO" panose="020F0600000000000000" pitchFamily="34" charset="-128"/>
                        </a:rPr>
                        <a:t>7</a:t>
                      </a:r>
                      <a:r>
                        <a:rPr kumimoji="1" lang="ja-JP" altLang="en-US" sz="2000">
                          <a:latin typeface="HGMaruGothicMPRO" panose="020F0600000000000000" pitchFamily="34" charset="-128"/>
                          <a:ea typeface="HGMaruGothicMPRO" panose="020F0600000000000000" pitchFamily="34" charset="-128"/>
                        </a:rPr>
                        <a:t>兆</a:t>
                      </a:r>
                      <a:r>
                        <a:rPr kumimoji="1" lang="en-US" altLang="ja-JP" sz="2000" dirty="0">
                          <a:latin typeface="HGMaruGothicMPRO" panose="020F0600000000000000" pitchFamily="34" charset="-128"/>
                          <a:ea typeface="HGMaruGothicMPRO" panose="020F0600000000000000" pitchFamily="34" charset="-128"/>
                        </a:rPr>
                        <a:t>8,794</a:t>
                      </a:r>
                      <a:r>
                        <a:rPr kumimoji="1" lang="ja-JP" altLang="en-US" sz="2000">
                          <a:latin typeface="HGMaruGothicMPRO" panose="020F0600000000000000" pitchFamily="34" charset="-128"/>
                          <a:ea typeface="HGMaruGothicMPRO" panose="020F0600000000000000" pitchFamily="34" charset="-128"/>
                        </a:rPr>
                        <a:t>億円</a:t>
                      </a:r>
                    </a:p>
                  </a:txBody>
                  <a:tcPr anchor="ctr"/>
                </a:tc>
                <a:extLst>
                  <a:ext uri="{0D108BD9-81ED-4DB2-BD59-A6C34878D82A}">
                    <a16:rowId xmlns:a16="http://schemas.microsoft.com/office/drawing/2014/main" val="1946701433"/>
                  </a:ext>
                </a:extLst>
              </a:tr>
              <a:tr h="825625">
                <a:tc>
                  <a:txBody>
                    <a:bodyPr/>
                    <a:lstStyle/>
                    <a:p>
                      <a:pPr algn="ctr"/>
                      <a:r>
                        <a:rPr kumimoji="1" lang="ja-JP" altLang="en-US" sz="2400">
                          <a:latin typeface="HGMaruGothicMPRO" panose="020F0600000000000000" pitchFamily="34" charset="-128"/>
                          <a:ea typeface="HGMaruGothicMPRO" panose="020F0600000000000000" pitchFamily="34" charset="-128"/>
                        </a:rPr>
                        <a:t>月額予算</a:t>
                      </a:r>
                    </a:p>
                  </a:txBody>
                  <a:tcPr anchor="ctr"/>
                </a:tc>
                <a:tc>
                  <a:txBody>
                    <a:bodyPr/>
                    <a:lstStyle/>
                    <a:p>
                      <a:pPr algn="r"/>
                      <a:r>
                        <a:rPr kumimoji="1" lang="en-US" altLang="ja-JP" sz="1500" dirty="0">
                          <a:latin typeface="HGMaruGothicMPRO" panose="020F0600000000000000" pitchFamily="34" charset="-128"/>
                          <a:ea typeface="HGMaruGothicMPRO" panose="020F0600000000000000" pitchFamily="34" charset="-128"/>
                        </a:rPr>
                        <a:t>2</a:t>
                      </a:r>
                      <a:r>
                        <a:rPr kumimoji="1" lang="ja-JP" altLang="en-US" sz="1500">
                          <a:latin typeface="HGMaruGothicMPRO" panose="020F0600000000000000" pitchFamily="34" charset="-128"/>
                          <a:ea typeface="HGMaruGothicMPRO" panose="020F0600000000000000" pitchFamily="34" charset="-128"/>
                        </a:rPr>
                        <a:t>兆</a:t>
                      </a:r>
                      <a:r>
                        <a:rPr kumimoji="1" lang="en-US" altLang="ja-JP" sz="1500" dirty="0">
                          <a:latin typeface="HGMaruGothicMPRO" panose="020F0600000000000000" pitchFamily="34" charset="-128"/>
                          <a:ea typeface="HGMaruGothicMPRO" panose="020F0600000000000000" pitchFamily="34" charset="-128"/>
                        </a:rPr>
                        <a:t>7,022</a:t>
                      </a:r>
                      <a:r>
                        <a:rPr kumimoji="1" lang="ja-JP" altLang="en-US" sz="1500">
                          <a:latin typeface="HGMaruGothicMPRO" panose="020F0600000000000000" pitchFamily="34" charset="-128"/>
                          <a:ea typeface="HGMaruGothicMPRO" panose="020F0600000000000000" pitchFamily="34" charset="-128"/>
                        </a:rPr>
                        <a:t>億</a:t>
                      </a:r>
                      <a:r>
                        <a:rPr kumimoji="1" lang="en-US" altLang="ja-JP" sz="1500" dirty="0">
                          <a:latin typeface="HGMaruGothicMPRO" panose="020F0600000000000000" pitchFamily="34" charset="-128"/>
                          <a:ea typeface="HGMaruGothicMPRO" panose="020F0600000000000000" pitchFamily="34" charset="-128"/>
                        </a:rPr>
                        <a:t>830</a:t>
                      </a:r>
                      <a:r>
                        <a:rPr kumimoji="1" lang="ja-JP" altLang="en-US" sz="1500">
                          <a:latin typeface="HGMaruGothicMPRO" panose="020F0600000000000000" pitchFamily="34" charset="-128"/>
                          <a:ea typeface="HGMaruGothicMPRO" panose="020F0600000000000000" pitchFamily="34" charset="-128"/>
                        </a:rPr>
                        <a:t>万円</a:t>
                      </a:r>
                    </a:p>
                  </a:txBody>
                  <a:tcPr anchor="ctr"/>
                </a:tc>
                <a:tc>
                  <a:txBody>
                    <a:bodyPr/>
                    <a:lstStyle/>
                    <a:p>
                      <a:pPr algn="r"/>
                      <a:r>
                        <a:rPr kumimoji="1" lang="en-US" altLang="ja-JP" sz="1600" dirty="0">
                          <a:latin typeface="HGMaruGothicMPRO" panose="020F0600000000000000" pitchFamily="34" charset="-128"/>
                          <a:ea typeface="HGMaruGothicMPRO" panose="020F0600000000000000" pitchFamily="34" charset="-128"/>
                        </a:rPr>
                        <a:t>7,615</a:t>
                      </a:r>
                      <a:r>
                        <a:rPr kumimoji="1" lang="ja-JP" altLang="en-US" sz="1600">
                          <a:latin typeface="HGMaruGothicMPRO" panose="020F0600000000000000" pitchFamily="34" charset="-128"/>
                          <a:ea typeface="HGMaruGothicMPRO" panose="020F0600000000000000" pitchFamily="34" charset="-128"/>
                        </a:rPr>
                        <a:t>億</a:t>
                      </a:r>
                      <a:r>
                        <a:rPr kumimoji="1" lang="en-US" altLang="ja-JP" sz="1600" dirty="0">
                          <a:latin typeface="HGMaruGothicMPRO" panose="020F0600000000000000" pitchFamily="34" charset="-128"/>
                          <a:ea typeface="HGMaruGothicMPRO" panose="020F0600000000000000" pitchFamily="34" charset="-128"/>
                        </a:rPr>
                        <a:t>9,166</a:t>
                      </a:r>
                      <a:r>
                        <a:rPr kumimoji="1" lang="ja-JP" altLang="en-US" sz="1600">
                          <a:latin typeface="HGMaruGothicMPRO" panose="020F0600000000000000" pitchFamily="34" charset="-128"/>
                          <a:ea typeface="HGMaruGothicMPRO" panose="020F0600000000000000" pitchFamily="34" charset="-128"/>
                        </a:rPr>
                        <a:t>万円</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dirty="0">
                          <a:solidFill>
                            <a:srgbClr val="7030A0"/>
                          </a:solidFill>
                          <a:latin typeface="HGMaruGothicMPRO" panose="020F0600000000000000" pitchFamily="34" charset="-128"/>
                          <a:ea typeface="HGMaruGothicMPRO" panose="020F0600000000000000" pitchFamily="34" charset="-128"/>
                        </a:rPr>
                        <a:t>2.623</a:t>
                      </a:r>
                      <a:r>
                        <a:rPr kumimoji="1" lang="ja-JP" altLang="en-US" sz="1600">
                          <a:solidFill>
                            <a:srgbClr val="7030A0"/>
                          </a:solidFill>
                          <a:latin typeface="HGMaruGothicMPRO" panose="020F0600000000000000" pitchFamily="34" charset="-128"/>
                          <a:ea typeface="HGMaruGothicMPRO" panose="020F0600000000000000" pitchFamily="34" charset="-128"/>
                        </a:rPr>
                        <a:t>億</a:t>
                      </a:r>
                      <a:r>
                        <a:rPr kumimoji="1" lang="en-US" altLang="ja-JP" sz="1600" dirty="0">
                          <a:solidFill>
                            <a:srgbClr val="7030A0"/>
                          </a:solidFill>
                          <a:latin typeface="HGMaruGothicMPRO" panose="020F0600000000000000" pitchFamily="34" charset="-128"/>
                          <a:ea typeface="HGMaruGothicMPRO" panose="020F0600000000000000" pitchFamily="34" charset="-128"/>
                        </a:rPr>
                        <a:t>2,500</a:t>
                      </a:r>
                      <a:r>
                        <a:rPr kumimoji="1" lang="ja-JP" altLang="en-US" sz="1600">
                          <a:solidFill>
                            <a:srgbClr val="7030A0"/>
                          </a:solidFill>
                          <a:latin typeface="HGMaruGothicMPRO" panose="020F0600000000000000" pitchFamily="34" charset="-128"/>
                          <a:ea typeface="HGMaruGothicMPRO" panose="020F0600000000000000" pitchFamily="34" charset="-128"/>
                        </a:rPr>
                        <a:t>万円</a:t>
                      </a:r>
                    </a:p>
                  </a:txBody>
                  <a:tcPr anchor="ctr"/>
                </a:tc>
                <a:tc>
                  <a:txBody>
                    <a:bodyPr/>
                    <a:lstStyle/>
                    <a:p>
                      <a:pPr algn="r"/>
                      <a:r>
                        <a:rPr kumimoji="1" lang="en-US" altLang="ja-JP" sz="1600" dirty="0">
                          <a:latin typeface="HGMaruGothicMPRO" panose="020F0600000000000000" pitchFamily="34" charset="-128"/>
                          <a:ea typeface="HGMaruGothicMPRO" panose="020F0600000000000000" pitchFamily="34" charset="-128"/>
                        </a:rPr>
                        <a:t>6,566</a:t>
                      </a:r>
                      <a:r>
                        <a:rPr kumimoji="1" lang="ja-JP" altLang="en-US" sz="1600">
                          <a:latin typeface="HGMaruGothicMPRO" panose="020F0600000000000000" pitchFamily="34" charset="-128"/>
                          <a:ea typeface="HGMaruGothicMPRO" panose="020F0600000000000000" pitchFamily="34" charset="-128"/>
                        </a:rPr>
                        <a:t>億</a:t>
                      </a:r>
                      <a:r>
                        <a:rPr kumimoji="1" lang="en-US" altLang="ja-JP" sz="1600" dirty="0">
                          <a:latin typeface="HGMaruGothicMPRO" panose="020F0600000000000000" pitchFamily="34" charset="-128"/>
                          <a:ea typeface="HGMaruGothicMPRO" panose="020F0600000000000000" pitchFamily="34" charset="-128"/>
                        </a:rPr>
                        <a:t>1,666</a:t>
                      </a:r>
                      <a:r>
                        <a:rPr kumimoji="1" lang="ja-JP" altLang="en-US" sz="1600">
                          <a:latin typeface="HGMaruGothicMPRO" panose="020F0600000000000000" pitchFamily="34" charset="-128"/>
                          <a:ea typeface="HGMaruGothicMPRO" panose="020F0600000000000000" pitchFamily="34" charset="-128"/>
                        </a:rPr>
                        <a:t>万円</a:t>
                      </a:r>
                    </a:p>
                  </a:txBody>
                  <a:tcPr anchor="ctr"/>
                </a:tc>
                <a:extLst>
                  <a:ext uri="{0D108BD9-81ED-4DB2-BD59-A6C34878D82A}">
                    <a16:rowId xmlns:a16="http://schemas.microsoft.com/office/drawing/2014/main" val="2225579370"/>
                  </a:ext>
                </a:extLst>
              </a:tr>
              <a:tr h="825625">
                <a:tc>
                  <a:txBody>
                    <a:bodyPr/>
                    <a:lstStyle/>
                    <a:p>
                      <a:pPr algn="ctr"/>
                      <a:r>
                        <a:rPr kumimoji="1" lang="ja-JP" altLang="en-US" sz="2400">
                          <a:latin typeface="HGMaruGothicMPRO" panose="020F0600000000000000" pitchFamily="34" charset="-128"/>
                          <a:ea typeface="HGMaruGothicMPRO" panose="020F0600000000000000" pitchFamily="34" charset="-128"/>
                        </a:rPr>
                        <a:t>人　口</a:t>
                      </a:r>
                    </a:p>
                  </a:txBody>
                  <a:tcPr anchor="ctr"/>
                </a:tc>
                <a:tc>
                  <a:txBody>
                    <a:bodyPr/>
                    <a:lstStyle/>
                    <a:p>
                      <a:pPr algn="ctr"/>
                      <a:r>
                        <a:rPr kumimoji="1" lang="en-US" altLang="ja-JP" sz="2400" dirty="0">
                          <a:latin typeface="HGMaruGothicMPRO" panose="020F0600000000000000" pitchFamily="34" charset="-128"/>
                          <a:ea typeface="HGMaruGothicMPRO" panose="020F0600000000000000" pitchFamily="34" charset="-128"/>
                        </a:rPr>
                        <a:t>339,623</a:t>
                      </a:r>
                      <a:r>
                        <a:rPr kumimoji="1" lang="ja-JP" altLang="en-US" sz="2400">
                          <a:latin typeface="HGMaruGothicMPRO" panose="020F0600000000000000" pitchFamily="34" charset="-128"/>
                          <a:ea typeface="HGMaruGothicMPRO" panose="020F0600000000000000" pitchFamily="34" charset="-128"/>
                        </a:rPr>
                        <a:t>人</a:t>
                      </a:r>
                    </a:p>
                  </a:txBody>
                  <a:tcPr anchor="ctr"/>
                </a:tc>
                <a:tc>
                  <a:txBody>
                    <a:bodyPr/>
                    <a:lstStyle/>
                    <a:p>
                      <a:pPr algn="ctr"/>
                      <a:r>
                        <a:rPr kumimoji="1" lang="en-US" altLang="ja-JP" sz="2400" dirty="0">
                          <a:latin typeface="HGMaruGothicMPRO" panose="020F0600000000000000" pitchFamily="34" charset="-128"/>
                          <a:ea typeface="HGMaruGothicMPRO" panose="020F0600000000000000" pitchFamily="34" charset="-128"/>
                        </a:rPr>
                        <a:t>107,287</a:t>
                      </a:r>
                      <a:r>
                        <a:rPr kumimoji="1" lang="ja-JP" altLang="en-US" sz="2400">
                          <a:latin typeface="HGMaruGothicMPRO" panose="020F0600000000000000" pitchFamily="34" charset="-128"/>
                          <a:ea typeface="HGMaruGothicMPRO" panose="020F0600000000000000" pitchFamily="34" charset="-128"/>
                        </a:rPr>
                        <a:t>人</a:t>
                      </a:r>
                    </a:p>
                  </a:txBody>
                  <a:tcPr anchor="ctr"/>
                </a:tc>
                <a:tc>
                  <a:txBody>
                    <a:bodyPr/>
                    <a:lstStyle/>
                    <a:p>
                      <a:pPr algn="ctr"/>
                      <a:r>
                        <a:rPr kumimoji="1" lang="en-US" altLang="ja-JP" sz="2400" dirty="0">
                          <a:solidFill>
                            <a:srgbClr val="7030A0"/>
                          </a:solidFill>
                          <a:latin typeface="HGMaruGothicMPRO" panose="020F0600000000000000" pitchFamily="34" charset="-128"/>
                          <a:ea typeface="HGMaruGothicMPRO" panose="020F0600000000000000" pitchFamily="34" charset="-128"/>
                        </a:rPr>
                        <a:t>107,443</a:t>
                      </a:r>
                      <a:r>
                        <a:rPr kumimoji="1" lang="ja-JP" altLang="en-US" sz="2400">
                          <a:solidFill>
                            <a:srgbClr val="7030A0"/>
                          </a:solidFill>
                          <a:latin typeface="HGMaruGothicMPRO" panose="020F0600000000000000" pitchFamily="34" charset="-128"/>
                          <a:ea typeface="HGMaruGothicMPRO" panose="020F0600000000000000" pitchFamily="34" charset="-128"/>
                        </a:rPr>
                        <a:t>人</a:t>
                      </a:r>
                    </a:p>
                  </a:txBody>
                  <a:tcPr anchor="ctr"/>
                </a:tc>
                <a:tc>
                  <a:txBody>
                    <a:bodyPr/>
                    <a:lstStyle/>
                    <a:p>
                      <a:pPr algn="ctr"/>
                      <a:r>
                        <a:rPr kumimoji="1" lang="en-US" altLang="ja-JP" sz="2400" dirty="0">
                          <a:latin typeface="HGMaruGothicMPRO" panose="020F0600000000000000" pitchFamily="34" charset="-128"/>
                          <a:ea typeface="HGMaruGothicMPRO" panose="020F0600000000000000" pitchFamily="34" charset="-128"/>
                        </a:rPr>
                        <a:t>322,836</a:t>
                      </a:r>
                      <a:r>
                        <a:rPr kumimoji="1" lang="ja-JP" altLang="en-US" sz="2400">
                          <a:latin typeface="HGMaruGothicMPRO" panose="020F0600000000000000" pitchFamily="34" charset="-128"/>
                          <a:ea typeface="HGMaruGothicMPRO" panose="020F0600000000000000" pitchFamily="34" charset="-128"/>
                        </a:rPr>
                        <a:t>人</a:t>
                      </a:r>
                    </a:p>
                  </a:txBody>
                  <a:tcPr anchor="ctr"/>
                </a:tc>
                <a:extLst>
                  <a:ext uri="{0D108BD9-81ED-4DB2-BD59-A6C34878D82A}">
                    <a16:rowId xmlns:a16="http://schemas.microsoft.com/office/drawing/2014/main" val="320512153"/>
                  </a:ext>
                </a:extLst>
              </a:tr>
              <a:tr h="825625">
                <a:tc>
                  <a:txBody>
                    <a:bodyPr/>
                    <a:lstStyle/>
                    <a:p>
                      <a:pPr algn="ctr"/>
                      <a:r>
                        <a:rPr kumimoji="1" lang="en-US" altLang="ja-JP" dirty="0">
                          <a:latin typeface="HGMaruGothicMPRO" panose="020F0600000000000000" pitchFamily="34" charset="-128"/>
                          <a:ea typeface="HGMaruGothicMPRO" panose="020F0600000000000000" pitchFamily="34" charset="-128"/>
                        </a:rPr>
                        <a:t>1</a:t>
                      </a:r>
                      <a:r>
                        <a:rPr kumimoji="1" lang="ja-JP" altLang="en-US">
                          <a:latin typeface="HGMaruGothicMPRO" panose="020F0600000000000000" pitchFamily="34" charset="-128"/>
                          <a:ea typeface="HGMaruGothicMPRO" panose="020F0600000000000000" pitchFamily="34" charset="-128"/>
                        </a:rPr>
                        <a:t>人当たり月額予算</a:t>
                      </a:r>
                    </a:p>
                  </a:txBody>
                  <a:tcPr anchor="ctr"/>
                </a:tc>
                <a:tc>
                  <a:txBody>
                    <a:bodyPr/>
                    <a:lstStyle/>
                    <a:p>
                      <a:pPr algn="ctr"/>
                      <a:r>
                        <a:rPr kumimoji="1" lang="en-US" altLang="ja-JP" sz="2200" dirty="0">
                          <a:latin typeface="HGMaruGothicMPRO" panose="020F0600000000000000" pitchFamily="34" charset="-128"/>
                          <a:ea typeface="HGMaruGothicMPRO" panose="020F0600000000000000" pitchFamily="34" charset="-128"/>
                        </a:rPr>
                        <a:t>7,950,605</a:t>
                      </a:r>
                      <a:r>
                        <a:rPr kumimoji="1" lang="ja-JP" altLang="en-US" sz="2200">
                          <a:latin typeface="HGMaruGothicMPRO" panose="020F0600000000000000" pitchFamily="34" charset="-128"/>
                          <a:ea typeface="HGMaruGothicMPRO" panose="020F0600000000000000" pitchFamily="34" charset="-128"/>
                        </a:rPr>
                        <a:t>円</a:t>
                      </a:r>
                    </a:p>
                  </a:txBody>
                  <a:tcPr anchor="ctr"/>
                </a:tc>
                <a:tc>
                  <a:txBody>
                    <a:bodyPr/>
                    <a:lstStyle/>
                    <a:p>
                      <a:pPr algn="ctr"/>
                      <a:r>
                        <a:rPr kumimoji="1" lang="en-US" altLang="ja-JP" sz="2200" dirty="0">
                          <a:latin typeface="HGMaruGothicMPRO" panose="020F0600000000000000" pitchFamily="34" charset="-128"/>
                          <a:ea typeface="HGMaruGothicMPRO" panose="020F0600000000000000" pitchFamily="34" charset="-128"/>
                        </a:rPr>
                        <a:t>7,098,639</a:t>
                      </a:r>
                      <a:r>
                        <a:rPr kumimoji="1" lang="ja-JP" altLang="en-US" sz="2200">
                          <a:latin typeface="HGMaruGothicMPRO" panose="020F0600000000000000" pitchFamily="34" charset="-128"/>
                          <a:ea typeface="HGMaruGothicMPRO" panose="020F0600000000000000" pitchFamily="34" charset="-128"/>
                        </a:rPr>
                        <a:t>円</a:t>
                      </a:r>
                    </a:p>
                  </a:txBody>
                  <a:tcPr anchor="ctr"/>
                </a:tc>
                <a:tc>
                  <a:txBody>
                    <a:bodyPr/>
                    <a:lstStyle/>
                    <a:p>
                      <a:pPr algn="ctr"/>
                      <a:r>
                        <a:rPr kumimoji="1" lang="en-US" altLang="ja-JP" sz="2200" dirty="0">
                          <a:solidFill>
                            <a:srgbClr val="7030A0"/>
                          </a:solidFill>
                          <a:latin typeface="HGMaruGothicMPRO" panose="020F0600000000000000" pitchFamily="34" charset="-128"/>
                          <a:ea typeface="HGMaruGothicMPRO" panose="020F0600000000000000" pitchFamily="34" charset="-128"/>
                        </a:rPr>
                        <a:t>2,441,527</a:t>
                      </a:r>
                      <a:r>
                        <a:rPr kumimoji="1" lang="ja-JP" altLang="en-US" sz="2200">
                          <a:solidFill>
                            <a:srgbClr val="7030A0"/>
                          </a:solidFill>
                          <a:latin typeface="HGMaruGothicMPRO" panose="020F0600000000000000" pitchFamily="34" charset="-128"/>
                          <a:ea typeface="HGMaruGothicMPRO" panose="020F0600000000000000" pitchFamily="34" charset="-128"/>
                        </a:rPr>
                        <a:t>円</a:t>
                      </a:r>
                    </a:p>
                  </a:txBody>
                  <a:tcPr anchor="ctr"/>
                </a:tc>
                <a:tc>
                  <a:txBody>
                    <a:bodyPr/>
                    <a:lstStyle/>
                    <a:p>
                      <a:pPr algn="ctr"/>
                      <a:r>
                        <a:rPr kumimoji="1" lang="en-US" altLang="ja-JP" sz="2200" dirty="0">
                          <a:latin typeface="HGMaruGothicMPRO" panose="020F0600000000000000" pitchFamily="34" charset="-128"/>
                          <a:ea typeface="HGMaruGothicMPRO" panose="020F0600000000000000" pitchFamily="34" charset="-128"/>
                        </a:rPr>
                        <a:t>1,933,369</a:t>
                      </a:r>
                      <a:r>
                        <a:rPr kumimoji="1" lang="ja-JP" altLang="en-US" sz="2200">
                          <a:latin typeface="HGMaruGothicMPRO" panose="020F0600000000000000" pitchFamily="34" charset="-128"/>
                          <a:ea typeface="HGMaruGothicMPRO" panose="020F0600000000000000" pitchFamily="34" charset="-128"/>
                        </a:rPr>
                        <a:t>円</a:t>
                      </a:r>
                    </a:p>
                  </a:txBody>
                  <a:tcPr anchor="ctr"/>
                </a:tc>
                <a:extLst>
                  <a:ext uri="{0D108BD9-81ED-4DB2-BD59-A6C34878D82A}">
                    <a16:rowId xmlns:a16="http://schemas.microsoft.com/office/drawing/2014/main" val="2930781103"/>
                  </a:ext>
                </a:extLst>
              </a:tr>
            </a:tbl>
          </a:graphicData>
        </a:graphic>
      </p:graphicFrame>
      <p:sp>
        <p:nvSpPr>
          <p:cNvPr id="3" name="スライド番号プレースホルダー 2">
            <a:extLst>
              <a:ext uri="{FF2B5EF4-FFF2-40B4-BE49-F238E27FC236}">
                <a16:creationId xmlns:a16="http://schemas.microsoft.com/office/drawing/2014/main" id="{4271F766-9D71-A9EF-7ED7-5FCADC285F4C}"/>
              </a:ext>
            </a:extLst>
          </p:cNvPr>
          <p:cNvSpPr>
            <a:spLocks noGrp="1"/>
          </p:cNvSpPr>
          <p:nvPr>
            <p:ph type="sldNum" sz="quarter" idx="12"/>
          </p:nvPr>
        </p:nvSpPr>
        <p:spPr/>
        <p:txBody>
          <a:bodyPr/>
          <a:lstStyle/>
          <a:p>
            <a:fld id="{7F53A4F6-1DED-4042-94B1-26CBF9BCF6BA}" type="slidenum">
              <a:rPr kumimoji="1" lang="ja-JP" altLang="en-US" smtClean="0"/>
              <a:t>11</a:t>
            </a:fld>
            <a:endParaRPr kumimoji="1" lang="ja-JP" altLang="en-US"/>
          </a:p>
        </p:txBody>
      </p:sp>
    </p:spTree>
    <p:extLst>
      <p:ext uri="{BB962C8B-B14F-4D97-AF65-F5344CB8AC3E}">
        <p14:creationId xmlns:p14="http://schemas.microsoft.com/office/powerpoint/2010/main" val="30779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F2C33-C81B-8D29-F313-A4B42658DC5A}"/>
            </a:ext>
          </a:extLst>
        </p:cNvPr>
        <p:cNvGrpSpPr/>
        <p:nvPr/>
      </p:nvGrpSpPr>
      <p:grpSpPr>
        <a:xfrm>
          <a:off x="0" y="0"/>
          <a:ext cx="0" cy="0"/>
          <a:chOff x="0" y="0"/>
          <a:chExt cx="0" cy="0"/>
        </a:xfrm>
      </p:grpSpPr>
      <p:sp>
        <p:nvSpPr>
          <p:cNvPr id="8" name="六角形 7">
            <a:extLst>
              <a:ext uri="{FF2B5EF4-FFF2-40B4-BE49-F238E27FC236}">
                <a16:creationId xmlns:a16="http://schemas.microsoft.com/office/drawing/2014/main" id="{059EFB5C-195F-6527-10C1-AD1051F5218F}"/>
              </a:ext>
            </a:extLst>
          </p:cNvPr>
          <p:cNvSpPr/>
          <p:nvPr/>
        </p:nvSpPr>
        <p:spPr>
          <a:xfrm>
            <a:off x="11187994" y="6004977"/>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6E4F1476-F6C6-C87F-47F6-53E11213DA58}"/>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（新）回復期等口腔機能管理計画策定料　　　</a:t>
            </a:r>
            <a:r>
              <a:rPr lang="ja-JP" altLang="en-US" sz="2400">
                <a:solidFill>
                  <a:schemeClr val="tx1"/>
                </a:solidFill>
                <a:latin typeface="HGMaruGothicMPRO" panose="020F0600000000000000" pitchFamily="34" charset="-128"/>
                <a:ea typeface="HGMaruGothicMPRO" panose="020F0600000000000000" pitchFamily="34" charset="-128"/>
              </a:rPr>
              <a:t>●●点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800" b="1">
                <a:solidFill>
                  <a:srgbClr val="0432FF"/>
                </a:solidFill>
                <a:latin typeface="HGMaruGothicMPRO" panose="020F0600000000000000" pitchFamily="34" charset="-128"/>
                <a:ea typeface="HGMaruGothicMPRO" panose="020F0600000000000000" pitchFamily="34" charset="-128"/>
              </a:rPr>
              <a:t>（新）回復期等口腔機能管理料</a:t>
            </a:r>
            <a:endParaRPr lang="en-US" altLang="ja-JP" sz="2800" b="1" dirty="0">
              <a:solidFill>
                <a:srgbClr val="0432FF"/>
              </a:solidFill>
              <a:latin typeface="HGMaruGothicMPRO" panose="020F0600000000000000" pitchFamily="34" charset="-128"/>
              <a:ea typeface="HGMaruGothicMPRO" panose="020F0600000000000000" pitchFamily="34" charset="-128"/>
            </a:endParaRPr>
          </a:p>
          <a:p>
            <a:pPr algn="l"/>
            <a:r>
              <a:rPr lang="ja-JP" altLang="en-US" sz="2800" b="1">
                <a:solidFill>
                  <a:srgbClr val="0432FF"/>
                </a:solidFill>
                <a:latin typeface="HGMaruGothicMPRO" panose="020F0600000000000000" pitchFamily="34" charset="-128"/>
                <a:ea typeface="HGMaruGothicMPRO" panose="020F0600000000000000" pitchFamily="34" charset="-128"/>
              </a:rPr>
              <a:t>（新）回復期等専門的口腔衛生処置　</a:t>
            </a:r>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800" b="1">
                <a:solidFill>
                  <a:srgbClr val="0432FF"/>
                </a:solidFill>
                <a:latin typeface="HGMaruGothicMPRO" panose="020F0600000000000000" pitchFamily="34" charset="-128"/>
                <a:ea typeface="HGMaruGothicMPRO" panose="020F0600000000000000" pitchFamily="34" charset="-128"/>
              </a:rPr>
              <a:t>　　</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1200" b="1">
                <a:solidFill>
                  <a:srgbClr val="0432FF"/>
                </a:solidFill>
                <a:latin typeface="HGMaruGothicMPRO" panose="020F0600000000000000" pitchFamily="34" charset="-128"/>
                <a:ea typeface="HGMaruGothicMPRO" panose="020F0600000000000000" pitchFamily="34" charset="-128"/>
              </a:rPr>
              <a:t>　　　</a:t>
            </a:r>
            <a:endParaRPr lang="en-US" altLang="ja-JP" sz="1200" b="1" dirty="0">
              <a:solidFill>
                <a:srgbClr val="0432FF"/>
              </a:solidFill>
              <a:latin typeface="HGMaruGothicMPRO" panose="020F0600000000000000" pitchFamily="34" charset="-128"/>
              <a:ea typeface="HGMaruGothicMPRO" panose="020F0600000000000000" pitchFamily="34" charset="-128"/>
            </a:endParaRPr>
          </a:p>
          <a:p>
            <a:r>
              <a:rPr lang="ja-JP" altLang="en-US" sz="4800">
                <a:solidFill>
                  <a:schemeClr val="tx1"/>
                </a:solidFill>
                <a:latin typeface="HGMaruGothicMPRO" panose="020F0600000000000000" pitchFamily="34" charset="-128"/>
                <a:ea typeface="HGMaruGothicMPRO" panose="020F0600000000000000" pitchFamily="34" charset="-128"/>
                <a:cs typeface="HG丸ｺﾞｼｯｸM-PRO"/>
              </a:rPr>
              <a:t>イメージとしては</a:t>
            </a:r>
            <a:endParaRPr lang="en-US" altLang="ja-JP" sz="4800" dirty="0">
              <a:solidFill>
                <a:schemeClr val="tx1"/>
              </a:solidFill>
              <a:latin typeface="HGMaruGothicMPRO" panose="020F0600000000000000" pitchFamily="34" charset="-128"/>
              <a:ea typeface="HGMaruGothicMPRO" panose="020F0600000000000000" pitchFamily="34" charset="-128"/>
              <a:cs typeface="HG丸ｺﾞｼｯｸM-PRO"/>
            </a:endParaRPr>
          </a:p>
          <a:p>
            <a:r>
              <a:rPr lang="ja-JP" altLang="en-US" sz="4800">
                <a:solidFill>
                  <a:schemeClr val="tx1"/>
                </a:solidFill>
                <a:latin typeface="HGMaruGothicMPRO" panose="020F0600000000000000" pitchFamily="34" charset="-128"/>
                <a:ea typeface="HGMaruGothicMPRO" panose="020F0600000000000000" pitchFamily="34" charset="-128"/>
                <a:cs typeface="HG丸ｺﾞｼｯｸM-PRO"/>
              </a:rPr>
              <a:t>周術期等口腔機能管理の回復期版</a:t>
            </a:r>
            <a:endParaRPr lang="en-US" altLang="ja-JP" sz="48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D3B0ECF8-B03D-68EB-73F8-65F91D3472BE}"/>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60A8BDCB-ADAB-B0F3-9BE4-EF6C5A539C9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9F6B7C41-8477-3351-667A-4EBB7984631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6" name="図 5">
            <a:extLst>
              <a:ext uri="{FF2B5EF4-FFF2-40B4-BE49-F238E27FC236}">
                <a16:creationId xmlns:a16="http://schemas.microsoft.com/office/drawing/2014/main" id="{F1A9AADB-621F-B4FD-5C93-3F139D3AB8E6}"/>
              </a:ext>
            </a:extLst>
          </p:cNvPr>
          <p:cNvPicPr>
            <a:picLocks noChangeAspect="1"/>
          </p:cNvPicPr>
          <p:nvPr/>
        </p:nvPicPr>
        <p:blipFill>
          <a:blip r:embed="rId2"/>
          <a:stretch>
            <a:fillRect/>
          </a:stretch>
        </p:blipFill>
        <p:spPr>
          <a:xfrm>
            <a:off x="2246163" y="4898355"/>
            <a:ext cx="1332413" cy="1055271"/>
          </a:xfrm>
          <a:prstGeom prst="rect">
            <a:avLst/>
          </a:prstGeom>
        </p:spPr>
      </p:pic>
      <p:pic>
        <p:nvPicPr>
          <p:cNvPr id="5" name="図 4">
            <a:extLst>
              <a:ext uri="{FF2B5EF4-FFF2-40B4-BE49-F238E27FC236}">
                <a16:creationId xmlns:a16="http://schemas.microsoft.com/office/drawing/2014/main" id="{E66258B1-69F0-10D4-F172-FC8351D214E9}"/>
              </a:ext>
            </a:extLst>
          </p:cNvPr>
          <p:cNvPicPr>
            <a:picLocks noChangeAspect="1"/>
          </p:cNvPicPr>
          <p:nvPr/>
        </p:nvPicPr>
        <p:blipFill>
          <a:blip r:embed="rId3"/>
          <a:stretch>
            <a:fillRect/>
          </a:stretch>
        </p:blipFill>
        <p:spPr>
          <a:xfrm flipH="1">
            <a:off x="2478623" y="5372051"/>
            <a:ext cx="1527585" cy="1466482"/>
          </a:xfrm>
          <a:prstGeom prst="rect">
            <a:avLst/>
          </a:prstGeom>
        </p:spPr>
      </p:pic>
      <p:sp>
        <p:nvSpPr>
          <p:cNvPr id="10" name="右矢印 9">
            <a:extLst>
              <a:ext uri="{FF2B5EF4-FFF2-40B4-BE49-F238E27FC236}">
                <a16:creationId xmlns:a16="http://schemas.microsoft.com/office/drawing/2014/main" id="{BEBDBB8B-09CB-574A-FB12-C4C557C2B9F7}"/>
              </a:ext>
            </a:extLst>
          </p:cNvPr>
          <p:cNvSpPr/>
          <p:nvPr/>
        </p:nvSpPr>
        <p:spPr>
          <a:xfrm>
            <a:off x="4697731" y="5782925"/>
            <a:ext cx="2074670" cy="62464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B085A36D-6C0D-47B6-0DA5-BDDB31C45012}"/>
              </a:ext>
            </a:extLst>
          </p:cNvPr>
          <p:cNvPicPr>
            <a:picLocks noChangeAspect="1"/>
          </p:cNvPicPr>
          <p:nvPr/>
        </p:nvPicPr>
        <p:blipFill>
          <a:blip r:embed="rId4"/>
          <a:stretch>
            <a:fillRect/>
          </a:stretch>
        </p:blipFill>
        <p:spPr>
          <a:xfrm flipH="1">
            <a:off x="5125326" y="5342300"/>
            <a:ext cx="1065267" cy="1065267"/>
          </a:xfrm>
          <a:prstGeom prst="rect">
            <a:avLst/>
          </a:prstGeom>
        </p:spPr>
      </p:pic>
      <p:pic>
        <p:nvPicPr>
          <p:cNvPr id="15" name="図 14">
            <a:extLst>
              <a:ext uri="{FF2B5EF4-FFF2-40B4-BE49-F238E27FC236}">
                <a16:creationId xmlns:a16="http://schemas.microsoft.com/office/drawing/2014/main" id="{3DE66461-DBD7-C8F7-7EAE-195B7B22B12B}"/>
              </a:ext>
            </a:extLst>
          </p:cNvPr>
          <p:cNvPicPr>
            <a:picLocks noChangeAspect="1"/>
          </p:cNvPicPr>
          <p:nvPr/>
        </p:nvPicPr>
        <p:blipFill>
          <a:blip r:embed="rId2"/>
          <a:stretch>
            <a:fillRect/>
          </a:stretch>
        </p:blipFill>
        <p:spPr>
          <a:xfrm>
            <a:off x="7601009" y="4893112"/>
            <a:ext cx="1332414" cy="1055272"/>
          </a:xfrm>
          <a:prstGeom prst="rect">
            <a:avLst/>
          </a:prstGeom>
        </p:spPr>
      </p:pic>
      <p:pic>
        <p:nvPicPr>
          <p:cNvPr id="17" name="図 16">
            <a:extLst>
              <a:ext uri="{FF2B5EF4-FFF2-40B4-BE49-F238E27FC236}">
                <a16:creationId xmlns:a16="http://schemas.microsoft.com/office/drawing/2014/main" id="{56AA9621-BB41-5FC1-6368-4428A75831B7}"/>
              </a:ext>
            </a:extLst>
          </p:cNvPr>
          <p:cNvPicPr>
            <a:picLocks noChangeAspect="1"/>
          </p:cNvPicPr>
          <p:nvPr/>
        </p:nvPicPr>
        <p:blipFill>
          <a:blip r:embed="rId5"/>
          <a:stretch>
            <a:fillRect/>
          </a:stretch>
        </p:blipFill>
        <p:spPr>
          <a:xfrm>
            <a:off x="8586651" y="5276291"/>
            <a:ext cx="1486299" cy="1466482"/>
          </a:xfrm>
          <a:prstGeom prst="rect">
            <a:avLst/>
          </a:prstGeom>
        </p:spPr>
      </p:pic>
      <p:sp>
        <p:nvSpPr>
          <p:cNvPr id="4" name="タイトル 1">
            <a:extLst>
              <a:ext uri="{FF2B5EF4-FFF2-40B4-BE49-F238E27FC236}">
                <a16:creationId xmlns:a16="http://schemas.microsoft.com/office/drawing/2014/main" id="{E591725C-270E-C089-9E97-CF82806EFA11}"/>
              </a:ext>
            </a:extLst>
          </p:cNvPr>
          <p:cNvSpPr txBox="1">
            <a:spLocks/>
          </p:cNvSpPr>
          <p:nvPr/>
        </p:nvSpPr>
        <p:spPr>
          <a:xfrm>
            <a:off x="7555229" y="1846107"/>
            <a:ext cx="1545772" cy="1422610"/>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300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200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11" name="スライド番号プレースホルダー 10">
            <a:extLst>
              <a:ext uri="{FF2B5EF4-FFF2-40B4-BE49-F238E27FC236}">
                <a16:creationId xmlns:a16="http://schemas.microsoft.com/office/drawing/2014/main" id="{5DDAB429-973C-4F45-C7B3-C040E9365BF3}"/>
              </a:ext>
            </a:extLst>
          </p:cNvPr>
          <p:cNvSpPr>
            <a:spLocks noGrp="1"/>
          </p:cNvSpPr>
          <p:nvPr>
            <p:ph type="sldNum" sz="quarter" idx="12"/>
          </p:nvPr>
        </p:nvSpPr>
        <p:spPr/>
        <p:txBody>
          <a:bodyPr/>
          <a:lstStyle/>
          <a:p>
            <a:fld id="{7F53A4F6-1DED-4042-94B1-26CBF9BCF6BA}" type="slidenum">
              <a:rPr kumimoji="1" lang="ja-JP" altLang="en-US" smtClean="0"/>
              <a:t>110</a:t>
            </a:fld>
            <a:endParaRPr kumimoji="1" lang="ja-JP" altLang="en-US"/>
          </a:p>
        </p:txBody>
      </p:sp>
    </p:spTree>
    <p:extLst>
      <p:ext uri="{BB962C8B-B14F-4D97-AF65-F5344CB8AC3E}">
        <p14:creationId xmlns:p14="http://schemas.microsoft.com/office/powerpoint/2010/main" val="14444627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六角形 7">
            <a:extLst>
              <a:ext uri="{FF2B5EF4-FFF2-40B4-BE49-F238E27FC236}">
                <a16:creationId xmlns:a16="http://schemas.microsoft.com/office/drawing/2014/main" id="{FCFDA056-09DF-5A47-5E42-062C3F6352FD}"/>
              </a:ext>
            </a:extLst>
          </p:cNvPr>
          <p:cNvSpPr/>
          <p:nvPr/>
        </p:nvSpPr>
        <p:spPr>
          <a:xfrm>
            <a:off x="11187994" y="6004977"/>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（新）回復期等口腔機能管理計画策定料　　</a:t>
            </a:r>
            <a:r>
              <a:rPr lang="ja-JP" altLang="en-US" sz="2400">
                <a:solidFill>
                  <a:schemeClr val="tx1"/>
                </a:solidFill>
                <a:latin typeface="HGMaruGothicMPRO" panose="020F0600000000000000" pitchFamily="34" charset="-128"/>
                <a:ea typeface="HGMaruGothicMPRO" panose="020F0600000000000000" pitchFamily="34" charset="-128"/>
              </a:rPr>
              <a:t>　●●点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［算定要件］</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（１）医科点数表の</a:t>
            </a:r>
            <a:r>
              <a:rPr lang="ja-JP" altLang="en-US" sz="2400">
                <a:solidFill>
                  <a:srgbClr val="FF0000"/>
                </a:solidFill>
                <a:latin typeface="HGMaruGothicMPRO" panose="020F0600000000000000" pitchFamily="34" charset="-128"/>
                <a:ea typeface="HGMaruGothicMPRO" panose="020F0600000000000000" pitchFamily="34" charset="-128"/>
              </a:rPr>
              <a:t>療養病棟入院基本料</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latin typeface="HGMaruGothicMPRO" panose="020F0600000000000000" pitchFamily="34" charset="-128"/>
                <a:ea typeface="HGMaruGothicMPRO" panose="020F0600000000000000" pitchFamily="34" charset="-128"/>
              </a:rPr>
              <a:t>回復期リハビリテーション病棟入院料</a:t>
            </a:r>
            <a:r>
              <a:rPr lang="ja-JP" altLang="en-US" sz="2400">
                <a:solidFill>
                  <a:schemeClr val="tx1"/>
                </a:solidFill>
                <a:latin typeface="HGMaruGothicMPRO" panose="020F0600000000000000" pitchFamily="34" charset="-128"/>
                <a:ea typeface="HGMaruGothicMPRO" panose="020F0600000000000000" pitchFamily="34" charset="-128"/>
              </a:rPr>
              <a:t>又</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は</a:t>
            </a:r>
            <a:r>
              <a:rPr lang="ja-JP" altLang="en-US" sz="2400">
                <a:solidFill>
                  <a:srgbClr val="FF0000"/>
                </a:solidFill>
                <a:latin typeface="HGMaruGothicMPRO" panose="020F0600000000000000" pitchFamily="34" charset="-128"/>
                <a:ea typeface="HGMaruGothicMPRO" panose="020F0600000000000000" pitchFamily="34" charset="-128"/>
              </a:rPr>
              <a:t>地域包括ケア病棟入院料を算定する患者</a:t>
            </a:r>
            <a:r>
              <a:rPr lang="ja-JP" altLang="en-US" sz="2400">
                <a:solidFill>
                  <a:schemeClr val="tx1"/>
                </a:solidFill>
                <a:latin typeface="HGMaruGothicMPRO" panose="020F0600000000000000" pitchFamily="34" charset="-128"/>
                <a:ea typeface="HGMaruGothicMPRO" panose="020F0600000000000000" pitchFamily="34" charset="-128"/>
              </a:rPr>
              <a:t>に対し、リハビリテーション等を行</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う保険医療機関からの</a:t>
            </a:r>
            <a:r>
              <a:rPr lang="ja-JP" altLang="en-US" sz="2400">
                <a:solidFill>
                  <a:srgbClr val="FF0000"/>
                </a:solidFill>
                <a:latin typeface="HGMaruGothicMPRO" panose="020F0600000000000000" pitchFamily="34" charset="-128"/>
                <a:ea typeface="HGMaruGothicMPRO" panose="020F0600000000000000" pitchFamily="34" charset="-128"/>
              </a:rPr>
              <a:t>文書による依頼</a:t>
            </a:r>
            <a:r>
              <a:rPr lang="ja-JP" altLang="en-US" sz="2400">
                <a:solidFill>
                  <a:schemeClr val="tx1"/>
                </a:solidFill>
                <a:latin typeface="HGMaruGothicMPRO" panose="020F0600000000000000" pitchFamily="34" charset="-128"/>
                <a:ea typeface="HGMaruGothicMPRO" panose="020F0600000000000000" pitchFamily="34" charset="-128"/>
              </a:rPr>
              <a:t>に基づき、当該患者又はその家族の同意</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の下、回復期等の口腔機能の評価及び一連の管理計画を策定し、その内容につ</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いて説明を行い、当該</a:t>
            </a:r>
            <a:r>
              <a:rPr lang="ja-JP" altLang="en-US" sz="2400">
                <a:solidFill>
                  <a:srgbClr val="FF0000"/>
                </a:solidFill>
                <a:latin typeface="HGMaruGothicMPRO" panose="020F0600000000000000" pitchFamily="34" charset="-128"/>
                <a:ea typeface="HGMaruGothicMPRO" panose="020F0600000000000000" pitchFamily="34" charset="-128"/>
              </a:rPr>
              <a:t>管理計画を文書で提供</a:t>
            </a:r>
            <a:r>
              <a:rPr lang="ja-JP" altLang="en-US" sz="2400">
                <a:solidFill>
                  <a:schemeClr val="tx1"/>
                </a:solidFill>
                <a:latin typeface="HGMaruGothicMPRO" panose="020F0600000000000000" pitchFamily="34" charset="-128"/>
                <a:ea typeface="HGMaruGothicMPRO" panose="020F0600000000000000" pitchFamily="34" charset="-128"/>
              </a:rPr>
              <a:t>した場合、当該リハビリテーショ</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ン等に係る一連の治療を通じて</a:t>
            </a:r>
            <a:r>
              <a:rPr lang="ja-JP" altLang="en-US" sz="2400">
                <a:solidFill>
                  <a:srgbClr val="FF0000"/>
                </a:solidFill>
                <a:latin typeface="HGMaruGothicMPRO" panose="020F0600000000000000" pitchFamily="34" charset="-128"/>
                <a:ea typeface="HGMaruGothicMPRO" panose="020F0600000000000000" pitchFamily="34" charset="-128"/>
              </a:rPr>
              <a:t>１回に限り算定</a:t>
            </a:r>
            <a:r>
              <a:rPr lang="ja-JP" altLang="en-US" sz="2400">
                <a:solidFill>
                  <a:schemeClr val="tx1"/>
                </a:solidFill>
                <a:latin typeface="HGMaruGothicMPRO" panose="020F0600000000000000" pitchFamily="34" charset="-128"/>
                <a:ea typeface="HGMaruGothicMPRO" panose="020F0600000000000000" pitchFamily="34" charset="-128"/>
              </a:rPr>
              <a:t>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（２）周計、開放型病院共同指導料（</a:t>
            </a:r>
            <a:r>
              <a:rPr lang="en-US" altLang="ja-JP" sz="2400" dirty="0">
                <a:solidFill>
                  <a:schemeClr val="tx1"/>
                </a:solidFill>
                <a:latin typeface="HGMaruGothicMPRO" panose="020F0600000000000000" pitchFamily="34" charset="-128"/>
                <a:ea typeface="HGMaruGothicMPRO" panose="020F0600000000000000" pitchFamily="34" charset="-128"/>
              </a:rPr>
              <a:t>Ⅱ</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がん治療連携計画策定料、情</a:t>
            </a:r>
            <a:r>
              <a:rPr lang="en-US" altLang="ja-JP" sz="2400" dirty="0">
                <a:solidFill>
                  <a:schemeClr val="tx1"/>
                </a:solidFill>
                <a:latin typeface="HGMaruGothicMPRO" panose="020F0600000000000000" pitchFamily="34" charset="-128"/>
                <a:ea typeface="HGMaruGothicMPRO" panose="020F0600000000000000" pitchFamily="34" charset="-128"/>
              </a:rPr>
              <a:t>Ⅰ</a:t>
            </a:r>
            <a:r>
              <a:rPr lang="ja-JP" altLang="en-US" sz="2400">
                <a:solidFill>
                  <a:schemeClr val="tx1"/>
                </a:solidFill>
                <a:latin typeface="HGMaruGothicMPRO" panose="020F0600000000000000" pitchFamily="34" charset="-128"/>
                <a:ea typeface="HGMaruGothicMPRO" panose="020F0600000000000000" pitchFamily="34" charset="-128"/>
              </a:rPr>
              <a:t>の注</a:t>
            </a:r>
            <a:r>
              <a:rPr lang="en-US" altLang="ja-JP" sz="2400" dirty="0">
                <a:solidFill>
                  <a:schemeClr val="tx1"/>
                </a:solidFill>
                <a:latin typeface="HGMaruGothicMPRO" panose="020F0600000000000000" pitchFamily="34" charset="-128"/>
                <a:ea typeface="HGMaruGothicMPRO" panose="020F0600000000000000" pitchFamily="34" charset="-128"/>
              </a:rPr>
              <a:t>5</a:t>
            </a:r>
          </a:p>
          <a:p>
            <a:pPr algn="l"/>
            <a:r>
              <a:rPr lang="ja-JP" altLang="en-US" sz="2400">
                <a:solidFill>
                  <a:schemeClr val="tx1"/>
                </a:solidFill>
                <a:latin typeface="HGMaruGothicMPRO" panose="020F0600000000000000" pitchFamily="34" charset="-128"/>
                <a:ea typeface="HGMaruGothicMPRO" panose="020F0600000000000000" pitchFamily="34" charset="-128"/>
              </a:rPr>
              <a:t>　　に規定する加算及び退院時共同指導料</a:t>
            </a:r>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は、別に算定できない。</a:t>
            </a:r>
            <a:endParaRPr lang="en-US" altLang="ja-JP" sz="2400" dirty="0">
              <a:solidFill>
                <a:schemeClr val="tx1"/>
              </a:solidFill>
              <a:latin typeface="HG丸ｺﾞｼｯｸM-PRO"/>
              <a:ea typeface="HG丸ｺﾞｼｯｸM-PRO"/>
              <a:cs typeface="HG丸ｺﾞｼｯｸM-PRO"/>
            </a:endParaRPr>
          </a:p>
          <a:p>
            <a:pPr algn="l"/>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F86983BB-6E8D-A3EB-3EAA-38993AF6FC5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05C18527-429F-9181-ADCF-27E1EAA6D468}"/>
              </a:ext>
            </a:extLst>
          </p:cNvPr>
          <p:cNvSpPr txBox="1">
            <a:spLocks/>
          </p:cNvSpPr>
          <p:nvPr/>
        </p:nvSpPr>
        <p:spPr>
          <a:xfrm>
            <a:off x="7437664" y="1819702"/>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300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0E4D6CCF-6A9A-3538-0418-EF4F1B3448CB}"/>
              </a:ext>
            </a:extLst>
          </p:cNvPr>
          <p:cNvSpPr>
            <a:spLocks noGrp="1"/>
          </p:cNvSpPr>
          <p:nvPr>
            <p:ph type="sldNum" sz="quarter" idx="12"/>
          </p:nvPr>
        </p:nvSpPr>
        <p:spPr/>
        <p:txBody>
          <a:bodyPr/>
          <a:lstStyle/>
          <a:p>
            <a:fld id="{7F53A4F6-1DED-4042-94B1-26CBF9BCF6BA}" type="slidenum">
              <a:rPr kumimoji="1" lang="ja-JP" altLang="en-US" smtClean="0"/>
              <a:t>111</a:t>
            </a:fld>
            <a:endParaRPr kumimoji="1" lang="ja-JP" altLang="en-US"/>
          </a:p>
        </p:txBody>
      </p:sp>
    </p:spTree>
    <p:extLst>
      <p:ext uri="{BB962C8B-B14F-4D97-AF65-F5344CB8AC3E}">
        <p14:creationId xmlns:p14="http://schemas.microsoft.com/office/powerpoint/2010/main" val="40684921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92491" y="1732964"/>
            <a:ext cx="12099509"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（新）回復期等口腔機能管理料　</a:t>
            </a:r>
            <a:r>
              <a:rPr lang="ja-JP" altLang="en-US" sz="2400">
                <a:solidFill>
                  <a:schemeClr val="tx1"/>
                </a:solidFill>
                <a:latin typeface="HGMaruGothicMPRO" panose="020F0600000000000000" pitchFamily="34" charset="-128"/>
                <a:ea typeface="HGMaruGothicMPRO" panose="020F0600000000000000" pitchFamily="34" charset="-128"/>
              </a:rPr>
              <a:t>　　●●点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［算定要件］</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（１）回復期等口腔機能管理計画策定料の注</a:t>
            </a:r>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に規定する管理計画に基づき 、リハ</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ビリテーション等を行う他の保険医療機関又は同一の保険医療機関に</a:t>
            </a:r>
            <a:r>
              <a:rPr lang="ja-JP" altLang="en-US" sz="2400">
                <a:solidFill>
                  <a:srgbClr val="FF0000"/>
                </a:solidFill>
                <a:latin typeface="HGMaruGothicMPRO" panose="020F0600000000000000" pitchFamily="34" charset="-128"/>
                <a:ea typeface="HGMaruGothicMPRO" panose="020F0600000000000000" pitchFamily="34" charset="-128"/>
              </a:rPr>
              <a:t>入院中の</a:t>
            </a:r>
            <a:endParaRPr lang="en-US" altLang="ja-JP" sz="2400" dirty="0">
              <a:solidFill>
                <a:srgbClr val="FF0000"/>
              </a:solidFill>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患者</a:t>
            </a:r>
            <a:r>
              <a:rPr lang="ja-JP" altLang="en-US" sz="2400">
                <a:solidFill>
                  <a:schemeClr val="tx1"/>
                </a:solidFill>
                <a:latin typeface="HGMaruGothicMPRO" panose="020F0600000000000000" pitchFamily="34" charset="-128"/>
                <a:ea typeface="HGMaruGothicMPRO" panose="020F0600000000000000" pitchFamily="34" charset="-128"/>
              </a:rPr>
              <a:t>に対し、歯科医師が口腔機能の管理を行い、当該</a:t>
            </a:r>
            <a:r>
              <a:rPr lang="ja-JP" altLang="en-US" sz="2400">
                <a:solidFill>
                  <a:srgbClr val="FF0000"/>
                </a:solidFill>
                <a:latin typeface="HGMaruGothicMPRO" panose="020F0600000000000000" pitchFamily="34" charset="-128"/>
                <a:ea typeface="HGMaruGothicMPRO" panose="020F0600000000000000" pitchFamily="34" charset="-128"/>
              </a:rPr>
              <a:t>管理内容に係る情報を文</a:t>
            </a:r>
            <a:endParaRPr lang="en-US" altLang="ja-JP" sz="2400" dirty="0">
              <a:solidFill>
                <a:srgbClr val="FF0000"/>
              </a:solidFill>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書により提供</a:t>
            </a:r>
            <a:r>
              <a:rPr lang="ja-JP" altLang="en-US" sz="2400">
                <a:solidFill>
                  <a:schemeClr val="tx1"/>
                </a:solidFill>
                <a:latin typeface="HGMaruGothicMPRO" panose="020F0600000000000000" pitchFamily="34" charset="-128"/>
                <a:ea typeface="HGMaruGothicMPRO" panose="020F0600000000000000" pitchFamily="34" charset="-128"/>
              </a:rPr>
              <a:t>した場合は、</a:t>
            </a:r>
            <a:r>
              <a:rPr lang="ja-JP" altLang="en-US" sz="2400">
                <a:solidFill>
                  <a:srgbClr val="FF0000"/>
                </a:solidFill>
                <a:latin typeface="HGMaruGothicMPRO" panose="020F0600000000000000" pitchFamily="34" charset="-128"/>
                <a:ea typeface="HGMaruGothicMPRO" panose="020F0600000000000000" pitchFamily="34" charset="-128"/>
              </a:rPr>
              <a:t>回復期等口腔機能管理計画策定料を算定した月から</a:t>
            </a:r>
            <a:endParaRPr lang="en-US" altLang="ja-JP" sz="2400" dirty="0">
              <a:solidFill>
                <a:srgbClr val="FF0000"/>
              </a:solidFill>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月</a:t>
            </a:r>
            <a:r>
              <a:rPr lang="en-US" altLang="ja-JP" sz="2400" dirty="0">
                <a:solidFill>
                  <a:srgbClr val="FF0000"/>
                </a:solidFill>
                <a:latin typeface="HGMaruGothicMPRO" panose="020F0600000000000000" pitchFamily="34" charset="-128"/>
                <a:ea typeface="HGMaruGothicMPRO" panose="020F0600000000000000" pitchFamily="34" charset="-128"/>
              </a:rPr>
              <a:t>1</a:t>
            </a:r>
            <a:r>
              <a:rPr lang="ja-JP" altLang="en-US" sz="2400">
                <a:solidFill>
                  <a:srgbClr val="FF0000"/>
                </a:solidFill>
                <a:latin typeface="HGMaruGothicMPRO" panose="020F0600000000000000" pitchFamily="34" charset="-128"/>
                <a:ea typeface="HGMaruGothicMPRO" panose="020F0600000000000000" pitchFamily="34" charset="-128"/>
              </a:rPr>
              <a:t>回に限り算定</a:t>
            </a:r>
            <a:r>
              <a:rPr lang="ja-JP" altLang="en-US" sz="2400">
                <a:solidFill>
                  <a:schemeClr val="tx1"/>
                </a:solidFill>
                <a:latin typeface="HGMaruGothicMPRO" panose="020F0600000000000000" pitchFamily="34" charset="-128"/>
                <a:ea typeface="HGMaruGothicMPRO" panose="020F0600000000000000" pitchFamily="34" charset="-128"/>
              </a:rPr>
              <a:t>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（２）歯管、小機能、ロ機能、周（</a:t>
            </a:r>
            <a:r>
              <a:rPr lang="en-US" altLang="ja-JP" sz="2400" dirty="0">
                <a:solidFill>
                  <a:schemeClr val="tx1"/>
                </a:solidFill>
                <a:latin typeface="HGMaruGothicMPRO" panose="020F0600000000000000" pitchFamily="34" charset="-128"/>
                <a:ea typeface="HGMaruGothicMPRO" panose="020F0600000000000000" pitchFamily="34" charset="-128"/>
              </a:rPr>
              <a:t>Ⅰ</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周（</a:t>
            </a:r>
            <a:r>
              <a:rPr lang="en-US" altLang="ja-JP" sz="2400" dirty="0">
                <a:solidFill>
                  <a:schemeClr val="tx1"/>
                </a:solidFill>
                <a:latin typeface="HGMaruGothicMPRO" panose="020F0600000000000000" pitchFamily="34" charset="-128"/>
                <a:ea typeface="HGMaruGothicMPRO" panose="020F0600000000000000" pitchFamily="34" charset="-128"/>
              </a:rPr>
              <a:t>Ⅱ</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周（</a:t>
            </a:r>
            <a:r>
              <a:rPr lang="en-US" altLang="ja-JP" sz="2400" dirty="0">
                <a:solidFill>
                  <a:schemeClr val="tx1"/>
                </a:solidFill>
                <a:latin typeface="HGMaruGothicMPRO" panose="020F0600000000000000" pitchFamily="34" charset="-128"/>
                <a:ea typeface="HGMaruGothicMPRO" panose="020F0600000000000000" pitchFamily="34" charset="-128"/>
              </a:rPr>
              <a:t>Ⅲ</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特疾管、医管、</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がん治療連携指導料、歯在管、在歯管及び歯科矯正管理料は、別に算定できない。</a:t>
            </a:r>
            <a:endParaRPr lang="en-US" altLang="ja-JP" sz="2400" dirty="0">
              <a:solidFill>
                <a:schemeClr val="tx1"/>
              </a:solidFill>
              <a:latin typeface="HG丸ｺﾞｼｯｸM-PRO"/>
              <a:ea typeface="HG丸ｺﾞｼｯｸM-PRO"/>
              <a:cs typeface="HG丸ｺﾞｼｯｸM-PRO"/>
            </a:endParaRPr>
          </a:p>
          <a:p>
            <a:pPr algn="l"/>
            <a:endParaRPr lang="en-US" altLang="ja-JP" sz="12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9" name="六角形 8">
            <a:extLst>
              <a:ext uri="{FF2B5EF4-FFF2-40B4-BE49-F238E27FC236}">
                <a16:creationId xmlns:a16="http://schemas.microsoft.com/office/drawing/2014/main" id="{205B223B-33BE-CDC8-E3F0-58108D655EC0}"/>
              </a:ext>
            </a:extLst>
          </p:cNvPr>
          <p:cNvSpPr/>
          <p:nvPr/>
        </p:nvSpPr>
        <p:spPr>
          <a:xfrm>
            <a:off x="11176419" y="5993402"/>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0" name="タイトル 1">
            <a:extLst>
              <a:ext uri="{FF2B5EF4-FFF2-40B4-BE49-F238E27FC236}">
                <a16:creationId xmlns:a16="http://schemas.microsoft.com/office/drawing/2014/main" id="{E4C4308C-6679-42FF-11CC-E8ADF960421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93737301-5A0E-2B29-A98F-09A9F91B7CA4}"/>
              </a:ext>
            </a:extLst>
          </p:cNvPr>
          <p:cNvSpPr txBox="1">
            <a:spLocks/>
          </p:cNvSpPr>
          <p:nvPr/>
        </p:nvSpPr>
        <p:spPr>
          <a:xfrm>
            <a:off x="5867400" y="1819702"/>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200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958AD694-4D9F-D384-438F-F7FC4D687D5C}"/>
              </a:ext>
            </a:extLst>
          </p:cNvPr>
          <p:cNvSpPr>
            <a:spLocks noGrp="1"/>
          </p:cNvSpPr>
          <p:nvPr>
            <p:ph type="sldNum" sz="quarter" idx="12"/>
          </p:nvPr>
        </p:nvSpPr>
        <p:spPr/>
        <p:txBody>
          <a:bodyPr/>
          <a:lstStyle/>
          <a:p>
            <a:fld id="{7F53A4F6-1DED-4042-94B1-26CBF9BCF6BA}" type="slidenum">
              <a:rPr kumimoji="1" lang="ja-JP" altLang="en-US" smtClean="0"/>
              <a:t>112</a:t>
            </a:fld>
            <a:endParaRPr kumimoji="1" lang="ja-JP" altLang="en-US"/>
          </a:p>
        </p:txBody>
      </p:sp>
    </p:spTree>
    <p:extLst>
      <p:ext uri="{BB962C8B-B14F-4D97-AF65-F5344CB8AC3E}">
        <p14:creationId xmlns:p14="http://schemas.microsoft.com/office/powerpoint/2010/main" val="19921811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71863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（新）回復期等専門的口腔衛生処置　</a:t>
            </a:r>
            <a:r>
              <a:rPr lang="ja-JP" altLang="en-US" sz="2400">
                <a:solidFill>
                  <a:schemeClr val="tx1"/>
                </a:solidFill>
                <a:latin typeface="HGMaruGothicMPRO" panose="020F0600000000000000" pitchFamily="34" charset="-128"/>
                <a:ea typeface="HGMaruGothicMPRO" panose="020F0600000000000000" pitchFamily="34" charset="-128"/>
              </a:rPr>
              <a:t>　　●●点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［算定要件］</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）回復期等口腔機能管理料を算定した入院中の患者に対し、歯科医師の指示を受</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けた</a:t>
            </a:r>
            <a:r>
              <a:rPr lang="ja-JP" altLang="en-US" sz="2400">
                <a:solidFill>
                  <a:srgbClr val="FF0000"/>
                </a:solidFill>
                <a:latin typeface="HGMaruGothicMPRO" panose="020F0600000000000000" pitchFamily="34" charset="-128"/>
                <a:ea typeface="HGMaruGothicMPRO" panose="020F0600000000000000" pitchFamily="34" charset="-128"/>
              </a:rPr>
              <a:t>歯科衛生士が専門的口腔清掃</a:t>
            </a:r>
            <a:r>
              <a:rPr lang="ja-JP" altLang="en-US" sz="2400">
                <a:solidFill>
                  <a:schemeClr val="tx1"/>
                </a:solidFill>
                <a:latin typeface="HGMaruGothicMPRO" panose="020F0600000000000000" pitchFamily="34" charset="-128"/>
                <a:ea typeface="HGMaruGothicMPRO" panose="020F0600000000000000" pitchFamily="34" charset="-128"/>
              </a:rPr>
              <a:t>を行った場合、</a:t>
            </a:r>
            <a:r>
              <a:rPr lang="ja-JP" altLang="en-US" sz="2400">
                <a:solidFill>
                  <a:srgbClr val="FF0000"/>
                </a:solidFill>
                <a:latin typeface="HGMaruGothicMPRO" panose="020F0600000000000000" pitchFamily="34" charset="-128"/>
                <a:ea typeface="HGMaruGothicMPRO" panose="020F0600000000000000" pitchFamily="34" charset="-128"/>
              </a:rPr>
              <a:t>回復期等口腔機能管理料を算</a:t>
            </a:r>
            <a:endParaRPr lang="en-US" altLang="ja-JP" sz="2400" dirty="0">
              <a:solidFill>
                <a:srgbClr val="FF0000"/>
              </a:solidFill>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定した月</a:t>
            </a:r>
            <a:r>
              <a:rPr lang="ja-JP" altLang="en-US" sz="2400">
                <a:solidFill>
                  <a:schemeClr val="tx1"/>
                </a:solidFill>
                <a:latin typeface="HGMaruGothicMPRO" panose="020F0600000000000000" pitchFamily="34" charset="-128"/>
                <a:ea typeface="HGMaruGothicMPRO" panose="020F0600000000000000" pitchFamily="34" charset="-128"/>
              </a:rPr>
              <a:t>に２回に限り算定する。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350" dirty="0">
              <a:solidFill>
                <a:schemeClr val="tx1"/>
              </a:solidFill>
              <a:latin typeface="HG丸ｺﾞｼｯｸM-PRO"/>
              <a:ea typeface="HG丸ｺﾞｼｯｸM-PRO"/>
              <a:cs typeface="HG丸ｺﾞｼｯｸM-PRO"/>
            </a:endParaRPr>
          </a:p>
          <a:p>
            <a:pPr algn="l"/>
            <a:r>
              <a:rPr lang="ja-JP" altLang="en-US" sz="2350">
                <a:solidFill>
                  <a:schemeClr val="tx1"/>
                </a:solidFill>
                <a:latin typeface="HG丸ｺﾞｼｯｸM-PRO"/>
                <a:ea typeface="HG丸ｺﾞｼｯｸM-PRO"/>
                <a:cs typeface="HG丸ｺﾞｼｯｸM-PRO"/>
              </a:rPr>
              <a:t>（</a:t>
            </a:r>
            <a:r>
              <a:rPr lang="en-US" altLang="ja-JP" sz="2350" dirty="0">
                <a:solidFill>
                  <a:schemeClr val="tx1"/>
                </a:solidFill>
                <a:latin typeface="HG丸ｺﾞｼｯｸM-PRO"/>
                <a:ea typeface="HG丸ｺﾞｼｯｸM-PRO"/>
                <a:cs typeface="HG丸ｺﾞｼｯｸM-PRO"/>
              </a:rPr>
              <a:t>2</a:t>
            </a:r>
            <a:r>
              <a:rPr lang="ja-JP" altLang="en-US" sz="2350">
                <a:solidFill>
                  <a:schemeClr val="tx1"/>
                </a:solidFill>
                <a:latin typeface="HG丸ｺﾞｼｯｸM-PRO"/>
                <a:ea typeface="HG丸ｺﾞｼｯｸM-PRO"/>
                <a:cs typeface="HG丸ｺﾞｼｯｸM-PRO"/>
              </a:rPr>
              <a:t>）</a:t>
            </a:r>
            <a:r>
              <a:rPr lang="ja-JP" altLang="en-US" sz="2400">
                <a:solidFill>
                  <a:schemeClr val="tx1"/>
                </a:solidFill>
                <a:effectLst/>
                <a:latin typeface="HGMaruGothicMPRO" panose="020F0600000000000000" pitchFamily="34" charset="-128"/>
                <a:ea typeface="HGMaruGothicMPRO" panose="020F0600000000000000" pitchFamily="34" charset="-128"/>
              </a:rPr>
              <a:t>術口衛、在口衛、歯清及び非経口処は、別に算定できない。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35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9" name="六角形 8">
            <a:extLst>
              <a:ext uri="{FF2B5EF4-FFF2-40B4-BE49-F238E27FC236}">
                <a16:creationId xmlns:a16="http://schemas.microsoft.com/office/drawing/2014/main" id="{A3DF01FF-D724-CE92-4587-FE2C792EEBE7}"/>
              </a:ext>
            </a:extLst>
          </p:cNvPr>
          <p:cNvSpPr/>
          <p:nvPr/>
        </p:nvSpPr>
        <p:spPr>
          <a:xfrm>
            <a:off x="11176419" y="5981827"/>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0" name="タイトル 1">
            <a:extLst>
              <a:ext uri="{FF2B5EF4-FFF2-40B4-BE49-F238E27FC236}">
                <a16:creationId xmlns:a16="http://schemas.microsoft.com/office/drawing/2014/main" id="{EBD11474-32BC-1121-6B16-D3274F4D291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B68DC084-6392-EC84-733D-A3B4EF58CB9C}"/>
              </a:ext>
            </a:extLst>
          </p:cNvPr>
          <p:cNvSpPr txBox="1">
            <a:spLocks/>
          </p:cNvSpPr>
          <p:nvPr/>
        </p:nvSpPr>
        <p:spPr>
          <a:xfrm>
            <a:off x="6664778" y="1819702"/>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9ABD85E9-120C-7F46-F429-02F653BCA0C9}"/>
              </a:ext>
            </a:extLst>
          </p:cNvPr>
          <p:cNvSpPr>
            <a:spLocks noGrp="1"/>
          </p:cNvSpPr>
          <p:nvPr>
            <p:ph type="sldNum" sz="quarter" idx="12"/>
          </p:nvPr>
        </p:nvSpPr>
        <p:spPr/>
        <p:txBody>
          <a:bodyPr/>
          <a:lstStyle/>
          <a:p>
            <a:fld id="{7F53A4F6-1DED-4042-94B1-26CBF9BCF6BA}" type="slidenum">
              <a:rPr kumimoji="1" lang="ja-JP" altLang="en-US" smtClean="0"/>
              <a:t>113</a:t>
            </a:fld>
            <a:endParaRPr kumimoji="1" lang="ja-JP" altLang="en-US"/>
          </a:p>
        </p:txBody>
      </p:sp>
    </p:spTree>
    <p:extLst>
      <p:ext uri="{BB962C8B-B14F-4D97-AF65-F5344CB8AC3E}">
        <p14:creationId xmlns:p14="http://schemas.microsoft.com/office/powerpoint/2010/main" val="4270100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EAE49-9C80-5D3A-F467-44E6FF1B06D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82483DF-5A18-6430-AF12-914C4E1546D9}"/>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C9E02872-BEFB-F015-DE2A-1E7ECF10968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10" name="タイトル 1">
            <a:extLst>
              <a:ext uri="{FF2B5EF4-FFF2-40B4-BE49-F238E27FC236}">
                <a16:creationId xmlns:a16="http://schemas.microsoft.com/office/drawing/2014/main" id="{E98C285F-1BD0-0AE5-C121-6DFFB8EA28D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aphicFrame>
        <p:nvGraphicFramePr>
          <p:cNvPr id="5" name="表 4">
            <a:extLst>
              <a:ext uri="{FF2B5EF4-FFF2-40B4-BE49-F238E27FC236}">
                <a16:creationId xmlns:a16="http://schemas.microsoft.com/office/drawing/2014/main" id="{BA9BBEB8-BAA9-0BE4-0EF3-B330E78A2281}"/>
              </a:ext>
            </a:extLst>
          </p:cNvPr>
          <p:cNvGraphicFramePr>
            <a:graphicFrameLocks noGrp="1"/>
          </p:cNvGraphicFramePr>
          <p:nvPr/>
        </p:nvGraphicFramePr>
        <p:xfrm>
          <a:off x="273270" y="2374406"/>
          <a:ext cx="11645460" cy="4320684"/>
        </p:xfrm>
        <a:graphic>
          <a:graphicData uri="http://schemas.openxmlformats.org/drawingml/2006/table">
            <a:tbl>
              <a:tblPr firstRow="1" bandRow="1">
                <a:tableStyleId>{69012ECD-51FC-41F1-AA8D-1B2483CD663E}</a:tableStyleId>
              </a:tblPr>
              <a:tblGrid>
                <a:gridCol w="2329092">
                  <a:extLst>
                    <a:ext uri="{9D8B030D-6E8A-4147-A177-3AD203B41FA5}">
                      <a16:colId xmlns:a16="http://schemas.microsoft.com/office/drawing/2014/main" val="3228002288"/>
                    </a:ext>
                  </a:extLst>
                </a:gridCol>
                <a:gridCol w="2329092">
                  <a:extLst>
                    <a:ext uri="{9D8B030D-6E8A-4147-A177-3AD203B41FA5}">
                      <a16:colId xmlns:a16="http://schemas.microsoft.com/office/drawing/2014/main" val="2942336824"/>
                    </a:ext>
                  </a:extLst>
                </a:gridCol>
                <a:gridCol w="2329092">
                  <a:extLst>
                    <a:ext uri="{9D8B030D-6E8A-4147-A177-3AD203B41FA5}">
                      <a16:colId xmlns:a16="http://schemas.microsoft.com/office/drawing/2014/main" val="1930449052"/>
                    </a:ext>
                  </a:extLst>
                </a:gridCol>
                <a:gridCol w="2329092">
                  <a:extLst>
                    <a:ext uri="{9D8B030D-6E8A-4147-A177-3AD203B41FA5}">
                      <a16:colId xmlns:a16="http://schemas.microsoft.com/office/drawing/2014/main" val="3090070036"/>
                    </a:ext>
                  </a:extLst>
                </a:gridCol>
                <a:gridCol w="2329092">
                  <a:extLst>
                    <a:ext uri="{9D8B030D-6E8A-4147-A177-3AD203B41FA5}">
                      <a16:colId xmlns:a16="http://schemas.microsoft.com/office/drawing/2014/main" val="2018026566"/>
                    </a:ext>
                  </a:extLst>
                </a:gridCol>
              </a:tblGrid>
              <a:tr h="996552">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Ⅰ</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Ⅱ</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Ⅲ</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alpha val="49797"/>
                            </a:schemeClr>
                          </a:solidFill>
                          <a:latin typeface="HGMaruGothicMPRO" panose="020F0600000000000000" pitchFamily="34" charset="-128"/>
                          <a:ea typeface="HGMaruGothicMPRO" panose="020F0600000000000000" pitchFamily="34" charset="-128"/>
                        </a:rPr>
                        <a:t>周</a:t>
                      </a:r>
                      <a:r>
                        <a:rPr kumimoji="1" lang="en-US" altLang="ja-JP" sz="4800" b="0" dirty="0">
                          <a:solidFill>
                            <a:schemeClr val="bg1">
                              <a:alpha val="49797"/>
                            </a:schemeClr>
                          </a:solidFill>
                          <a:latin typeface="HGMaruGothicMPRO" panose="020F0600000000000000" pitchFamily="34" charset="-128"/>
                          <a:ea typeface="HGMaruGothicMPRO" panose="020F0600000000000000" pitchFamily="34" charset="-128"/>
                        </a:rPr>
                        <a:t>Ⅳ</a:t>
                      </a:r>
                      <a:endParaRPr kumimoji="1" lang="ja-JP" altLang="en-US" sz="4800" b="0">
                        <a:solidFill>
                          <a:schemeClr val="bg1">
                            <a:alpha val="49797"/>
                          </a:schemeClr>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b="0">
                          <a:solidFill>
                            <a:schemeClr val="bg1"/>
                          </a:solidFill>
                          <a:latin typeface="HGMaruGothicMPRO" panose="020F0600000000000000" pitchFamily="34" charset="-128"/>
                          <a:ea typeface="HGMaruGothicMPRO" panose="020F0600000000000000" pitchFamily="34" charset="-128"/>
                        </a:rPr>
                        <a:t>回復期等</a:t>
                      </a:r>
                      <a:endParaRPr kumimoji="1" lang="en-US" altLang="ja-JP" sz="2400" b="0" dirty="0">
                        <a:solidFill>
                          <a:schemeClr val="bg1"/>
                        </a:solidFill>
                        <a:latin typeface="HGMaruGothicMPRO" panose="020F0600000000000000" pitchFamily="34" charset="-128"/>
                        <a:ea typeface="HGMaruGothicMPRO" panose="020F0600000000000000" pitchFamily="34" charset="-128"/>
                      </a:endParaRPr>
                    </a:p>
                    <a:p>
                      <a:pPr algn="ctr"/>
                      <a:r>
                        <a:rPr kumimoji="1" lang="ja-JP" altLang="en-US" sz="2400" b="0">
                          <a:solidFill>
                            <a:schemeClr val="bg1"/>
                          </a:solidFill>
                          <a:latin typeface="HGMaruGothicMPRO" panose="020F0600000000000000" pitchFamily="34" charset="-128"/>
                          <a:ea typeface="HGMaruGothicMPRO" panose="020F0600000000000000" pitchFamily="34" charset="-128"/>
                        </a:rPr>
                        <a:t>口腔機能管理料</a:t>
                      </a: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035760"/>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935672"/>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4435892"/>
                  </a:ext>
                </a:extLst>
              </a:tr>
              <a:tr h="1662066">
                <a:tc>
                  <a:txBody>
                    <a:bodyPr/>
                    <a:lstStyle/>
                    <a:p>
                      <a:pPr marL="171450" indent="-171450">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頭頸部領域、</a:t>
                      </a: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呼吸器領域、消化器領域等の悪性腫瘍の手術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心臓血管外科手術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人工股関節置換術等の整形外科手術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臓器移植手術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造血幹細胞移植</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脳卒中に対する手術</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endParaRPr kumimoji="1" lang="ja-JP" altLang="en-US" sz="120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療養病棟入院基本料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回復期リハビリテーション病棟入院料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地域包括ケア病棟入院料</a:t>
                      </a:r>
                      <a:endParaRPr kumimoji="1" lang="en-US" altLang="ja-JP" sz="1200" dirty="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2542910"/>
                  </a:ext>
                </a:extLst>
              </a:tr>
            </a:tbl>
          </a:graphicData>
        </a:graphic>
      </p:graphicFrame>
      <p:sp>
        <p:nvSpPr>
          <p:cNvPr id="17" name="タイトル 1">
            <a:extLst>
              <a:ext uri="{FF2B5EF4-FFF2-40B4-BE49-F238E27FC236}">
                <a16:creationId xmlns:a16="http://schemas.microsoft.com/office/drawing/2014/main" id="{B431CA86-680E-DC42-C2AA-9A138A27B1B8}"/>
              </a:ext>
            </a:extLst>
          </p:cNvPr>
          <p:cNvSpPr txBox="1">
            <a:spLocks/>
          </p:cNvSpPr>
          <p:nvPr/>
        </p:nvSpPr>
        <p:spPr>
          <a:xfrm>
            <a:off x="1095" y="1726407"/>
            <a:ext cx="12192000" cy="648000"/>
          </a:xfrm>
          <a:prstGeom prst="rect">
            <a:avLst/>
          </a:prstGeom>
          <a:no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＜手術等を担当する保険医療機関とは異なる医療機関の視点＞</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24" name="図 23">
            <a:extLst>
              <a:ext uri="{FF2B5EF4-FFF2-40B4-BE49-F238E27FC236}">
                <a16:creationId xmlns:a16="http://schemas.microsoft.com/office/drawing/2014/main" id="{8CA8E1D4-7E99-C01F-318D-9880485A9326}"/>
              </a:ext>
            </a:extLst>
          </p:cNvPr>
          <p:cNvPicPr>
            <a:picLocks noChangeAspect="1"/>
          </p:cNvPicPr>
          <p:nvPr/>
        </p:nvPicPr>
        <p:blipFill>
          <a:blip r:embed="rId2"/>
          <a:stretch>
            <a:fillRect/>
          </a:stretch>
        </p:blipFill>
        <p:spPr>
          <a:xfrm>
            <a:off x="7033417" y="3940343"/>
            <a:ext cx="2666069" cy="2181329"/>
          </a:xfrm>
          <a:prstGeom prst="rect">
            <a:avLst/>
          </a:prstGeom>
        </p:spPr>
      </p:pic>
      <p:pic>
        <p:nvPicPr>
          <p:cNvPr id="6" name="図 5">
            <a:extLst>
              <a:ext uri="{FF2B5EF4-FFF2-40B4-BE49-F238E27FC236}">
                <a16:creationId xmlns:a16="http://schemas.microsoft.com/office/drawing/2014/main" id="{7732D013-33C6-CC09-5095-48920696B9DE}"/>
              </a:ext>
            </a:extLst>
          </p:cNvPr>
          <p:cNvPicPr>
            <a:picLocks noChangeAspect="1"/>
          </p:cNvPicPr>
          <p:nvPr/>
        </p:nvPicPr>
        <p:blipFill>
          <a:blip r:embed="rId3"/>
          <a:stretch>
            <a:fillRect/>
          </a:stretch>
        </p:blipFill>
        <p:spPr>
          <a:xfrm>
            <a:off x="10272334" y="5852998"/>
            <a:ext cx="849209" cy="815240"/>
          </a:xfrm>
          <a:prstGeom prst="rect">
            <a:avLst/>
          </a:prstGeom>
        </p:spPr>
      </p:pic>
      <p:grpSp>
        <p:nvGrpSpPr>
          <p:cNvPr id="7" name="グループ化 6">
            <a:extLst>
              <a:ext uri="{FF2B5EF4-FFF2-40B4-BE49-F238E27FC236}">
                <a16:creationId xmlns:a16="http://schemas.microsoft.com/office/drawing/2014/main" id="{3D05227D-4B79-479A-B89C-67EA18BD689E}"/>
              </a:ext>
            </a:extLst>
          </p:cNvPr>
          <p:cNvGrpSpPr/>
          <p:nvPr/>
        </p:nvGrpSpPr>
        <p:grpSpPr>
          <a:xfrm>
            <a:off x="399902" y="4259514"/>
            <a:ext cx="2139146" cy="742526"/>
            <a:chOff x="399902" y="4259514"/>
            <a:chExt cx="2139146" cy="742526"/>
          </a:xfrm>
        </p:grpSpPr>
        <p:pic>
          <p:nvPicPr>
            <p:cNvPr id="9" name="図 8">
              <a:extLst>
                <a:ext uri="{FF2B5EF4-FFF2-40B4-BE49-F238E27FC236}">
                  <a16:creationId xmlns:a16="http://schemas.microsoft.com/office/drawing/2014/main" id="{E7A73734-5761-A4D8-28BD-A38C0D575550}"/>
                </a:ext>
              </a:extLst>
            </p:cNvPr>
            <p:cNvPicPr>
              <a:picLocks noChangeAspect="1"/>
            </p:cNvPicPr>
            <p:nvPr/>
          </p:nvPicPr>
          <p:blipFill>
            <a:blip r:embed="rId4"/>
            <a:srcRect/>
            <a:stretch/>
          </p:blipFill>
          <p:spPr>
            <a:xfrm>
              <a:off x="960735" y="4259514"/>
              <a:ext cx="910599" cy="721194"/>
            </a:xfrm>
            <a:prstGeom prst="rect">
              <a:avLst/>
            </a:prstGeom>
          </p:spPr>
        </p:pic>
        <p:pic>
          <p:nvPicPr>
            <p:cNvPr id="11" name="図 10">
              <a:extLst>
                <a:ext uri="{FF2B5EF4-FFF2-40B4-BE49-F238E27FC236}">
                  <a16:creationId xmlns:a16="http://schemas.microsoft.com/office/drawing/2014/main" id="{39A5954B-E86E-FABD-7BF9-E177D2074A0D}"/>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13" name="図 12">
              <a:extLst>
                <a:ext uri="{FF2B5EF4-FFF2-40B4-BE49-F238E27FC236}">
                  <a16:creationId xmlns:a16="http://schemas.microsoft.com/office/drawing/2014/main" id="{1FB0C972-FD2E-C04B-3F5A-00A8324E4DEA}"/>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15" name="グループ化 14">
            <a:extLst>
              <a:ext uri="{FF2B5EF4-FFF2-40B4-BE49-F238E27FC236}">
                <a16:creationId xmlns:a16="http://schemas.microsoft.com/office/drawing/2014/main" id="{CE475374-AFAD-3C7C-84E3-C03B0F93148C}"/>
              </a:ext>
            </a:extLst>
          </p:cNvPr>
          <p:cNvGrpSpPr/>
          <p:nvPr/>
        </p:nvGrpSpPr>
        <p:grpSpPr>
          <a:xfrm>
            <a:off x="382002" y="3461160"/>
            <a:ext cx="2186523" cy="745655"/>
            <a:chOff x="382002" y="3461160"/>
            <a:chExt cx="2186523" cy="745655"/>
          </a:xfrm>
        </p:grpSpPr>
        <p:pic>
          <p:nvPicPr>
            <p:cNvPr id="20" name="図 19">
              <a:extLst>
                <a:ext uri="{FF2B5EF4-FFF2-40B4-BE49-F238E27FC236}">
                  <a16:creationId xmlns:a16="http://schemas.microsoft.com/office/drawing/2014/main" id="{D532A53E-9303-6B63-E426-48255195E6C3}"/>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22" name="図 21">
              <a:extLst>
                <a:ext uri="{FF2B5EF4-FFF2-40B4-BE49-F238E27FC236}">
                  <a16:creationId xmlns:a16="http://schemas.microsoft.com/office/drawing/2014/main" id="{C6CB2221-14E0-38E2-E3C2-5205F0F25079}"/>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25" name="図 24">
              <a:extLst>
                <a:ext uri="{FF2B5EF4-FFF2-40B4-BE49-F238E27FC236}">
                  <a16:creationId xmlns:a16="http://schemas.microsoft.com/office/drawing/2014/main" id="{19B050FD-D3D7-CB4F-D2F8-8013E22E7D15}"/>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31" name="グループ化 30">
            <a:extLst>
              <a:ext uri="{FF2B5EF4-FFF2-40B4-BE49-F238E27FC236}">
                <a16:creationId xmlns:a16="http://schemas.microsoft.com/office/drawing/2014/main" id="{CBF55CBF-C36B-6624-1381-0A6B033B5CD1}"/>
              </a:ext>
            </a:extLst>
          </p:cNvPr>
          <p:cNvGrpSpPr/>
          <p:nvPr/>
        </p:nvGrpSpPr>
        <p:grpSpPr>
          <a:xfrm>
            <a:off x="4937135" y="3432353"/>
            <a:ext cx="2186523" cy="745655"/>
            <a:chOff x="382002" y="3461160"/>
            <a:chExt cx="2186523" cy="745655"/>
          </a:xfrm>
        </p:grpSpPr>
        <p:pic>
          <p:nvPicPr>
            <p:cNvPr id="40" name="図 39">
              <a:extLst>
                <a:ext uri="{FF2B5EF4-FFF2-40B4-BE49-F238E27FC236}">
                  <a16:creationId xmlns:a16="http://schemas.microsoft.com/office/drawing/2014/main" id="{3892D6A1-1E1E-AA8A-0DA1-24041F23D7F0}"/>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41" name="図 40">
              <a:extLst>
                <a:ext uri="{FF2B5EF4-FFF2-40B4-BE49-F238E27FC236}">
                  <a16:creationId xmlns:a16="http://schemas.microsoft.com/office/drawing/2014/main" id="{8EE3C06F-B6E8-28E2-899D-B047CC1B4147}"/>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42" name="図 41">
              <a:extLst>
                <a:ext uri="{FF2B5EF4-FFF2-40B4-BE49-F238E27FC236}">
                  <a16:creationId xmlns:a16="http://schemas.microsoft.com/office/drawing/2014/main" id="{5DF3DF9E-E5B2-FCB1-FB7F-B5056FAA3D40}"/>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43" name="グループ化 42">
            <a:extLst>
              <a:ext uri="{FF2B5EF4-FFF2-40B4-BE49-F238E27FC236}">
                <a16:creationId xmlns:a16="http://schemas.microsoft.com/office/drawing/2014/main" id="{47EC0B1F-6190-7730-6FDE-DA4C43DBA37B}"/>
              </a:ext>
            </a:extLst>
          </p:cNvPr>
          <p:cNvGrpSpPr/>
          <p:nvPr/>
        </p:nvGrpSpPr>
        <p:grpSpPr>
          <a:xfrm>
            <a:off x="9707774" y="3859057"/>
            <a:ext cx="2139146" cy="852406"/>
            <a:chOff x="399902" y="4201938"/>
            <a:chExt cx="2139146" cy="852406"/>
          </a:xfrm>
        </p:grpSpPr>
        <p:pic>
          <p:nvPicPr>
            <p:cNvPr id="44" name="図 43">
              <a:extLst>
                <a:ext uri="{FF2B5EF4-FFF2-40B4-BE49-F238E27FC236}">
                  <a16:creationId xmlns:a16="http://schemas.microsoft.com/office/drawing/2014/main" id="{BFB49FBF-9A9F-EFE9-55EA-297429606D20}"/>
                </a:ext>
              </a:extLst>
            </p:cNvPr>
            <p:cNvPicPr>
              <a:picLocks noChangeAspect="1"/>
            </p:cNvPicPr>
            <p:nvPr/>
          </p:nvPicPr>
          <p:blipFill>
            <a:blip r:embed="rId10"/>
            <a:stretch>
              <a:fillRect/>
            </a:stretch>
          </p:blipFill>
          <p:spPr>
            <a:xfrm>
              <a:off x="1045754" y="4201938"/>
              <a:ext cx="720283" cy="852406"/>
            </a:xfrm>
            <a:prstGeom prst="rect">
              <a:avLst/>
            </a:prstGeom>
          </p:spPr>
        </p:pic>
        <p:pic>
          <p:nvPicPr>
            <p:cNvPr id="45" name="図 44">
              <a:extLst>
                <a:ext uri="{FF2B5EF4-FFF2-40B4-BE49-F238E27FC236}">
                  <a16:creationId xmlns:a16="http://schemas.microsoft.com/office/drawing/2014/main" id="{B5AA5BA3-A22D-475C-0ACC-753B1F647650}"/>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46" name="図 45">
              <a:extLst>
                <a:ext uri="{FF2B5EF4-FFF2-40B4-BE49-F238E27FC236}">
                  <a16:creationId xmlns:a16="http://schemas.microsoft.com/office/drawing/2014/main" id="{BE08401A-551C-859E-C28B-1AE1D0DF594F}"/>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47" name="グループ化 46">
            <a:extLst>
              <a:ext uri="{FF2B5EF4-FFF2-40B4-BE49-F238E27FC236}">
                <a16:creationId xmlns:a16="http://schemas.microsoft.com/office/drawing/2014/main" id="{FF8DBE24-43CE-9113-04A3-F6865DF26792}"/>
              </a:ext>
            </a:extLst>
          </p:cNvPr>
          <p:cNvGrpSpPr/>
          <p:nvPr/>
        </p:nvGrpSpPr>
        <p:grpSpPr>
          <a:xfrm>
            <a:off x="5011016" y="4243626"/>
            <a:ext cx="2139146" cy="742526"/>
            <a:chOff x="399902" y="4259514"/>
            <a:chExt cx="2139146" cy="742526"/>
          </a:xfrm>
        </p:grpSpPr>
        <p:pic>
          <p:nvPicPr>
            <p:cNvPr id="48" name="図 47">
              <a:extLst>
                <a:ext uri="{FF2B5EF4-FFF2-40B4-BE49-F238E27FC236}">
                  <a16:creationId xmlns:a16="http://schemas.microsoft.com/office/drawing/2014/main" id="{6FAFFEF5-FD71-D427-E6B3-EEF8AF307F8B}"/>
                </a:ext>
              </a:extLst>
            </p:cNvPr>
            <p:cNvPicPr>
              <a:picLocks noChangeAspect="1"/>
            </p:cNvPicPr>
            <p:nvPr/>
          </p:nvPicPr>
          <p:blipFill>
            <a:blip r:embed="rId4"/>
            <a:srcRect/>
            <a:stretch/>
          </p:blipFill>
          <p:spPr>
            <a:xfrm>
              <a:off x="960735" y="4259514"/>
              <a:ext cx="910599" cy="721194"/>
            </a:xfrm>
            <a:prstGeom prst="rect">
              <a:avLst/>
            </a:prstGeom>
          </p:spPr>
        </p:pic>
        <p:pic>
          <p:nvPicPr>
            <p:cNvPr id="49" name="図 48">
              <a:extLst>
                <a:ext uri="{FF2B5EF4-FFF2-40B4-BE49-F238E27FC236}">
                  <a16:creationId xmlns:a16="http://schemas.microsoft.com/office/drawing/2014/main" id="{6DAB461E-F0A4-31E6-ED0F-FD7705CDB368}"/>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50" name="図 49">
              <a:extLst>
                <a:ext uri="{FF2B5EF4-FFF2-40B4-BE49-F238E27FC236}">
                  <a16:creationId xmlns:a16="http://schemas.microsoft.com/office/drawing/2014/main" id="{FF526018-6E29-69B0-5A8F-20AD441F7694}"/>
                </a:ext>
              </a:extLst>
            </p:cNvPr>
            <p:cNvPicPr>
              <a:picLocks noChangeAspect="1"/>
            </p:cNvPicPr>
            <p:nvPr/>
          </p:nvPicPr>
          <p:blipFill>
            <a:blip r:embed="rId6"/>
            <a:stretch>
              <a:fillRect/>
            </a:stretch>
          </p:blipFill>
          <p:spPr>
            <a:xfrm>
              <a:off x="399902" y="4275575"/>
              <a:ext cx="606414" cy="705133"/>
            </a:xfrm>
            <a:prstGeom prst="rect">
              <a:avLst/>
            </a:prstGeom>
          </p:spPr>
        </p:pic>
      </p:grpSp>
      <p:pic>
        <p:nvPicPr>
          <p:cNvPr id="30" name="図 29">
            <a:extLst>
              <a:ext uri="{FF2B5EF4-FFF2-40B4-BE49-F238E27FC236}">
                <a16:creationId xmlns:a16="http://schemas.microsoft.com/office/drawing/2014/main" id="{7DE9000F-74E3-E3D6-DEFE-0F959CDF17E0}"/>
              </a:ext>
            </a:extLst>
          </p:cNvPr>
          <p:cNvPicPr>
            <a:picLocks noChangeAspect="1"/>
          </p:cNvPicPr>
          <p:nvPr/>
        </p:nvPicPr>
        <p:blipFill>
          <a:blip r:embed="rId2"/>
          <a:stretch>
            <a:fillRect/>
          </a:stretch>
        </p:blipFill>
        <p:spPr>
          <a:xfrm>
            <a:off x="5165053" y="3482984"/>
            <a:ext cx="1724190" cy="1410701"/>
          </a:xfrm>
          <a:prstGeom prst="rect">
            <a:avLst/>
          </a:prstGeom>
        </p:spPr>
      </p:pic>
      <p:pic>
        <p:nvPicPr>
          <p:cNvPr id="4" name="図 3">
            <a:extLst>
              <a:ext uri="{FF2B5EF4-FFF2-40B4-BE49-F238E27FC236}">
                <a16:creationId xmlns:a16="http://schemas.microsoft.com/office/drawing/2014/main" id="{701256C3-3252-8062-46DA-78D5E725AEEB}"/>
              </a:ext>
            </a:extLst>
          </p:cNvPr>
          <p:cNvPicPr>
            <a:picLocks noChangeAspect="1"/>
          </p:cNvPicPr>
          <p:nvPr/>
        </p:nvPicPr>
        <p:blipFill>
          <a:blip r:embed="rId2"/>
          <a:stretch>
            <a:fillRect/>
          </a:stretch>
        </p:blipFill>
        <p:spPr>
          <a:xfrm>
            <a:off x="5105880" y="5148522"/>
            <a:ext cx="1724190" cy="1410701"/>
          </a:xfrm>
          <a:prstGeom prst="rect">
            <a:avLst/>
          </a:prstGeom>
        </p:spPr>
      </p:pic>
      <p:sp>
        <p:nvSpPr>
          <p:cNvPr id="8" name="正方形/長方形 7">
            <a:extLst>
              <a:ext uri="{FF2B5EF4-FFF2-40B4-BE49-F238E27FC236}">
                <a16:creationId xmlns:a16="http://schemas.microsoft.com/office/drawing/2014/main" id="{B81567E1-2BE1-D47D-C49C-3EFDF4DCB328}"/>
              </a:ext>
            </a:extLst>
          </p:cNvPr>
          <p:cNvSpPr/>
          <p:nvPr/>
        </p:nvSpPr>
        <p:spPr>
          <a:xfrm>
            <a:off x="7606748" y="2491409"/>
            <a:ext cx="1709530" cy="834887"/>
          </a:xfrm>
          <a:prstGeom prst="rect">
            <a:avLst/>
          </a:prstGeom>
          <a:solidFill>
            <a:srgbClr val="43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1">
            <a:extLst>
              <a:ext uri="{FF2B5EF4-FFF2-40B4-BE49-F238E27FC236}">
                <a16:creationId xmlns:a16="http://schemas.microsoft.com/office/drawing/2014/main" id="{00038527-50A1-E5BB-22F3-3C83CECC2C4C}"/>
              </a:ext>
            </a:extLst>
          </p:cNvPr>
          <p:cNvSpPr>
            <a:spLocks noGrp="1"/>
          </p:cNvSpPr>
          <p:nvPr>
            <p:ph type="sldNum" sz="quarter" idx="12"/>
          </p:nvPr>
        </p:nvSpPr>
        <p:spPr/>
        <p:txBody>
          <a:bodyPr/>
          <a:lstStyle/>
          <a:p>
            <a:fld id="{7F53A4F6-1DED-4042-94B1-26CBF9BCF6BA}" type="slidenum">
              <a:rPr kumimoji="1" lang="ja-JP" altLang="en-US" smtClean="0"/>
              <a:t>114</a:t>
            </a:fld>
            <a:endParaRPr kumimoji="1" lang="ja-JP" altLang="en-US"/>
          </a:p>
        </p:txBody>
      </p:sp>
    </p:spTree>
    <p:extLst>
      <p:ext uri="{BB962C8B-B14F-4D97-AF65-F5344CB8AC3E}">
        <p14:creationId xmlns:p14="http://schemas.microsoft.com/office/powerpoint/2010/main" val="387565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10" presetClass="exit" presetSubtype="0" fill="hold" grpId="0"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7D512-2FEC-DC83-520C-81CB712E4C1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8F7D596-DABE-8645-2A5E-6D5E89BCDD83}"/>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3499AD0D-A44C-8272-26C1-7BEF7E34DAD4}"/>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10" name="タイトル 1">
            <a:extLst>
              <a:ext uri="{FF2B5EF4-FFF2-40B4-BE49-F238E27FC236}">
                <a16:creationId xmlns:a16="http://schemas.microsoft.com/office/drawing/2014/main" id="{C809D0AF-995F-D4B5-D688-8A8E7B646DA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aphicFrame>
        <p:nvGraphicFramePr>
          <p:cNvPr id="12" name="表 11">
            <a:extLst>
              <a:ext uri="{FF2B5EF4-FFF2-40B4-BE49-F238E27FC236}">
                <a16:creationId xmlns:a16="http://schemas.microsoft.com/office/drawing/2014/main" id="{AE5E5611-35BE-B8CD-832C-F1A90E634FB5}"/>
              </a:ext>
            </a:extLst>
          </p:cNvPr>
          <p:cNvGraphicFramePr>
            <a:graphicFrameLocks noGrp="1"/>
          </p:cNvGraphicFramePr>
          <p:nvPr/>
        </p:nvGraphicFramePr>
        <p:xfrm>
          <a:off x="209905" y="1996358"/>
          <a:ext cx="11772189" cy="4518742"/>
        </p:xfrm>
        <a:graphic>
          <a:graphicData uri="http://schemas.openxmlformats.org/drawingml/2006/table">
            <a:tbl>
              <a:tblPr firstRow="1" bandRow="1">
                <a:tableStyleId>{69012ECD-51FC-41F1-AA8D-1B2483CD663E}</a:tableStyleId>
              </a:tblPr>
              <a:tblGrid>
                <a:gridCol w="931329">
                  <a:extLst>
                    <a:ext uri="{9D8B030D-6E8A-4147-A177-3AD203B41FA5}">
                      <a16:colId xmlns:a16="http://schemas.microsoft.com/office/drawing/2014/main" val="1769471410"/>
                    </a:ext>
                  </a:extLst>
                </a:gridCol>
                <a:gridCol w="903405">
                  <a:extLst>
                    <a:ext uri="{9D8B030D-6E8A-4147-A177-3AD203B41FA5}">
                      <a16:colId xmlns:a16="http://schemas.microsoft.com/office/drawing/2014/main" val="3275981175"/>
                    </a:ext>
                  </a:extLst>
                </a:gridCol>
                <a:gridCol w="903405">
                  <a:extLst>
                    <a:ext uri="{9D8B030D-6E8A-4147-A177-3AD203B41FA5}">
                      <a16:colId xmlns:a16="http://schemas.microsoft.com/office/drawing/2014/main" val="3676105142"/>
                    </a:ext>
                  </a:extLst>
                </a:gridCol>
                <a:gridCol w="903405">
                  <a:extLst>
                    <a:ext uri="{9D8B030D-6E8A-4147-A177-3AD203B41FA5}">
                      <a16:colId xmlns:a16="http://schemas.microsoft.com/office/drawing/2014/main" val="572660877"/>
                    </a:ext>
                  </a:extLst>
                </a:gridCol>
                <a:gridCol w="903405">
                  <a:extLst>
                    <a:ext uri="{9D8B030D-6E8A-4147-A177-3AD203B41FA5}">
                      <a16:colId xmlns:a16="http://schemas.microsoft.com/office/drawing/2014/main" val="1905765678"/>
                    </a:ext>
                  </a:extLst>
                </a:gridCol>
                <a:gridCol w="903405">
                  <a:extLst>
                    <a:ext uri="{9D8B030D-6E8A-4147-A177-3AD203B41FA5}">
                      <a16:colId xmlns:a16="http://schemas.microsoft.com/office/drawing/2014/main" val="131682220"/>
                    </a:ext>
                  </a:extLst>
                </a:gridCol>
                <a:gridCol w="903405">
                  <a:extLst>
                    <a:ext uri="{9D8B030D-6E8A-4147-A177-3AD203B41FA5}">
                      <a16:colId xmlns:a16="http://schemas.microsoft.com/office/drawing/2014/main" val="4245804670"/>
                    </a:ext>
                  </a:extLst>
                </a:gridCol>
                <a:gridCol w="903405">
                  <a:extLst>
                    <a:ext uri="{9D8B030D-6E8A-4147-A177-3AD203B41FA5}">
                      <a16:colId xmlns:a16="http://schemas.microsoft.com/office/drawing/2014/main" val="1192440677"/>
                    </a:ext>
                  </a:extLst>
                </a:gridCol>
                <a:gridCol w="903405">
                  <a:extLst>
                    <a:ext uri="{9D8B030D-6E8A-4147-A177-3AD203B41FA5}">
                      <a16:colId xmlns:a16="http://schemas.microsoft.com/office/drawing/2014/main" val="2793891786"/>
                    </a:ext>
                  </a:extLst>
                </a:gridCol>
                <a:gridCol w="903405">
                  <a:extLst>
                    <a:ext uri="{9D8B030D-6E8A-4147-A177-3AD203B41FA5}">
                      <a16:colId xmlns:a16="http://schemas.microsoft.com/office/drawing/2014/main" val="654660996"/>
                    </a:ext>
                  </a:extLst>
                </a:gridCol>
                <a:gridCol w="903405">
                  <a:extLst>
                    <a:ext uri="{9D8B030D-6E8A-4147-A177-3AD203B41FA5}">
                      <a16:colId xmlns:a16="http://schemas.microsoft.com/office/drawing/2014/main" val="1167855915"/>
                    </a:ext>
                  </a:extLst>
                </a:gridCol>
                <a:gridCol w="903405">
                  <a:extLst>
                    <a:ext uri="{9D8B030D-6E8A-4147-A177-3AD203B41FA5}">
                      <a16:colId xmlns:a16="http://schemas.microsoft.com/office/drawing/2014/main" val="257610725"/>
                    </a:ext>
                  </a:extLst>
                </a:gridCol>
                <a:gridCol w="903405">
                  <a:extLst>
                    <a:ext uri="{9D8B030D-6E8A-4147-A177-3AD203B41FA5}">
                      <a16:colId xmlns:a16="http://schemas.microsoft.com/office/drawing/2014/main" val="848122634"/>
                    </a:ext>
                  </a:extLst>
                </a:gridCol>
              </a:tblGrid>
              <a:tr h="991807">
                <a:tc>
                  <a:txBody>
                    <a:bodyPr/>
                    <a:lstStyle/>
                    <a:p>
                      <a:r>
                        <a:rPr kumimoji="1" lang="ja-JP" altLang="en-US" sz="800">
                          <a:solidFill>
                            <a:schemeClr val="bg1"/>
                          </a:solidFill>
                          <a:latin typeface="HGMaruGothicMPRO" panose="020F0600000000000000" pitchFamily="34" charset="-128"/>
                          <a:ea typeface="HGMaruGothicMPRO" panose="020F0600000000000000" pitchFamily="34" charset="-128"/>
                        </a:rPr>
                        <a:t>　　　　　</a:t>
                      </a:r>
                      <a:r>
                        <a:rPr kumimoji="1" lang="ja-JP" altLang="en-US" sz="1600">
                          <a:solidFill>
                            <a:schemeClr val="bg1"/>
                          </a:solidFill>
                          <a:latin typeface="HGMaruGothicMPRO" panose="020F0600000000000000" pitchFamily="34" charset="-128"/>
                          <a:ea typeface="HGMaruGothicMPRO" panose="020F0600000000000000" pitchFamily="34" charset="-128"/>
                        </a:rPr>
                        <a:t>月</a:t>
                      </a:r>
                      <a:endParaRPr kumimoji="1" lang="en-US" altLang="ja-JP" sz="1600" dirty="0">
                        <a:solidFill>
                          <a:schemeClr val="bg1"/>
                        </a:solidFill>
                        <a:latin typeface="HGMaruGothicMPRO" panose="020F0600000000000000" pitchFamily="34" charset="-128"/>
                        <a:ea typeface="HGMaruGothicMPRO" panose="020F0600000000000000" pitchFamily="34" charset="-128"/>
                      </a:endParaRPr>
                    </a:p>
                    <a:p>
                      <a:r>
                        <a:rPr kumimoji="1" lang="ja-JP" altLang="en-US" sz="1600">
                          <a:solidFill>
                            <a:schemeClr val="bg1"/>
                          </a:solidFill>
                          <a:latin typeface="HGMaruGothicMPRO" panose="020F0600000000000000" pitchFamily="34" charset="-128"/>
                          <a:ea typeface="HGMaruGothicMPRO" panose="020F0600000000000000" pitchFamily="34" charset="-128"/>
                        </a:rPr>
                        <a:t>項目　</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１月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２月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３月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4</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５月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６月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７月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８月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９月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10</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11</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12</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9743388"/>
                  </a:ext>
                </a:extLst>
              </a:tr>
              <a:tr h="1175645">
                <a:tc>
                  <a:txBody>
                    <a:bodyPr/>
                    <a:lstStyle/>
                    <a:p>
                      <a:pPr algn="ctr"/>
                      <a:r>
                        <a:rPr lang="ja-JP" altLang="en-US" sz="1200" b="0">
                          <a:solidFill>
                            <a:schemeClr val="tx1"/>
                          </a:solidFill>
                          <a:latin typeface="HGMaruGothicMPRO" panose="020F0600000000000000" pitchFamily="34" charset="-128"/>
                          <a:ea typeface="HGMaruGothicMPRO" panose="020F0600000000000000" pitchFamily="34" charset="-128"/>
                        </a:rPr>
                        <a:t>回復期等口腔機能管理</a:t>
                      </a:r>
                      <a:r>
                        <a:rPr lang="ja-JP" altLang="en-US" sz="1200" b="0">
                          <a:solidFill>
                            <a:srgbClr val="FF0000"/>
                          </a:solidFill>
                          <a:latin typeface="HGMaruGothicMPRO" panose="020F0600000000000000" pitchFamily="34" charset="-128"/>
                          <a:ea typeface="HGMaruGothicMPRO" panose="020F0600000000000000" pitchFamily="34" charset="-128"/>
                        </a:rPr>
                        <a:t>計画策定料　</a:t>
                      </a:r>
                      <a:endParaRPr kumimoji="1" lang="ja-JP" altLang="en-US" sz="1200" b="0">
                        <a:solidFill>
                          <a:srgbClr val="FF0000"/>
                        </a:solidFill>
                        <a:latin typeface="HGMaruGothicMPRO" panose="020F0600000000000000" pitchFamily="34" charset="-128"/>
                        <a:ea typeface="HGMaruGothicMPRO" panose="020F0600000000000000" pitchFamily="34" charset="-128"/>
                      </a:endParaRPr>
                    </a:p>
                  </a:txBody>
                  <a:tcPr marL="36000" marR="3600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300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solidFill>
                          <a:srgbClr val="0432FF"/>
                        </a:solidFill>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a:solidFill>
                          <a:srgbClr val="0432FF"/>
                        </a:solidFill>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4507819"/>
                  </a:ext>
                </a:extLst>
              </a:tr>
              <a:tr h="1175645">
                <a:tc>
                  <a:txBody>
                    <a:bodyPr/>
                    <a:lstStyle/>
                    <a:p>
                      <a:pPr algn="ctr"/>
                      <a:r>
                        <a:rPr lang="ja-JP" altLang="en-US" sz="1400" b="0">
                          <a:solidFill>
                            <a:schemeClr val="tx1"/>
                          </a:solidFill>
                          <a:latin typeface="HGMaruGothicMPRO" panose="020F0600000000000000" pitchFamily="34" charset="-128"/>
                          <a:ea typeface="HGMaruGothicMPRO" panose="020F0600000000000000" pitchFamily="34" charset="-128"/>
                        </a:rPr>
                        <a:t>回復期等口腔機能</a:t>
                      </a:r>
                      <a:r>
                        <a:rPr lang="ja-JP" altLang="en-US" sz="1400" b="0">
                          <a:solidFill>
                            <a:srgbClr val="FF0000"/>
                          </a:solidFill>
                          <a:latin typeface="HGMaruGothicMPRO" panose="020F0600000000000000" pitchFamily="34" charset="-128"/>
                          <a:ea typeface="HGMaruGothicMPRO" panose="020F0600000000000000" pitchFamily="34" charset="-128"/>
                        </a:rPr>
                        <a:t>管理料</a:t>
                      </a:r>
                      <a:endParaRPr kumimoji="1" lang="ja-JP" altLang="en-US" sz="1400" b="0">
                        <a:solidFill>
                          <a:srgbClr val="FF0000"/>
                        </a:solidFill>
                        <a:latin typeface="HGMaruGothicMPRO" panose="020F0600000000000000" pitchFamily="34" charset="-128"/>
                        <a:ea typeface="HGMaruGothicMPRO" panose="020F0600000000000000" pitchFamily="34" charset="-128"/>
                      </a:endParaRPr>
                    </a:p>
                  </a:txBody>
                  <a:tcPr marL="36000" marR="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latin typeface="HGMaruGothicMPRO" panose="020F0600000000000000" pitchFamily="34" charset="-128"/>
                          <a:ea typeface="HGMaruGothicMPRO" panose="020F0600000000000000" pitchFamily="34" charset="-128"/>
                        </a:rPr>
                        <a:t>200</a:t>
                      </a:r>
                      <a:r>
                        <a:rPr kumimoji="1" lang="ja-JP" altLang="en-US" sz="1600">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418049"/>
                  </a:ext>
                </a:extLst>
              </a:tr>
              <a:tr h="1175645">
                <a:tc>
                  <a:txBody>
                    <a:bodyPr/>
                    <a:lstStyle/>
                    <a:p>
                      <a:pPr algn="ctr"/>
                      <a:r>
                        <a:rPr lang="ja-JP" altLang="en-US" sz="1200" b="0">
                          <a:solidFill>
                            <a:srgbClr val="FF8AD8"/>
                          </a:solidFill>
                          <a:latin typeface="HGMaruGothicMPRO" panose="020F0600000000000000" pitchFamily="34" charset="-128"/>
                          <a:ea typeface="HGMaruGothicMPRO" panose="020F0600000000000000" pitchFamily="34" charset="-128"/>
                        </a:rPr>
                        <a:t>回復期等　専門的口腔</a:t>
                      </a:r>
                      <a:r>
                        <a:rPr lang="ja-JP" altLang="en-US" sz="1200" b="0">
                          <a:solidFill>
                            <a:srgbClr val="FF0000"/>
                          </a:solidFill>
                          <a:latin typeface="HGMaruGothicMPRO" panose="020F0600000000000000" pitchFamily="34" charset="-128"/>
                          <a:ea typeface="HGMaruGothicMPRO" panose="020F0600000000000000" pitchFamily="34" charset="-128"/>
                        </a:rPr>
                        <a:t>衛生</a:t>
                      </a:r>
                      <a:r>
                        <a:rPr lang="ja-JP" altLang="en-US" sz="1200" b="0">
                          <a:solidFill>
                            <a:srgbClr val="FF8AD8"/>
                          </a:solidFill>
                          <a:latin typeface="HGMaruGothicMPRO" panose="020F0600000000000000" pitchFamily="34" charset="-128"/>
                          <a:ea typeface="HGMaruGothicMPRO" panose="020F0600000000000000" pitchFamily="34" charset="-128"/>
                        </a:rPr>
                        <a:t>処置</a:t>
                      </a:r>
                      <a:r>
                        <a:rPr lang="ja-JP" altLang="en-US" sz="1200">
                          <a:solidFill>
                            <a:srgbClr val="FF8AD8"/>
                          </a:solidFill>
                          <a:latin typeface="HGMaruGothicMPRO" panose="020F0600000000000000" pitchFamily="34" charset="-128"/>
                          <a:ea typeface="HGMaruGothicMPRO" panose="020F0600000000000000" pitchFamily="34" charset="-128"/>
                        </a:rPr>
                        <a:t>　　</a:t>
                      </a:r>
                      <a:endParaRPr kumimoji="1" lang="ja-JP" altLang="en-US" sz="1200">
                        <a:solidFill>
                          <a:srgbClr val="FF8AD8"/>
                        </a:solidFill>
                        <a:latin typeface="HGMaruGothicMPRO" panose="020F0600000000000000" pitchFamily="34" charset="-128"/>
                        <a:ea typeface="HGMaruGothicMPRO" panose="020F0600000000000000" pitchFamily="34" charset="-128"/>
                      </a:endParaRPr>
                    </a:p>
                  </a:txBody>
                  <a:tcPr marL="36000" marR="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endParaRPr kumimoji="1" lang="en-US" altLang="ja-JP" sz="1600" dirty="0">
                        <a:solidFill>
                          <a:srgbClr val="FF8AD8"/>
                        </a:solidFill>
                        <a:latin typeface="HGMaruGothicMPRO" panose="020F0600000000000000" pitchFamily="34" charset="-128"/>
                        <a:ea typeface="HGMaruGothicMPRO" panose="020F0600000000000000" pitchFamily="34" charset="-128"/>
                      </a:endParaRPr>
                    </a:p>
                    <a:p>
                      <a:r>
                        <a:rPr kumimoji="1" lang="en-US" altLang="ja-JP" sz="1600" dirty="0">
                          <a:solidFill>
                            <a:srgbClr val="FF8AD8"/>
                          </a:solidFill>
                          <a:latin typeface="HGMaruGothicMPRO" panose="020F0600000000000000" pitchFamily="34" charset="-128"/>
                          <a:ea typeface="HGMaruGothicMPRO" panose="020F0600000000000000" pitchFamily="34" charset="-128"/>
                        </a:rPr>
                        <a:t>100</a:t>
                      </a:r>
                      <a:r>
                        <a:rPr kumimoji="1" lang="ja-JP" altLang="en-US" sz="1600">
                          <a:solidFill>
                            <a:srgbClr val="FF8AD8"/>
                          </a:solidFill>
                          <a:latin typeface="HGMaruGothicMPRO" panose="020F0600000000000000" pitchFamily="34" charset="-128"/>
                          <a:ea typeface="HGMaruGothicMPRO" panose="020F0600000000000000" pitchFamily="34" charset="-128"/>
                        </a:rPr>
                        <a:t>点</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482444"/>
                  </a:ext>
                </a:extLst>
              </a:tr>
            </a:tbl>
          </a:graphicData>
        </a:graphic>
      </p:graphicFrame>
      <p:sp>
        <p:nvSpPr>
          <p:cNvPr id="4" name="スライド番号プレースホルダー 3">
            <a:extLst>
              <a:ext uri="{FF2B5EF4-FFF2-40B4-BE49-F238E27FC236}">
                <a16:creationId xmlns:a16="http://schemas.microsoft.com/office/drawing/2014/main" id="{CA6C4F8A-42AC-94DA-0A25-03D752BA9990}"/>
              </a:ext>
            </a:extLst>
          </p:cNvPr>
          <p:cNvSpPr>
            <a:spLocks noGrp="1"/>
          </p:cNvSpPr>
          <p:nvPr>
            <p:ph type="sldNum" sz="quarter" idx="12"/>
          </p:nvPr>
        </p:nvSpPr>
        <p:spPr/>
        <p:txBody>
          <a:bodyPr/>
          <a:lstStyle/>
          <a:p>
            <a:fld id="{7F53A4F6-1DED-4042-94B1-26CBF9BCF6BA}" type="slidenum">
              <a:rPr kumimoji="1" lang="ja-JP" altLang="en-US" smtClean="0"/>
              <a:t>115</a:t>
            </a:fld>
            <a:endParaRPr kumimoji="1" lang="ja-JP" altLang="en-US"/>
          </a:p>
        </p:txBody>
      </p:sp>
    </p:spTree>
    <p:extLst>
      <p:ext uri="{BB962C8B-B14F-4D97-AF65-F5344CB8AC3E}">
        <p14:creationId xmlns:p14="http://schemas.microsoft.com/office/powerpoint/2010/main" val="39875866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66634-CE86-B9E6-B383-80F352801172}"/>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FE52C294-DDE9-5886-C771-A4CD82B69FC7}"/>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en-US" altLang="ja-JP" sz="5400" dirty="0">
                <a:solidFill>
                  <a:schemeClr val="tx1"/>
                </a:solidFill>
                <a:latin typeface="HG丸ｺﾞｼｯｸM-PRO"/>
                <a:ea typeface="HG丸ｺﾞｼｯｸM-PRO"/>
                <a:cs typeface="HG丸ｺﾞｼｯｸM-PRO"/>
              </a:rPr>
              <a:t>6 </a:t>
            </a:r>
            <a:r>
              <a:rPr lang="ja-JP" altLang="en-US" sz="54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F88BDA-A8A9-8E37-57CE-75AF57C4D1AF}"/>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0EDD4B0D-CE65-BC1F-1CCD-481E724DAF5F}"/>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MaruGothicMPRO" panose="020F0600000000000000" pitchFamily="34" charset="-128"/>
                <a:ea typeface="HGMaruGothicMPRO" panose="020F0600000000000000" pitchFamily="34" charset="-128"/>
              </a:rPr>
              <a:t>⑤</a:t>
            </a:r>
            <a:r>
              <a:rPr lang="en-US" altLang="ja-JP" sz="5400" dirty="0">
                <a:solidFill>
                  <a:schemeClr val="tx1"/>
                </a:solidFill>
                <a:latin typeface="HGMaruGothicMPRO" panose="020F0600000000000000" pitchFamily="34" charset="-128"/>
                <a:ea typeface="HGMaruGothicMPRO" panose="020F0600000000000000" pitchFamily="34" charset="-128"/>
              </a:rPr>
              <a:t> </a:t>
            </a:r>
            <a:r>
              <a:rPr lang="ja-JP" altLang="en-US" sz="5400">
                <a:solidFill>
                  <a:schemeClr val="tx1"/>
                </a:solidFill>
                <a:latin typeface="HGMaruGothicMPRO" panose="020F0600000000000000" pitchFamily="34" charset="-128"/>
                <a:ea typeface="HGMaruGothicMPRO" panose="020F0600000000000000" pitchFamily="34" charset="-128"/>
              </a:rPr>
              <a:t>新興感染症等に対応可能な</a:t>
            </a:r>
            <a:endParaRPr lang="en-US" altLang="ja-JP" sz="5400" dirty="0">
              <a:solidFill>
                <a:schemeClr val="tx1"/>
              </a:solidFill>
              <a:latin typeface="HGMaruGothicMPRO" panose="020F0600000000000000" pitchFamily="34" charset="-128"/>
              <a:ea typeface="HGMaruGothicMPRO" panose="020F0600000000000000" pitchFamily="34" charset="-128"/>
            </a:endParaRPr>
          </a:p>
          <a:p>
            <a:pPr algn="r">
              <a:lnSpc>
                <a:spcPts val="5480"/>
              </a:lnSpc>
            </a:pPr>
            <a:r>
              <a:rPr lang="ja-JP" altLang="en-US" sz="5400">
                <a:solidFill>
                  <a:schemeClr val="tx1"/>
                </a:solidFill>
                <a:latin typeface="HGMaruGothicMPRO" panose="020F0600000000000000" pitchFamily="34" charset="-128"/>
                <a:ea typeface="HGMaruGothicMPRO" panose="020F0600000000000000" pitchFamily="34" charset="-128"/>
              </a:rPr>
              <a:t>歯科医療提供体制の構築</a:t>
            </a:r>
            <a:endParaRPr lang="en-US" altLang="ja-JP" sz="54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B61E8CE0-854B-3C27-C08F-236C583498BB}"/>
              </a:ext>
            </a:extLst>
          </p:cNvPr>
          <p:cNvSpPr>
            <a:spLocks noGrp="1"/>
          </p:cNvSpPr>
          <p:nvPr>
            <p:ph type="sldNum" sz="quarter" idx="12"/>
          </p:nvPr>
        </p:nvSpPr>
        <p:spPr/>
        <p:txBody>
          <a:bodyPr/>
          <a:lstStyle/>
          <a:p>
            <a:fld id="{7F53A4F6-1DED-4042-94B1-26CBF9BCF6BA}" type="slidenum">
              <a:rPr kumimoji="1" lang="ja-JP" altLang="en-US" smtClean="0"/>
              <a:t>116</a:t>
            </a:fld>
            <a:endParaRPr kumimoji="1" lang="ja-JP" altLang="en-US"/>
          </a:p>
        </p:txBody>
      </p:sp>
    </p:spTree>
    <p:extLst>
      <p:ext uri="{BB962C8B-B14F-4D97-AF65-F5344CB8AC3E}">
        <p14:creationId xmlns:p14="http://schemas.microsoft.com/office/powerpoint/2010/main" val="28744122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rPr>
              <a:t>新興感染症が発生・まん延した場合に対応できる歯科医療提供体制の構築を進める観点から、新興感染症等の患者に対応可能な体制の整備についての新たな評価等を行う。</a:t>
            </a: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．歯科外来診療における</a:t>
            </a:r>
            <a:r>
              <a:rPr lang="ja-JP" altLang="en-US" sz="2400">
                <a:solidFill>
                  <a:srgbClr val="FF0000"/>
                </a:solidFill>
                <a:latin typeface="HGMaruGothicMPRO" panose="020F0600000000000000" pitchFamily="34" charset="-128"/>
                <a:ea typeface="HGMaruGothicMPRO" panose="020F0600000000000000" pitchFamily="34" charset="-128"/>
              </a:rPr>
              <a:t>医療安全対策</a:t>
            </a:r>
            <a:r>
              <a:rPr lang="ja-JP" altLang="en-US" sz="2400">
                <a:solidFill>
                  <a:schemeClr val="tx1"/>
                </a:solidFill>
                <a:latin typeface="HGMaruGothicMPRO" panose="020F0600000000000000" pitchFamily="34" charset="-128"/>
                <a:ea typeface="HGMaruGothicMPRO" panose="020F0600000000000000" pitchFamily="34" charset="-128"/>
              </a:rPr>
              <a:t>についての体制の評価を新設する。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．歯科外来診療における</a:t>
            </a:r>
            <a:r>
              <a:rPr lang="ja-JP" altLang="en-US" sz="2400">
                <a:solidFill>
                  <a:srgbClr val="FF0000"/>
                </a:solidFill>
                <a:latin typeface="HGMaruGothicMPRO" panose="020F0600000000000000" pitchFamily="34" charset="-128"/>
                <a:ea typeface="HGMaruGothicMPRO" panose="020F0600000000000000" pitchFamily="34" charset="-128"/>
              </a:rPr>
              <a:t>院内感染防止対策</a:t>
            </a:r>
            <a:r>
              <a:rPr lang="ja-JP" altLang="en-US" sz="2400">
                <a:solidFill>
                  <a:schemeClr val="tx1"/>
                </a:solidFill>
                <a:latin typeface="HGMaruGothicMPRO" panose="020F0600000000000000" pitchFamily="34" charset="-128"/>
                <a:ea typeface="HGMaruGothicMPRO" panose="020F0600000000000000" pitchFamily="34" charset="-128"/>
              </a:rPr>
              <a:t>について、</a:t>
            </a:r>
            <a:r>
              <a:rPr lang="ja-JP" altLang="en-US" sz="2400">
                <a:solidFill>
                  <a:srgbClr val="FF0000"/>
                </a:solidFill>
                <a:latin typeface="HGMaruGothicMPRO" panose="020F0600000000000000" pitchFamily="34" charset="-128"/>
                <a:ea typeface="HGMaruGothicMPRO" panose="020F0600000000000000" pitchFamily="34" charset="-128"/>
              </a:rPr>
              <a:t>新興感染症等の患者に対応</a:t>
            </a:r>
            <a:endParaRPr lang="en-US" altLang="ja-JP" sz="2400" dirty="0">
              <a:solidFill>
                <a:srgbClr val="FF0000"/>
              </a:solidFill>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可能</a:t>
            </a:r>
            <a:r>
              <a:rPr lang="ja-JP" altLang="en-US" sz="2400">
                <a:solidFill>
                  <a:schemeClr val="tx1"/>
                </a:solidFill>
                <a:latin typeface="HGMaruGothicMPRO" panose="020F0600000000000000" pitchFamily="34" charset="-128"/>
                <a:ea typeface="HGMaruGothicMPRO" panose="020F0600000000000000" pitchFamily="34" charset="-128"/>
              </a:rPr>
              <a:t>な体制の評価を新設する。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．１及び２を踏まえ、</a:t>
            </a:r>
            <a:r>
              <a:rPr lang="ja-JP" altLang="en-US" sz="2400">
                <a:solidFill>
                  <a:srgbClr val="FF0000"/>
                </a:solidFill>
                <a:latin typeface="HGMaruGothicMPRO" panose="020F0600000000000000" pitchFamily="34" charset="-128"/>
                <a:ea typeface="HGMaruGothicMPRO" panose="020F0600000000000000" pitchFamily="34" charset="-128"/>
              </a:rPr>
              <a:t>歯科外来診療環境体制加算は廃止する</a:t>
            </a:r>
            <a:r>
              <a:rPr lang="ja-JP" altLang="en-US" sz="2400">
                <a:solidFill>
                  <a:schemeClr val="tx1"/>
                </a:solidFill>
                <a:latin typeface="HGMaruGothicMPRO" panose="020F0600000000000000" pitchFamily="34" charset="-128"/>
                <a:ea typeface="HGMaruGothicMPRO" panose="020F0600000000000000" pitchFamily="34" charset="-128"/>
              </a:rPr>
              <a:t>。</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D158379A-B116-A291-86AE-335753DAD166}"/>
              </a:ext>
            </a:extLst>
          </p:cNvPr>
          <p:cNvSpPr/>
          <p:nvPr/>
        </p:nvSpPr>
        <p:spPr>
          <a:xfrm>
            <a:off x="11189858" y="5994913"/>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8225CF93-1701-7E5B-F052-6B3736FF7BE1}"/>
              </a:ext>
            </a:extLst>
          </p:cNvPr>
          <p:cNvSpPr/>
          <p:nvPr/>
        </p:nvSpPr>
        <p:spPr>
          <a:xfrm>
            <a:off x="10191154" y="5994913"/>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0320D53A-3DCC-D3E0-E4C1-EC22B4C09D0F}"/>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5D717FB0-580C-B2BC-8AB6-3EEE17E68EDE}"/>
              </a:ext>
            </a:extLst>
          </p:cNvPr>
          <p:cNvSpPr txBox="1">
            <a:spLocks/>
          </p:cNvSpPr>
          <p:nvPr/>
        </p:nvSpPr>
        <p:spPr>
          <a:xfrm>
            <a:off x="0" y="5913310"/>
            <a:ext cx="11713580" cy="94469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4800" b="1" u="sng">
                <a:solidFill>
                  <a:srgbClr val="FF0000"/>
                </a:solidFill>
                <a:latin typeface="HG丸ｺﾞｼｯｸM-PRO"/>
                <a:ea typeface="HG丸ｺﾞｼｯｸM-PRO"/>
                <a:cs typeface="HG丸ｺﾞｼｯｸM-PRO"/>
              </a:rPr>
              <a:t>外来環の施設基準は廃止→出し直し</a:t>
            </a:r>
            <a:endParaRPr lang="en-US" altLang="ja-JP" sz="4800" b="1" u="sng" dirty="0">
              <a:solidFill>
                <a:srgbClr val="FF0000"/>
              </a:solidFill>
              <a:latin typeface="HG丸ｺﾞｼｯｸM-PRO"/>
              <a:ea typeface="HG丸ｺﾞｼｯｸM-PRO"/>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5" name="スライド番号プレースホルダー 4">
            <a:extLst>
              <a:ext uri="{FF2B5EF4-FFF2-40B4-BE49-F238E27FC236}">
                <a16:creationId xmlns:a16="http://schemas.microsoft.com/office/drawing/2014/main" id="{D7BB5F40-5F94-7986-7179-61D98D2ECE53}"/>
              </a:ext>
            </a:extLst>
          </p:cNvPr>
          <p:cNvSpPr>
            <a:spLocks noGrp="1"/>
          </p:cNvSpPr>
          <p:nvPr>
            <p:ph type="sldNum" sz="quarter" idx="12"/>
          </p:nvPr>
        </p:nvSpPr>
        <p:spPr/>
        <p:txBody>
          <a:bodyPr/>
          <a:lstStyle/>
          <a:p>
            <a:fld id="{7F53A4F6-1DED-4042-94B1-26CBF9BCF6BA}" type="slidenum">
              <a:rPr kumimoji="1" lang="ja-JP" altLang="en-US" smtClean="0"/>
              <a:t>117</a:t>
            </a:fld>
            <a:endParaRPr kumimoji="1" lang="ja-JP" altLang="en-US"/>
          </a:p>
        </p:txBody>
      </p:sp>
    </p:spTree>
    <p:extLst>
      <p:ext uri="{BB962C8B-B14F-4D97-AF65-F5344CB8AC3E}">
        <p14:creationId xmlns:p14="http://schemas.microsoft.com/office/powerpoint/2010/main" val="37199798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94EC1-E4FD-2E7D-D48D-E19BA2FA765C}"/>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C343687C-5945-80DE-72DB-ADDECB5B5D57}"/>
              </a:ext>
            </a:extLst>
          </p:cNvPr>
          <p:cNvSpPr txBox="1">
            <a:spLocks/>
          </p:cNvSpPr>
          <p:nvPr/>
        </p:nvSpPr>
        <p:spPr>
          <a:xfrm>
            <a:off x="0" y="5913310"/>
            <a:ext cx="11713580" cy="94469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4800" b="1" u="sng">
                <a:solidFill>
                  <a:srgbClr val="FF0000"/>
                </a:solidFill>
                <a:latin typeface="HG丸ｺﾞｼｯｸM-PRO"/>
                <a:ea typeface="HG丸ｺﾞｼｯｸM-PRO"/>
                <a:cs typeface="HG丸ｺﾞｼｯｸM-PRO"/>
              </a:rPr>
              <a:t>外来環の施設基準は廃止→出し直し</a:t>
            </a:r>
            <a:endParaRPr lang="en-US" altLang="ja-JP" sz="4800" b="1" u="sng" dirty="0">
              <a:solidFill>
                <a:srgbClr val="FF0000"/>
              </a:solidFill>
              <a:latin typeface="HG丸ｺﾞｼｯｸM-PRO"/>
              <a:ea typeface="HG丸ｺﾞｼｯｸM-PRO"/>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80288387-9B67-7FB4-8D5A-B8027C7D3751}"/>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72C2CB16-2D5A-5F99-6D3C-3EAE5C7A473D}"/>
              </a:ext>
            </a:extLst>
          </p:cNvPr>
          <p:cNvSpPr/>
          <p:nvPr/>
        </p:nvSpPr>
        <p:spPr>
          <a:xfrm>
            <a:off x="11189858" y="5994913"/>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D0E8A9E9-ED5A-E927-AC01-EBC97E94361C}"/>
              </a:ext>
            </a:extLst>
          </p:cNvPr>
          <p:cNvSpPr/>
          <p:nvPr/>
        </p:nvSpPr>
        <p:spPr>
          <a:xfrm>
            <a:off x="10191154" y="5994913"/>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A36D255E-C303-39E8-F4CA-F37B4CE2BED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5" name="図 4">
            <a:extLst>
              <a:ext uri="{FF2B5EF4-FFF2-40B4-BE49-F238E27FC236}">
                <a16:creationId xmlns:a16="http://schemas.microsoft.com/office/drawing/2014/main" id="{795C1F7C-D97D-90DD-075D-33DBDE907E82}"/>
              </a:ext>
            </a:extLst>
          </p:cNvPr>
          <p:cNvPicPr>
            <a:picLocks noChangeAspect="1"/>
          </p:cNvPicPr>
          <p:nvPr/>
        </p:nvPicPr>
        <p:blipFill>
          <a:blip r:embed="rId2"/>
          <a:stretch>
            <a:fillRect/>
          </a:stretch>
        </p:blipFill>
        <p:spPr>
          <a:xfrm>
            <a:off x="208586" y="2335783"/>
            <a:ext cx="1905965" cy="1376197"/>
          </a:xfrm>
          <a:prstGeom prst="rect">
            <a:avLst/>
          </a:prstGeom>
        </p:spPr>
      </p:pic>
      <p:sp>
        <p:nvSpPr>
          <p:cNvPr id="12" name="正方形/長方形 11">
            <a:extLst>
              <a:ext uri="{FF2B5EF4-FFF2-40B4-BE49-F238E27FC236}">
                <a16:creationId xmlns:a16="http://schemas.microsoft.com/office/drawing/2014/main" id="{A6D40755-4E7C-BCDE-ECFF-494A754B380D}"/>
              </a:ext>
            </a:extLst>
          </p:cNvPr>
          <p:cNvSpPr/>
          <p:nvPr/>
        </p:nvSpPr>
        <p:spPr>
          <a:xfrm>
            <a:off x="2180103" y="3606806"/>
            <a:ext cx="946268" cy="69722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a:solidFill>
                  <a:schemeClr val="tx1"/>
                </a:solidFill>
                <a:latin typeface="HGMaruGothicMPRO" panose="020F0600000000000000" pitchFamily="34" charset="-128"/>
                <a:ea typeface="HGMaruGothicMPRO" panose="020F0600000000000000" pitchFamily="34" charset="-128"/>
              </a:rPr>
              <a:t>初診料</a:t>
            </a:r>
            <a:endParaRPr lang="en-US" altLang="ja-JP" dirty="0">
              <a:solidFill>
                <a:schemeClr val="tx1"/>
              </a:solidFill>
              <a:latin typeface="HGMaruGothicMPRO" panose="020F0600000000000000" pitchFamily="34" charset="-128"/>
              <a:ea typeface="HGMaruGothicMPRO" panose="020F0600000000000000" pitchFamily="34" charset="-128"/>
            </a:endParaRPr>
          </a:p>
          <a:p>
            <a:pPr algn="ctr"/>
            <a:r>
              <a:rPr kumimoji="1" lang="ja-JP" altLang="en-US">
                <a:solidFill>
                  <a:schemeClr val="tx1"/>
                </a:solidFill>
                <a:latin typeface="HGMaruGothicMPRO" panose="020F0600000000000000" pitchFamily="34" charset="-128"/>
                <a:ea typeface="HGMaruGothicMPRO" panose="020F0600000000000000" pitchFamily="34" charset="-128"/>
              </a:rPr>
              <a:t>再診料</a:t>
            </a:r>
          </a:p>
        </p:txBody>
      </p:sp>
      <p:sp>
        <p:nvSpPr>
          <p:cNvPr id="13" name="正方形/長方形 12">
            <a:extLst>
              <a:ext uri="{FF2B5EF4-FFF2-40B4-BE49-F238E27FC236}">
                <a16:creationId xmlns:a16="http://schemas.microsoft.com/office/drawing/2014/main" id="{9D3EC683-E594-CFFE-DD47-1FCE6E5711C3}"/>
              </a:ext>
            </a:extLst>
          </p:cNvPr>
          <p:cNvSpPr/>
          <p:nvPr/>
        </p:nvSpPr>
        <p:spPr>
          <a:xfrm>
            <a:off x="3075340" y="3725022"/>
            <a:ext cx="598265" cy="509286"/>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3600" b="1">
                <a:solidFill>
                  <a:schemeClr val="tx1"/>
                </a:solidFill>
              </a:rPr>
              <a:t>＋</a:t>
            </a:r>
            <a:endParaRPr kumimoji="1" lang="ja-JP" altLang="en-US" sz="3600" b="1">
              <a:solidFill>
                <a:schemeClr val="tx1"/>
              </a:solidFill>
            </a:endParaRPr>
          </a:p>
        </p:txBody>
      </p:sp>
      <p:grpSp>
        <p:nvGrpSpPr>
          <p:cNvPr id="18" name="グループ化 17">
            <a:extLst>
              <a:ext uri="{FF2B5EF4-FFF2-40B4-BE49-F238E27FC236}">
                <a16:creationId xmlns:a16="http://schemas.microsoft.com/office/drawing/2014/main" id="{29E0F355-C186-0028-0C3E-5E766A0B081E}"/>
              </a:ext>
            </a:extLst>
          </p:cNvPr>
          <p:cNvGrpSpPr/>
          <p:nvPr/>
        </p:nvGrpSpPr>
        <p:grpSpPr>
          <a:xfrm>
            <a:off x="208586" y="3773082"/>
            <a:ext cx="1817226" cy="1985686"/>
            <a:chOff x="173620" y="3797239"/>
            <a:chExt cx="1817226" cy="1985686"/>
          </a:xfrm>
        </p:grpSpPr>
        <p:pic>
          <p:nvPicPr>
            <p:cNvPr id="11" name="図 10">
              <a:extLst>
                <a:ext uri="{FF2B5EF4-FFF2-40B4-BE49-F238E27FC236}">
                  <a16:creationId xmlns:a16="http://schemas.microsoft.com/office/drawing/2014/main" id="{2A71531A-3BC3-9616-6B62-CA3182E3B444}"/>
                </a:ext>
              </a:extLst>
            </p:cNvPr>
            <p:cNvPicPr>
              <a:picLocks noChangeAspect="1"/>
            </p:cNvPicPr>
            <p:nvPr/>
          </p:nvPicPr>
          <p:blipFill>
            <a:blip r:embed="rId3"/>
            <a:stretch>
              <a:fillRect/>
            </a:stretch>
          </p:blipFill>
          <p:spPr>
            <a:xfrm>
              <a:off x="173620" y="3797239"/>
              <a:ext cx="1817226" cy="1985686"/>
            </a:xfrm>
            <a:prstGeom prst="rect">
              <a:avLst/>
            </a:prstGeom>
          </p:spPr>
        </p:pic>
        <p:pic>
          <p:nvPicPr>
            <p:cNvPr id="17" name="図 16">
              <a:extLst>
                <a:ext uri="{FF2B5EF4-FFF2-40B4-BE49-F238E27FC236}">
                  <a16:creationId xmlns:a16="http://schemas.microsoft.com/office/drawing/2014/main" id="{CAEB7149-DF0C-0F70-A685-6018EC67B8AC}"/>
                </a:ext>
              </a:extLst>
            </p:cNvPr>
            <p:cNvPicPr>
              <a:picLocks noChangeAspect="1"/>
            </p:cNvPicPr>
            <p:nvPr/>
          </p:nvPicPr>
          <p:blipFill>
            <a:blip r:embed="rId4"/>
            <a:stretch>
              <a:fillRect/>
            </a:stretch>
          </p:blipFill>
          <p:spPr>
            <a:xfrm>
              <a:off x="392865" y="5251460"/>
              <a:ext cx="377587" cy="360424"/>
            </a:xfrm>
            <a:prstGeom prst="rect">
              <a:avLst/>
            </a:prstGeom>
            <a:solidFill>
              <a:srgbClr val="00B0F0"/>
            </a:solidFill>
          </p:spPr>
        </p:pic>
      </p:grpSp>
      <p:grpSp>
        <p:nvGrpSpPr>
          <p:cNvPr id="26" name="グループ化 25">
            <a:extLst>
              <a:ext uri="{FF2B5EF4-FFF2-40B4-BE49-F238E27FC236}">
                <a16:creationId xmlns:a16="http://schemas.microsoft.com/office/drawing/2014/main" id="{AC2E0191-91F1-F564-24FC-7E8960B2E25B}"/>
              </a:ext>
            </a:extLst>
          </p:cNvPr>
          <p:cNvGrpSpPr/>
          <p:nvPr/>
        </p:nvGrpSpPr>
        <p:grpSpPr>
          <a:xfrm>
            <a:off x="5343850" y="2684356"/>
            <a:ext cx="1572497" cy="2526320"/>
            <a:chOff x="5876297" y="2690158"/>
            <a:chExt cx="1572497" cy="2526320"/>
          </a:xfrm>
        </p:grpSpPr>
        <p:grpSp>
          <p:nvGrpSpPr>
            <p:cNvPr id="22" name="グループ化 21">
              <a:extLst>
                <a:ext uri="{FF2B5EF4-FFF2-40B4-BE49-F238E27FC236}">
                  <a16:creationId xmlns:a16="http://schemas.microsoft.com/office/drawing/2014/main" id="{7CA1203D-F52D-BC82-853B-9655CA5A0CB7}"/>
                </a:ext>
              </a:extLst>
            </p:cNvPr>
            <p:cNvGrpSpPr/>
            <p:nvPr/>
          </p:nvGrpSpPr>
          <p:grpSpPr>
            <a:xfrm>
              <a:off x="5876297" y="2690158"/>
              <a:ext cx="1572497" cy="1268466"/>
              <a:chOff x="5876297" y="2690158"/>
              <a:chExt cx="1572497" cy="1268466"/>
            </a:xfrm>
          </p:grpSpPr>
          <p:sp>
            <p:nvSpPr>
              <p:cNvPr id="15" name="右矢印 14">
                <a:extLst>
                  <a:ext uri="{FF2B5EF4-FFF2-40B4-BE49-F238E27FC236}">
                    <a16:creationId xmlns:a16="http://schemas.microsoft.com/office/drawing/2014/main" id="{8AC3DBF0-F47A-0DDD-6F04-0B572C4C00A2}"/>
                  </a:ext>
                </a:extLst>
              </p:cNvPr>
              <p:cNvSpPr/>
              <p:nvPr/>
            </p:nvSpPr>
            <p:spPr>
              <a:xfrm>
                <a:off x="6867770" y="2690158"/>
                <a:ext cx="581024" cy="77216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0" name="カギ線コネクタ 19">
                <a:extLst>
                  <a:ext uri="{FF2B5EF4-FFF2-40B4-BE49-F238E27FC236}">
                    <a16:creationId xmlns:a16="http://schemas.microsoft.com/office/drawing/2014/main" id="{A71BE488-46CE-EE0D-6CCC-B7CACCE6502E}"/>
                  </a:ext>
                </a:extLst>
              </p:cNvPr>
              <p:cNvCxnSpPr>
                <a:cxnSpLocks/>
              </p:cNvCxnSpPr>
              <p:nvPr/>
            </p:nvCxnSpPr>
            <p:spPr>
              <a:xfrm flipV="1">
                <a:off x="5876297" y="3076238"/>
                <a:ext cx="1281985" cy="882386"/>
              </a:xfrm>
              <a:prstGeom prst="bentConnector3">
                <a:avLst/>
              </a:prstGeom>
              <a:ln w="387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A1E2D474-355C-884F-6AFC-6E7482248FEA}"/>
                </a:ext>
              </a:extLst>
            </p:cNvPr>
            <p:cNvGrpSpPr/>
            <p:nvPr/>
          </p:nvGrpSpPr>
          <p:grpSpPr>
            <a:xfrm flipV="1">
              <a:off x="5876297" y="3958624"/>
              <a:ext cx="1572497" cy="1257854"/>
              <a:chOff x="5876297" y="2798150"/>
              <a:chExt cx="1572497" cy="1257854"/>
            </a:xfrm>
          </p:grpSpPr>
          <p:sp>
            <p:nvSpPr>
              <p:cNvPr id="24" name="右矢印 23">
                <a:extLst>
                  <a:ext uri="{FF2B5EF4-FFF2-40B4-BE49-F238E27FC236}">
                    <a16:creationId xmlns:a16="http://schemas.microsoft.com/office/drawing/2014/main" id="{7DEF2EF8-6681-5539-D2EE-6BFD3DDB66FD}"/>
                  </a:ext>
                </a:extLst>
              </p:cNvPr>
              <p:cNvSpPr/>
              <p:nvPr/>
            </p:nvSpPr>
            <p:spPr>
              <a:xfrm>
                <a:off x="6867770" y="2798150"/>
                <a:ext cx="581024" cy="772160"/>
              </a:xfrm>
              <a:prstGeom prst="rightArrow">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 name="カギ線コネクタ 24">
                <a:extLst>
                  <a:ext uri="{FF2B5EF4-FFF2-40B4-BE49-F238E27FC236}">
                    <a16:creationId xmlns:a16="http://schemas.microsoft.com/office/drawing/2014/main" id="{3D633BD5-FCD6-03A1-295C-8663B7F40B7C}"/>
                  </a:ext>
                </a:extLst>
              </p:cNvPr>
              <p:cNvCxnSpPr>
                <a:cxnSpLocks/>
              </p:cNvCxnSpPr>
              <p:nvPr/>
            </p:nvCxnSpPr>
            <p:spPr>
              <a:xfrm flipV="1">
                <a:off x="5876297" y="3184230"/>
                <a:ext cx="1281985" cy="871774"/>
              </a:xfrm>
              <a:prstGeom prst="bentConnector3">
                <a:avLst/>
              </a:prstGeom>
              <a:ln w="387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41" name="正方形/長方形 40">
            <a:extLst>
              <a:ext uri="{FF2B5EF4-FFF2-40B4-BE49-F238E27FC236}">
                <a16:creationId xmlns:a16="http://schemas.microsoft.com/office/drawing/2014/main" id="{DB390585-20F4-783C-2EF3-46983AA04844}"/>
              </a:ext>
            </a:extLst>
          </p:cNvPr>
          <p:cNvSpPr/>
          <p:nvPr/>
        </p:nvSpPr>
        <p:spPr>
          <a:xfrm>
            <a:off x="9410608" y="2837475"/>
            <a:ext cx="598265" cy="509286"/>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3600" b="1">
                <a:solidFill>
                  <a:schemeClr val="tx1"/>
                </a:solidFill>
              </a:rPr>
              <a:t>＋</a:t>
            </a:r>
            <a:endParaRPr kumimoji="1" lang="ja-JP" altLang="en-US" sz="3600" b="1">
              <a:solidFill>
                <a:schemeClr val="tx1"/>
              </a:solidFill>
            </a:endParaRPr>
          </a:p>
        </p:txBody>
      </p:sp>
      <p:sp>
        <p:nvSpPr>
          <p:cNvPr id="42" name="正方形/長方形 41">
            <a:extLst>
              <a:ext uri="{FF2B5EF4-FFF2-40B4-BE49-F238E27FC236}">
                <a16:creationId xmlns:a16="http://schemas.microsoft.com/office/drawing/2014/main" id="{3E01EBD1-F2B6-8D37-8C59-C604AA2CCCBB}"/>
              </a:ext>
            </a:extLst>
          </p:cNvPr>
          <p:cNvSpPr/>
          <p:nvPr/>
        </p:nvSpPr>
        <p:spPr>
          <a:xfrm>
            <a:off x="7062642" y="2721824"/>
            <a:ext cx="946268" cy="69722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a:solidFill>
                  <a:schemeClr val="tx1"/>
                </a:solidFill>
                <a:latin typeface="HGMaruGothicMPRO" panose="020F0600000000000000" pitchFamily="34" charset="-128"/>
                <a:ea typeface="HGMaruGothicMPRO" panose="020F0600000000000000" pitchFamily="34" charset="-128"/>
              </a:rPr>
              <a:t>初診料</a:t>
            </a:r>
            <a:endParaRPr lang="en-US" altLang="ja-JP" dirty="0">
              <a:solidFill>
                <a:schemeClr val="tx1"/>
              </a:solidFill>
              <a:latin typeface="HGMaruGothicMPRO" panose="020F0600000000000000" pitchFamily="34" charset="-128"/>
              <a:ea typeface="HGMaruGothicMPRO" panose="020F0600000000000000" pitchFamily="34" charset="-128"/>
            </a:endParaRPr>
          </a:p>
          <a:p>
            <a:pPr algn="ctr"/>
            <a:r>
              <a:rPr kumimoji="1" lang="ja-JP" altLang="en-US">
                <a:solidFill>
                  <a:schemeClr val="tx1"/>
                </a:solidFill>
                <a:latin typeface="HGMaruGothicMPRO" panose="020F0600000000000000" pitchFamily="34" charset="-128"/>
                <a:ea typeface="HGMaruGothicMPRO" panose="020F0600000000000000" pitchFamily="34" charset="-128"/>
              </a:rPr>
              <a:t>再診料</a:t>
            </a:r>
          </a:p>
        </p:txBody>
      </p:sp>
      <p:sp>
        <p:nvSpPr>
          <p:cNvPr id="43" name="正方形/長方形 42">
            <a:extLst>
              <a:ext uri="{FF2B5EF4-FFF2-40B4-BE49-F238E27FC236}">
                <a16:creationId xmlns:a16="http://schemas.microsoft.com/office/drawing/2014/main" id="{8FA8CABC-B811-4B59-A3BE-9637854D8CC7}"/>
              </a:ext>
            </a:extLst>
          </p:cNvPr>
          <p:cNvSpPr/>
          <p:nvPr/>
        </p:nvSpPr>
        <p:spPr>
          <a:xfrm>
            <a:off x="7998931" y="2837475"/>
            <a:ext cx="598265" cy="509286"/>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3600" b="1">
                <a:solidFill>
                  <a:schemeClr val="tx1"/>
                </a:solidFill>
              </a:rPr>
              <a:t>＋</a:t>
            </a:r>
            <a:endParaRPr kumimoji="1" lang="ja-JP" altLang="en-US" sz="3600" b="1">
              <a:solidFill>
                <a:schemeClr val="tx1"/>
              </a:solidFill>
            </a:endParaRPr>
          </a:p>
        </p:txBody>
      </p:sp>
      <p:sp>
        <p:nvSpPr>
          <p:cNvPr id="44" name="正方形/長方形 43">
            <a:extLst>
              <a:ext uri="{FF2B5EF4-FFF2-40B4-BE49-F238E27FC236}">
                <a16:creationId xmlns:a16="http://schemas.microsoft.com/office/drawing/2014/main" id="{419CE488-3D52-DCBC-1458-1A9EF6616D43}"/>
              </a:ext>
            </a:extLst>
          </p:cNvPr>
          <p:cNvSpPr/>
          <p:nvPr/>
        </p:nvSpPr>
        <p:spPr>
          <a:xfrm>
            <a:off x="9402141" y="4567001"/>
            <a:ext cx="598265" cy="509286"/>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3600" b="1">
                <a:solidFill>
                  <a:schemeClr val="tx1"/>
                </a:solidFill>
              </a:rPr>
              <a:t>＋</a:t>
            </a:r>
            <a:endParaRPr kumimoji="1" lang="ja-JP" altLang="en-US" sz="3600" b="1">
              <a:solidFill>
                <a:schemeClr val="tx1"/>
              </a:solidFill>
            </a:endParaRPr>
          </a:p>
        </p:txBody>
      </p:sp>
      <p:sp>
        <p:nvSpPr>
          <p:cNvPr id="45" name="正方形/長方形 44">
            <a:extLst>
              <a:ext uri="{FF2B5EF4-FFF2-40B4-BE49-F238E27FC236}">
                <a16:creationId xmlns:a16="http://schemas.microsoft.com/office/drawing/2014/main" id="{89FEE95E-989D-8D22-E4DE-560AB009D6AB}"/>
              </a:ext>
            </a:extLst>
          </p:cNvPr>
          <p:cNvSpPr/>
          <p:nvPr/>
        </p:nvSpPr>
        <p:spPr>
          <a:xfrm>
            <a:off x="7062642" y="4475984"/>
            <a:ext cx="946268" cy="69722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a:solidFill>
                  <a:schemeClr val="tx1"/>
                </a:solidFill>
                <a:latin typeface="HGMaruGothicMPRO" panose="020F0600000000000000" pitchFamily="34" charset="-128"/>
                <a:ea typeface="HGMaruGothicMPRO" panose="020F0600000000000000" pitchFamily="34" charset="-128"/>
              </a:rPr>
              <a:t>初診料</a:t>
            </a:r>
            <a:endParaRPr lang="en-US" altLang="ja-JP" dirty="0">
              <a:solidFill>
                <a:schemeClr val="tx1"/>
              </a:solidFill>
              <a:latin typeface="HGMaruGothicMPRO" panose="020F0600000000000000" pitchFamily="34" charset="-128"/>
              <a:ea typeface="HGMaruGothicMPRO" panose="020F0600000000000000" pitchFamily="34" charset="-128"/>
            </a:endParaRPr>
          </a:p>
          <a:p>
            <a:pPr algn="ctr"/>
            <a:r>
              <a:rPr kumimoji="1" lang="ja-JP" altLang="en-US">
                <a:solidFill>
                  <a:schemeClr val="tx1"/>
                </a:solidFill>
                <a:latin typeface="HGMaruGothicMPRO" panose="020F0600000000000000" pitchFamily="34" charset="-128"/>
                <a:ea typeface="HGMaruGothicMPRO" panose="020F0600000000000000" pitchFamily="34" charset="-128"/>
              </a:rPr>
              <a:t>再診料</a:t>
            </a:r>
          </a:p>
        </p:txBody>
      </p:sp>
      <p:sp>
        <p:nvSpPr>
          <p:cNvPr id="46" name="正方形/長方形 45">
            <a:extLst>
              <a:ext uri="{FF2B5EF4-FFF2-40B4-BE49-F238E27FC236}">
                <a16:creationId xmlns:a16="http://schemas.microsoft.com/office/drawing/2014/main" id="{E0B9E3E2-F6E6-01E6-F8C0-236A5A6F9297}"/>
              </a:ext>
            </a:extLst>
          </p:cNvPr>
          <p:cNvSpPr/>
          <p:nvPr/>
        </p:nvSpPr>
        <p:spPr>
          <a:xfrm>
            <a:off x="7965738" y="4595182"/>
            <a:ext cx="598265" cy="509286"/>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3600" b="1">
                <a:solidFill>
                  <a:schemeClr val="tx1"/>
                </a:solidFill>
              </a:rPr>
              <a:t>＋</a:t>
            </a:r>
            <a:endParaRPr kumimoji="1" lang="ja-JP" altLang="en-US" sz="3600" b="1">
              <a:solidFill>
                <a:schemeClr val="tx1"/>
              </a:solidFill>
            </a:endParaRPr>
          </a:p>
        </p:txBody>
      </p:sp>
      <p:grpSp>
        <p:nvGrpSpPr>
          <p:cNvPr id="51" name="グループ化 50">
            <a:extLst>
              <a:ext uri="{FF2B5EF4-FFF2-40B4-BE49-F238E27FC236}">
                <a16:creationId xmlns:a16="http://schemas.microsoft.com/office/drawing/2014/main" id="{8153774D-F046-81E3-B159-A0E18907CA32}"/>
              </a:ext>
            </a:extLst>
          </p:cNvPr>
          <p:cNvGrpSpPr/>
          <p:nvPr/>
        </p:nvGrpSpPr>
        <p:grpSpPr>
          <a:xfrm>
            <a:off x="8481894" y="2605753"/>
            <a:ext cx="1752743" cy="905876"/>
            <a:chOff x="8492379" y="3658229"/>
            <a:chExt cx="1752743" cy="905876"/>
          </a:xfrm>
        </p:grpSpPr>
        <p:sp>
          <p:nvSpPr>
            <p:cNvPr id="49" name="パイ 48">
              <a:extLst>
                <a:ext uri="{FF2B5EF4-FFF2-40B4-BE49-F238E27FC236}">
                  <a16:creationId xmlns:a16="http://schemas.microsoft.com/office/drawing/2014/main" id="{9E88D618-AAC8-67A7-62D1-53D1D9343FAE}"/>
                </a:ext>
              </a:extLst>
            </p:cNvPr>
            <p:cNvSpPr/>
            <p:nvPr/>
          </p:nvSpPr>
          <p:spPr>
            <a:xfrm>
              <a:off x="8597196" y="3716812"/>
              <a:ext cx="1647926" cy="813951"/>
            </a:xfrm>
            <a:prstGeom prst="pie">
              <a:avLst>
                <a:gd name="adj1" fmla="val 5403479"/>
                <a:gd name="adj2" fmla="val 16199996"/>
              </a:avLst>
            </a:prstGeom>
            <a:solidFill>
              <a:srgbClr val="04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正方形/長方形 49">
              <a:extLst>
                <a:ext uri="{FF2B5EF4-FFF2-40B4-BE49-F238E27FC236}">
                  <a16:creationId xmlns:a16="http://schemas.microsoft.com/office/drawing/2014/main" id="{7D1F2EE0-349A-057A-4B4C-FFC49F06E2B1}"/>
                </a:ext>
              </a:extLst>
            </p:cNvPr>
            <p:cNvSpPr/>
            <p:nvPr/>
          </p:nvSpPr>
          <p:spPr>
            <a:xfrm>
              <a:off x="8492379" y="3658229"/>
              <a:ext cx="1168517" cy="9058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latin typeface="HGMaruGothicMPRO" panose="020F0600000000000000" pitchFamily="34" charset="-128"/>
                  <a:ea typeface="HGMaruGothicMPRO" panose="020F0600000000000000" pitchFamily="34" charset="-128"/>
                </a:rPr>
                <a:t>医療</a:t>
              </a:r>
              <a:endParaRPr lang="en-US" altLang="ja-JP" dirty="0">
                <a:latin typeface="HGMaruGothicMPRO" panose="020F0600000000000000" pitchFamily="34" charset="-128"/>
                <a:ea typeface="HGMaruGothicMPRO" panose="020F0600000000000000" pitchFamily="34" charset="-128"/>
              </a:endParaRPr>
            </a:p>
            <a:p>
              <a:pPr algn="ctr"/>
              <a:r>
                <a:rPr kumimoji="1" lang="ja-JP" altLang="en-US">
                  <a:latin typeface="HGMaruGothicMPRO" panose="020F0600000000000000" pitchFamily="34" charset="-128"/>
                  <a:ea typeface="HGMaruGothicMPRO" panose="020F0600000000000000" pitchFamily="34" charset="-128"/>
                </a:rPr>
                <a:t>安全</a:t>
              </a:r>
            </a:p>
          </p:txBody>
        </p:sp>
      </p:grpSp>
      <p:grpSp>
        <p:nvGrpSpPr>
          <p:cNvPr id="52" name="グループ化 51">
            <a:extLst>
              <a:ext uri="{FF2B5EF4-FFF2-40B4-BE49-F238E27FC236}">
                <a16:creationId xmlns:a16="http://schemas.microsoft.com/office/drawing/2014/main" id="{7CBBE98B-C5E7-5D11-0892-974C473579CB}"/>
              </a:ext>
            </a:extLst>
          </p:cNvPr>
          <p:cNvGrpSpPr/>
          <p:nvPr/>
        </p:nvGrpSpPr>
        <p:grpSpPr>
          <a:xfrm>
            <a:off x="8490294" y="4359434"/>
            <a:ext cx="1735810" cy="905876"/>
            <a:chOff x="8509312" y="3658229"/>
            <a:chExt cx="1735810" cy="905876"/>
          </a:xfrm>
        </p:grpSpPr>
        <p:sp>
          <p:nvSpPr>
            <p:cNvPr id="53" name="パイ 52">
              <a:extLst>
                <a:ext uri="{FF2B5EF4-FFF2-40B4-BE49-F238E27FC236}">
                  <a16:creationId xmlns:a16="http://schemas.microsoft.com/office/drawing/2014/main" id="{73D9B50C-9B7F-DD23-1619-FD4CD10247B5}"/>
                </a:ext>
              </a:extLst>
            </p:cNvPr>
            <p:cNvSpPr/>
            <p:nvPr/>
          </p:nvSpPr>
          <p:spPr>
            <a:xfrm>
              <a:off x="8597196" y="3716812"/>
              <a:ext cx="1647926" cy="813951"/>
            </a:xfrm>
            <a:prstGeom prst="pie">
              <a:avLst>
                <a:gd name="adj1" fmla="val 5403479"/>
                <a:gd name="adj2" fmla="val 16199996"/>
              </a:avLst>
            </a:prstGeom>
            <a:solidFill>
              <a:srgbClr val="043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4" name="正方形/長方形 53">
              <a:extLst>
                <a:ext uri="{FF2B5EF4-FFF2-40B4-BE49-F238E27FC236}">
                  <a16:creationId xmlns:a16="http://schemas.microsoft.com/office/drawing/2014/main" id="{B7949C68-673E-2C54-7F5C-2E56EFAA7DCD}"/>
                </a:ext>
              </a:extLst>
            </p:cNvPr>
            <p:cNvSpPr/>
            <p:nvPr/>
          </p:nvSpPr>
          <p:spPr>
            <a:xfrm>
              <a:off x="8509312" y="3658229"/>
              <a:ext cx="1168517" cy="9058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latin typeface="HGMaruGothicMPRO" panose="020F0600000000000000" pitchFamily="34" charset="-128"/>
                  <a:ea typeface="HGMaruGothicMPRO" panose="020F0600000000000000" pitchFamily="34" charset="-128"/>
                </a:rPr>
                <a:t>医療</a:t>
              </a:r>
              <a:endParaRPr lang="en-US" altLang="ja-JP" dirty="0">
                <a:latin typeface="HGMaruGothicMPRO" panose="020F0600000000000000" pitchFamily="34" charset="-128"/>
                <a:ea typeface="HGMaruGothicMPRO" panose="020F0600000000000000" pitchFamily="34" charset="-128"/>
              </a:endParaRPr>
            </a:p>
            <a:p>
              <a:pPr algn="ctr"/>
              <a:r>
                <a:rPr kumimoji="1" lang="ja-JP" altLang="en-US">
                  <a:latin typeface="HGMaruGothicMPRO" panose="020F0600000000000000" pitchFamily="34" charset="-128"/>
                  <a:ea typeface="HGMaruGothicMPRO" panose="020F0600000000000000" pitchFamily="34" charset="-128"/>
                </a:rPr>
                <a:t>安全</a:t>
              </a:r>
            </a:p>
          </p:txBody>
        </p:sp>
      </p:grpSp>
      <p:grpSp>
        <p:nvGrpSpPr>
          <p:cNvPr id="58" name="グループ化 57">
            <a:extLst>
              <a:ext uri="{FF2B5EF4-FFF2-40B4-BE49-F238E27FC236}">
                <a16:creationId xmlns:a16="http://schemas.microsoft.com/office/drawing/2014/main" id="{9F54DBCE-5BCF-FDB7-BDC4-9D0656229077}"/>
              </a:ext>
            </a:extLst>
          </p:cNvPr>
          <p:cNvGrpSpPr/>
          <p:nvPr/>
        </p:nvGrpSpPr>
        <p:grpSpPr>
          <a:xfrm>
            <a:off x="9220574" y="2584424"/>
            <a:ext cx="1723464" cy="905876"/>
            <a:chOff x="9466428" y="2681107"/>
            <a:chExt cx="1723464" cy="905876"/>
          </a:xfrm>
        </p:grpSpPr>
        <p:sp>
          <p:nvSpPr>
            <p:cNvPr id="56" name="パイ 55">
              <a:extLst>
                <a:ext uri="{FF2B5EF4-FFF2-40B4-BE49-F238E27FC236}">
                  <a16:creationId xmlns:a16="http://schemas.microsoft.com/office/drawing/2014/main" id="{8DC33609-B713-5D27-40BB-E6E1B3D711A2}"/>
                </a:ext>
              </a:extLst>
            </p:cNvPr>
            <p:cNvSpPr/>
            <p:nvPr/>
          </p:nvSpPr>
          <p:spPr>
            <a:xfrm flipH="1">
              <a:off x="9466428" y="2747792"/>
              <a:ext cx="1647926" cy="813951"/>
            </a:xfrm>
            <a:prstGeom prst="pie">
              <a:avLst>
                <a:gd name="adj1" fmla="val 5403479"/>
                <a:gd name="adj2" fmla="val 161999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正方形/長方形 56">
              <a:extLst>
                <a:ext uri="{FF2B5EF4-FFF2-40B4-BE49-F238E27FC236}">
                  <a16:creationId xmlns:a16="http://schemas.microsoft.com/office/drawing/2014/main" id="{BA137EE1-3D98-CB6A-FB70-F0D02C2D9164}"/>
                </a:ext>
              </a:extLst>
            </p:cNvPr>
            <p:cNvSpPr/>
            <p:nvPr/>
          </p:nvSpPr>
          <p:spPr>
            <a:xfrm>
              <a:off x="10021375" y="2681107"/>
              <a:ext cx="1168517" cy="9058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latin typeface="HGMaruGothicMPRO" panose="020F0600000000000000" pitchFamily="34" charset="-128"/>
                  <a:ea typeface="HGMaruGothicMPRO" panose="020F0600000000000000" pitchFamily="34" charset="-128"/>
                </a:rPr>
                <a:t>感染</a:t>
              </a:r>
              <a:endParaRPr lang="en-US" altLang="ja-JP" dirty="0">
                <a:latin typeface="HGMaruGothicMPRO" panose="020F0600000000000000" pitchFamily="34" charset="-128"/>
                <a:ea typeface="HGMaruGothicMPRO" panose="020F0600000000000000" pitchFamily="34" charset="-128"/>
              </a:endParaRPr>
            </a:p>
            <a:p>
              <a:pPr algn="ctr"/>
              <a:r>
                <a:rPr lang="ja-JP" altLang="en-US">
                  <a:latin typeface="HGMaruGothicMPRO" panose="020F0600000000000000" pitchFamily="34" charset="-128"/>
                  <a:ea typeface="HGMaruGothicMPRO" panose="020F0600000000000000" pitchFamily="34" charset="-128"/>
                </a:rPr>
                <a:t>対策</a:t>
              </a:r>
              <a:endParaRPr kumimoji="1" lang="ja-JP" altLang="en-US">
                <a:latin typeface="HGMaruGothicMPRO" panose="020F0600000000000000" pitchFamily="34" charset="-128"/>
                <a:ea typeface="HGMaruGothicMPRO" panose="020F0600000000000000" pitchFamily="34" charset="-128"/>
              </a:endParaRPr>
            </a:p>
          </p:txBody>
        </p:sp>
      </p:grpSp>
      <p:sp>
        <p:nvSpPr>
          <p:cNvPr id="4" name="タイトル 1">
            <a:extLst>
              <a:ext uri="{FF2B5EF4-FFF2-40B4-BE49-F238E27FC236}">
                <a16:creationId xmlns:a16="http://schemas.microsoft.com/office/drawing/2014/main" id="{EA615E07-3C1D-D368-5C18-CFDF9D719E2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14" name="円/楕円 13">
            <a:extLst>
              <a:ext uri="{FF2B5EF4-FFF2-40B4-BE49-F238E27FC236}">
                <a16:creationId xmlns:a16="http://schemas.microsoft.com/office/drawing/2014/main" id="{C4C33409-FA58-1D99-F95A-E12B48FCE783}"/>
              </a:ext>
            </a:extLst>
          </p:cNvPr>
          <p:cNvSpPr/>
          <p:nvPr/>
        </p:nvSpPr>
        <p:spPr>
          <a:xfrm>
            <a:off x="3572730" y="3548441"/>
            <a:ext cx="1702925" cy="813951"/>
          </a:xfrm>
          <a:prstGeom prst="ellips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latin typeface="HGMaruGothicMPRO" panose="020F0600000000000000" pitchFamily="34" charset="-128"/>
                <a:ea typeface="HGMaruGothicMPRO" panose="020F0600000000000000" pitchFamily="34" charset="-128"/>
              </a:rPr>
              <a:t>外来環</a:t>
            </a:r>
          </a:p>
        </p:txBody>
      </p:sp>
      <p:pic>
        <p:nvPicPr>
          <p:cNvPr id="48" name="図 47">
            <a:extLst>
              <a:ext uri="{FF2B5EF4-FFF2-40B4-BE49-F238E27FC236}">
                <a16:creationId xmlns:a16="http://schemas.microsoft.com/office/drawing/2014/main" id="{567BCF0E-3F98-0096-9B64-0A04D08AC79B}"/>
              </a:ext>
            </a:extLst>
          </p:cNvPr>
          <p:cNvPicPr>
            <a:picLocks noChangeAspect="1"/>
          </p:cNvPicPr>
          <p:nvPr/>
        </p:nvPicPr>
        <p:blipFill>
          <a:blip r:embed="rId5"/>
          <a:stretch>
            <a:fillRect/>
          </a:stretch>
        </p:blipFill>
        <p:spPr>
          <a:xfrm>
            <a:off x="10497733" y="2135645"/>
            <a:ext cx="1436449" cy="1436449"/>
          </a:xfrm>
          <a:prstGeom prst="rect">
            <a:avLst/>
          </a:prstGeom>
        </p:spPr>
      </p:pic>
      <p:grpSp>
        <p:nvGrpSpPr>
          <p:cNvPr id="59" name="グループ化 58">
            <a:extLst>
              <a:ext uri="{FF2B5EF4-FFF2-40B4-BE49-F238E27FC236}">
                <a16:creationId xmlns:a16="http://schemas.microsoft.com/office/drawing/2014/main" id="{64544545-166D-87C9-0740-5BB6B6A27693}"/>
              </a:ext>
            </a:extLst>
          </p:cNvPr>
          <p:cNvGrpSpPr/>
          <p:nvPr/>
        </p:nvGrpSpPr>
        <p:grpSpPr>
          <a:xfrm>
            <a:off x="9220574" y="4360931"/>
            <a:ext cx="1714997" cy="905876"/>
            <a:chOff x="9466428" y="2689574"/>
            <a:chExt cx="1714997" cy="905876"/>
          </a:xfrm>
        </p:grpSpPr>
        <p:sp>
          <p:nvSpPr>
            <p:cNvPr id="60" name="パイ 59">
              <a:extLst>
                <a:ext uri="{FF2B5EF4-FFF2-40B4-BE49-F238E27FC236}">
                  <a16:creationId xmlns:a16="http://schemas.microsoft.com/office/drawing/2014/main" id="{A5C9B474-8B84-92F8-8D8C-946B6E21B4C9}"/>
                </a:ext>
              </a:extLst>
            </p:cNvPr>
            <p:cNvSpPr/>
            <p:nvPr/>
          </p:nvSpPr>
          <p:spPr>
            <a:xfrm flipH="1">
              <a:off x="9466428" y="2747792"/>
              <a:ext cx="1647926" cy="813951"/>
            </a:xfrm>
            <a:prstGeom prst="pie">
              <a:avLst>
                <a:gd name="adj1" fmla="val 5403479"/>
                <a:gd name="adj2" fmla="val 16199996"/>
              </a:avLst>
            </a:prstGeom>
            <a:solidFill>
              <a:srgbClr val="9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正方形/長方形 60">
              <a:extLst>
                <a:ext uri="{FF2B5EF4-FFF2-40B4-BE49-F238E27FC236}">
                  <a16:creationId xmlns:a16="http://schemas.microsoft.com/office/drawing/2014/main" id="{F8876735-A82F-F3D9-C036-DE7DD33BA8A9}"/>
                </a:ext>
              </a:extLst>
            </p:cNvPr>
            <p:cNvSpPr/>
            <p:nvPr/>
          </p:nvSpPr>
          <p:spPr>
            <a:xfrm>
              <a:off x="10012908" y="2689574"/>
              <a:ext cx="1168517" cy="9058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HGMaruGothicMPRO" panose="020F0600000000000000" pitchFamily="34" charset="-128"/>
                  <a:ea typeface="HGMaruGothicMPRO" panose="020F0600000000000000" pitchFamily="34" charset="-128"/>
                </a:rPr>
                <a:t>感染</a:t>
              </a:r>
              <a:endParaRPr kumimoji="1" lang="en-US" altLang="ja-JP" dirty="0">
                <a:latin typeface="HGMaruGothicMPRO" panose="020F0600000000000000" pitchFamily="34" charset="-128"/>
                <a:ea typeface="HGMaruGothicMPRO" panose="020F0600000000000000" pitchFamily="34" charset="-128"/>
              </a:endParaRPr>
            </a:p>
            <a:p>
              <a:pPr algn="ctr"/>
              <a:r>
                <a:rPr kumimoji="1" lang="ja-JP" altLang="en-US">
                  <a:latin typeface="HGMaruGothicMPRO" panose="020F0600000000000000" pitchFamily="34" charset="-128"/>
                  <a:ea typeface="HGMaruGothicMPRO" panose="020F0600000000000000" pitchFamily="34" charset="-128"/>
                </a:rPr>
                <a:t>対策</a:t>
              </a:r>
            </a:p>
          </p:txBody>
        </p:sp>
      </p:grpSp>
      <p:grpSp>
        <p:nvGrpSpPr>
          <p:cNvPr id="39" name="グループ化 38">
            <a:extLst>
              <a:ext uri="{FF2B5EF4-FFF2-40B4-BE49-F238E27FC236}">
                <a16:creationId xmlns:a16="http://schemas.microsoft.com/office/drawing/2014/main" id="{19F03CAB-291E-42C7-E29E-7EF301A3C38B}"/>
              </a:ext>
            </a:extLst>
          </p:cNvPr>
          <p:cNvGrpSpPr/>
          <p:nvPr/>
        </p:nvGrpSpPr>
        <p:grpSpPr>
          <a:xfrm>
            <a:off x="10529261" y="4005110"/>
            <a:ext cx="1505637" cy="1721284"/>
            <a:chOff x="7161043" y="3607313"/>
            <a:chExt cx="2540000" cy="2387600"/>
          </a:xfrm>
        </p:grpSpPr>
        <p:pic>
          <p:nvPicPr>
            <p:cNvPr id="36" name="図 35">
              <a:extLst>
                <a:ext uri="{FF2B5EF4-FFF2-40B4-BE49-F238E27FC236}">
                  <a16:creationId xmlns:a16="http://schemas.microsoft.com/office/drawing/2014/main" id="{D5BEB1EC-FA34-F841-F825-4470C9962ACF}"/>
                </a:ext>
              </a:extLst>
            </p:cNvPr>
            <p:cNvPicPr>
              <a:picLocks noChangeAspect="1"/>
            </p:cNvPicPr>
            <p:nvPr/>
          </p:nvPicPr>
          <p:blipFill>
            <a:blip r:embed="rId6"/>
            <a:stretch>
              <a:fillRect/>
            </a:stretch>
          </p:blipFill>
          <p:spPr>
            <a:xfrm>
              <a:off x="7161043" y="3607313"/>
              <a:ext cx="2540000" cy="2387600"/>
            </a:xfrm>
            <a:prstGeom prst="rect">
              <a:avLst/>
            </a:prstGeom>
          </p:spPr>
        </p:pic>
        <p:pic>
          <p:nvPicPr>
            <p:cNvPr id="38" name="図 37">
              <a:extLst>
                <a:ext uri="{FF2B5EF4-FFF2-40B4-BE49-F238E27FC236}">
                  <a16:creationId xmlns:a16="http://schemas.microsoft.com/office/drawing/2014/main" id="{356C26F6-7F65-3A25-EA41-FE6ABA93C5A6}"/>
                </a:ext>
              </a:extLst>
            </p:cNvPr>
            <p:cNvPicPr>
              <a:picLocks noChangeAspect="1"/>
            </p:cNvPicPr>
            <p:nvPr/>
          </p:nvPicPr>
          <p:blipFill>
            <a:blip r:embed="rId7"/>
            <a:stretch>
              <a:fillRect/>
            </a:stretch>
          </p:blipFill>
          <p:spPr>
            <a:xfrm>
              <a:off x="7444351" y="3801663"/>
              <a:ext cx="1537724" cy="1605852"/>
            </a:xfrm>
            <a:prstGeom prst="rect">
              <a:avLst/>
            </a:prstGeom>
          </p:spPr>
        </p:pic>
      </p:grpSp>
      <p:sp>
        <p:nvSpPr>
          <p:cNvPr id="10" name="正方形/長方形 9">
            <a:extLst>
              <a:ext uri="{FF2B5EF4-FFF2-40B4-BE49-F238E27FC236}">
                <a16:creationId xmlns:a16="http://schemas.microsoft.com/office/drawing/2014/main" id="{187B014A-66D4-CA83-DA4C-5F6B094751D4}"/>
              </a:ext>
            </a:extLst>
          </p:cNvPr>
          <p:cNvSpPr/>
          <p:nvPr/>
        </p:nvSpPr>
        <p:spPr>
          <a:xfrm>
            <a:off x="5334830" y="4155603"/>
            <a:ext cx="6820604" cy="1698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401C078-3BC1-D47B-7F04-9EFED82253EB}"/>
              </a:ext>
            </a:extLst>
          </p:cNvPr>
          <p:cNvSpPr/>
          <p:nvPr/>
        </p:nvSpPr>
        <p:spPr>
          <a:xfrm>
            <a:off x="5301702" y="1794882"/>
            <a:ext cx="6853732" cy="236154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15">
            <a:extLst>
              <a:ext uri="{FF2B5EF4-FFF2-40B4-BE49-F238E27FC236}">
                <a16:creationId xmlns:a16="http://schemas.microsoft.com/office/drawing/2014/main" id="{0CA657AC-A980-B649-2B69-3CCD8403AD62}"/>
              </a:ext>
            </a:extLst>
          </p:cNvPr>
          <p:cNvSpPr>
            <a:spLocks noGrp="1"/>
          </p:cNvSpPr>
          <p:nvPr>
            <p:ph type="sldNum" sz="quarter" idx="12"/>
          </p:nvPr>
        </p:nvSpPr>
        <p:spPr/>
        <p:txBody>
          <a:bodyPr/>
          <a:lstStyle/>
          <a:p>
            <a:fld id="{7F53A4F6-1DED-4042-94B1-26CBF9BCF6BA}" type="slidenum">
              <a:rPr kumimoji="1" lang="ja-JP" altLang="en-US" smtClean="0"/>
              <a:t>118</a:t>
            </a:fld>
            <a:endParaRPr kumimoji="1" lang="ja-JP" altLang="en-US"/>
          </a:p>
        </p:txBody>
      </p:sp>
    </p:spTree>
    <p:extLst>
      <p:ext uri="{BB962C8B-B14F-4D97-AF65-F5344CB8AC3E}">
        <p14:creationId xmlns:p14="http://schemas.microsoft.com/office/powerpoint/2010/main" val="373900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9E520-BC9C-737E-2977-AED1B3AFE9E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19698B0-8DE1-905D-D3EA-6FD09CB4554E}"/>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9" name="タイトル 1">
            <a:extLst>
              <a:ext uri="{FF2B5EF4-FFF2-40B4-BE49-F238E27FC236}">
                <a16:creationId xmlns:a16="http://schemas.microsoft.com/office/drawing/2014/main" id="{07046581-E302-AF27-C190-4E35E52A2D6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5" name="図 4">
            <a:extLst>
              <a:ext uri="{FF2B5EF4-FFF2-40B4-BE49-F238E27FC236}">
                <a16:creationId xmlns:a16="http://schemas.microsoft.com/office/drawing/2014/main" id="{062C36D4-F527-36CF-C5F7-23E575EB19A1}"/>
              </a:ext>
            </a:extLst>
          </p:cNvPr>
          <p:cNvPicPr>
            <a:picLocks noChangeAspect="1"/>
          </p:cNvPicPr>
          <p:nvPr/>
        </p:nvPicPr>
        <p:blipFill>
          <a:blip r:embed="rId2"/>
          <a:stretch>
            <a:fillRect/>
          </a:stretch>
        </p:blipFill>
        <p:spPr>
          <a:xfrm>
            <a:off x="208586" y="2335783"/>
            <a:ext cx="1905965" cy="1376197"/>
          </a:xfrm>
          <a:prstGeom prst="rect">
            <a:avLst/>
          </a:prstGeom>
        </p:spPr>
      </p:pic>
      <p:grpSp>
        <p:nvGrpSpPr>
          <p:cNvPr id="4" name="グループ化 3">
            <a:extLst>
              <a:ext uri="{FF2B5EF4-FFF2-40B4-BE49-F238E27FC236}">
                <a16:creationId xmlns:a16="http://schemas.microsoft.com/office/drawing/2014/main" id="{BB0156AD-7375-1235-373A-333D363A2188}"/>
              </a:ext>
            </a:extLst>
          </p:cNvPr>
          <p:cNvGrpSpPr/>
          <p:nvPr/>
        </p:nvGrpSpPr>
        <p:grpSpPr>
          <a:xfrm>
            <a:off x="208586" y="3773082"/>
            <a:ext cx="1817226" cy="1985686"/>
            <a:chOff x="173620" y="3797239"/>
            <a:chExt cx="1817226" cy="1985686"/>
          </a:xfrm>
        </p:grpSpPr>
        <p:pic>
          <p:nvPicPr>
            <p:cNvPr id="10" name="図 9">
              <a:extLst>
                <a:ext uri="{FF2B5EF4-FFF2-40B4-BE49-F238E27FC236}">
                  <a16:creationId xmlns:a16="http://schemas.microsoft.com/office/drawing/2014/main" id="{400DA5B1-ACDC-88F6-0B96-055111B012C6}"/>
                </a:ext>
              </a:extLst>
            </p:cNvPr>
            <p:cNvPicPr>
              <a:picLocks noChangeAspect="1"/>
            </p:cNvPicPr>
            <p:nvPr/>
          </p:nvPicPr>
          <p:blipFill>
            <a:blip r:embed="rId3"/>
            <a:stretch>
              <a:fillRect/>
            </a:stretch>
          </p:blipFill>
          <p:spPr>
            <a:xfrm>
              <a:off x="173620" y="3797239"/>
              <a:ext cx="1817226" cy="1985686"/>
            </a:xfrm>
            <a:prstGeom prst="rect">
              <a:avLst/>
            </a:prstGeom>
          </p:spPr>
        </p:pic>
        <p:pic>
          <p:nvPicPr>
            <p:cNvPr id="14" name="図 13">
              <a:extLst>
                <a:ext uri="{FF2B5EF4-FFF2-40B4-BE49-F238E27FC236}">
                  <a16:creationId xmlns:a16="http://schemas.microsoft.com/office/drawing/2014/main" id="{28DCD46F-5C6C-0145-B0C8-3D78936F0981}"/>
                </a:ext>
              </a:extLst>
            </p:cNvPr>
            <p:cNvPicPr>
              <a:picLocks noChangeAspect="1"/>
            </p:cNvPicPr>
            <p:nvPr/>
          </p:nvPicPr>
          <p:blipFill>
            <a:blip r:embed="rId4"/>
            <a:stretch>
              <a:fillRect/>
            </a:stretch>
          </p:blipFill>
          <p:spPr>
            <a:xfrm>
              <a:off x="392865" y="5251460"/>
              <a:ext cx="377587" cy="360424"/>
            </a:xfrm>
            <a:prstGeom prst="rect">
              <a:avLst/>
            </a:prstGeom>
            <a:solidFill>
              <a:srgbClr val="00B0F0"/>
            </a:solidFill>
          </p:spPr>
        </p:pic>
      </p:grpSp>
      <p:sp>
        <p:nvSpPr>
          <p:cNvPr id="16" name="タイトル 1">
            <a:extLst>
              <a:ext uri="{FF2B5EF4-FFF2-40B4-BE49-F238E27FC236}">
                <a16:creationId xmlns:a16="http://schemas.microsoft.com/office/drawing/2014/main" id="{E99685F8-1E44-299C-55CD-B42FBD880195}"/>
              </a:ext>
            </a:extLst>
          </p:cNvPr>
          <p:cNvSpPr txBox="1">
            <a:spLocks/>
          </p:cNvSpPr>
          <p:nvPr/>
        </p:nvSpPr>
        <p:spPr>
          <a:xfrm>
            <a:off x="0" y="5913310"/>
            <a:ext cx="11713580" cy="94469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4800" b="1" u="sng">
                <a:solidFill>
                  <a:srgbClr val="FF0000"/>
                </a:solidFill>
                <a:latin typeface="HG丸ｺﾞｼｯｸM-PRO"/>
                <a:ea typeface="HG丸ｺﾞｼｯｸM-PRO"/>
                <a:cs typeface="HG丸ｺﾞｼｯｸM-PRO"/>
              </a:rPr>
              <a:t>外来環の施設基準は廃止→出し直し</a:t>
            </a:r>
            <a:endParaRPr lang="en-US" altLang="ja-JP" sz="4800" b="1" u="sng" dirty="0">
              <a:solidFill>
                <a:srgbClr val="FF0000"/>
              </a:solidFill>
              <a:latin typeface="HG丸ｺﾞｼｯｸM-PRO"/>
              <a:ea typeface="HG丸ｺﾞｼｯｸM-PRO"/>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17" name="右矢印 16">
            <a:extLst>
              <a:ext uri="{FF2B5EF4-FFF2-40B4-BE49-F238E27FC236}">
                <a16:creationId xmlns:a16="http://schemas.microsoft.com/office/drawing/2014/main" id="{5EA97D7D-9B13-0456-056E-2E8778CA4DA2}"/>
              </a:ext>
            </a:extLst>
          </p:cNvPr>
          <p:cNvSpPr/>
          <p:nvPr/>
        </p:nvSpPr>
        <p:spPr>
          <a:xfrm>
            <a:off x="3654444" y="261535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16B8119-2559-8FB9-8EAB-7B9568AF920F}"/>
              </a:ext>
            </a:extLst>
          </p:cNvPr>
          <p:cNvSpPr/>
          <p:nvPr/>
        </p:nvSpPr>
        <p:spPr>
          <a:xfrm>
            <a:off x="2128675" y="2596314"/>
            <a:ext cx="1397000" cy="855133"/>
          </a:xfrm>
          <a:prstGeom prst="rect">
            <a:avLst/>
          </a:prstGeom>
          <a:solidFill>
            <a:srgbClr val="7030A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外来環１</a:t>
            </a:r>
          </a:p>
        </p:txBody>
      </p:sp>
      <p:sp>
        <p:nvSpPr>
          <p:cNvPr id="20" name="正方形/長方形 19">
            <a:extLst>
              <a:ext uri="{FF2B5EF4-FFF2-40B4-BE49-F238E27FC236}">
                <a16:creationId xmlns:a16="http://schemas.microsoft.com/office/drawing/2014/main" id="{8DD9A82F-0C89-AA91-929F-27E0881975AE}"/>
              </a:ext>
            </a:extLst>
          </p:cNvPr>
          <p:cNvSpPr/>
          <p:nvPr/>
        </p:nvSpPr>
        <p:spPr>
          <a:xfrm>
            <a:off x="2128675" y="4575580"/>
            <a:ext cx="1397000" cy="855133"/>
          </a:xfrm>
          <a:prstGeom prst="rect">
            <a:avLst/>
          </a:prstGeom>
          <a:solidFill>
            <a:srgbClr val="7030A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外来環２</a:t>
            </a:r>
          </a:p>
        </p:txBody>
      </p:sp>
      <p:sp>
        <p:nvSpPr>
          <p:cNvPr id="21" name="正方形/長方形 20">
            <a:extLst>
              <a:ext uri="{FF2B5EF4-FFF2-40B4-BE49-F238E27FC236}">
                <a16:creationId xmlns:a16="http://schemas.microsoft.com/office/drawing/2014/main" id="{D1A1165A-1951-5139-22B2-E2F25B9C04EE}"/>
              </a:ext>
            </a:extLst>
          </p:cNvPr>
          <p:cNvSpPr/>
          <p:nvPr/>
        </p:nvSpPr>
        <p:spPr>
          <a:xfrm>
            <a:off x="4364237" y="2573867"/>
            <a:ext cx="3773348" cy="855133"/>
          </a:xfrm>
          <a:prstGeom prst="rect">
            <a:avLst/>
          </a:prstGeom>
          <a:solidFill>
            <a:srgbClr val="0432FF"/>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歯科外来診療医療安全対策加算１</a:t>
            </a:r>
          </a:p>
        </p:txBody>
      </p:sp>
      <p:sp>
        <p:nvSpPr>
          <p:cNvPr id="22" name="正方形/長方形 21">
            <a:extLst>
              <a:ext uri="{FF2B5EF4-FFF2-40B4-BE49-F238E27FC236}">
                <a16:creationId xmlns:a16="http://schemas.microsoft.com/office/drawing/2014/main" id="{368AB74A-3139-66DD-87D4-DF742A3B98F1}"/>
              </a:ext>
            </a:extLst>
          </p:cNvPr>
          <p:cNvSpPr/>
          <p:nvPr/>
        </p:nvSpPr>
        <p:spPr>
          <a:xfrm>
            <a:off x="4364237" y="4534094"/>
            <a:ext cx="3773348" cy="855133"/>
          </a:xfrm>
          <a:prstGeom prst="rect">
            <a:avLst/>
          </a:prstGeom>
          <a:solidFill>
            <a:srgbClr val="0432FF"/>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歯科外来診療医療安全対策加算２</a:t>
            </a:r>
          </a:p>
        </p:txBody>
      </p:sp>
      <p:sp>
        <p:nvSpPr>
          <p:cNvPr id="23" name="正方形/長方形 22">
            <a:extLst>
              <a:ext uri="{FF2B5EF4-FFF2-40B4-BE49-F238E27FC236}">
                <a16:creationId xmlns:a16="http://schemas.microsoft.com/office/drawing/2014/main" id="{2ACEB67C-F8E3-5BFB-9564-30E265B96EF0}"/>
              </a:ext>
            </a:extLst>
          </p:cNvPr>
          <p:cNvSpPr/>
          <p:nvPr/>
        </p:nvSpPr>
        <p:spPr>
          <a:xfrm>
            <a:off x="8266355" y="2573867"/>
            <a:ext cx="3620846" cy="396000"/>
          </a:xfrm>
          <a:prstGeom prst="rect">
            <a:avLst/>
          </a:prstGeom>
          <a:solidFill>
            <a:srgbClr val="FF00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歯科外来感染対策加算１</a:t>
            </a:r>
          </a:p>
        </p:txBody>
      </p:sp>
      <p:sp>
        <p:nvSpPr>
          <p:cNvPr id="24" name="正方形/長方形 23">
            <a:extLst>
              <a:ext uri="{FF2B5EF4-FFF2-40B4-BE49-F238E27FC236}">
                <a16:creationId xmlns:a16="http://schemas.microsoft.com/office/drawing/2014/main" id="{0B14E149-4F04-0963-1FF6-786BF4EEEF69}"/>
              </a:ext>
            </a:extLst>
          </p:cNvPr>
          <p:cNvSpPr/>
          <p:nvPr/>
        </p:nvSpPr>
        <p:spPr>
          <a:xfrm>
            <a:off x="8266354" y="3044077"/>
            <a:ext cx="3620846" cy="396000"/>
          </a:xfrm>
          <a:prstGeom prst="rect">
            <a:avLst/>
          </a:prstGeom>
          <a:solidFill>
            <a:srgbClr val="9800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歯科外来感染対策加算２</a:t>
            </a:r>
            <a:endParaRPr kumimoji="1" lang="ja-JP" altLang="en-US">
              <a:solidFill>
                <a:schemeClr val="bg1"/>
              </a:solidFill>
              <a:latin typeface="HGMaruGothicMPRO" panose="020F0600000000000000" pitchFamily="34" charset="-128"/>
              <a:ea typeface="HGMaruGothicMPRO" panose="020F0600000000000000" pitchFamily="34" charset="-128"/>
            </a:endParaRPr>
          </a:p>
        </p:txBody>
      </p:sp>
      <p:sp>
        <p:nvSpPr>
          <p:cNvPr id="25" name="右矢印 24">
            <a:extLst>
              <a:ext uri="{FF2B5EF4-FFF2-40B4-BE49-F238E27FC236}">
                <a16:creationId xmlns:a16="http://schemas.microsoft.com/office/drawing/2014/main" id="{189BDC56-E241-80AF-A972-45238DCB4962}"/>
              </a:ext>
            </a:extLst>
          </p:cNvPr>
          <p:cNvSpPr/>
          <p:nvPr/>
        </p:nvSpPr>
        <p:spPr>
          <a:xfrm>
            <a:off x="3628538" y="4579341"/>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64598E7C-66D8-E6E6-DE09-B00392132D0D}"/>
              </a:ext>
            </a:extLst>
          </p:cNvPr>
          <p:cNvSpPr/>
          <p:nvPr/>
        </p:nvSpPr>
        <p:spPr>
          <a:xfrm>
            <a:off x="8252903" y="4521971"/>
            <a:ext cx="3620846" cy="396000"/>
          </a:xfrm>
          <a:prstGeom prst="rect">
            <a:avLst/>
          </a:prstGeom>
          <a:solidFill>
            <a:srgbClr val="FF00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歯科外来感染対策加算３</a:t>
            </a:r>
          </a:p>
        </p:txBody>
      </p:sp>
      <p:sp>
        <p:nvSpPr>
          <p:cNvPr id="27" name="正方形/長方形 26">
            <a:extLst>
              <a:ext uri="{FF2B5EF4-FFF2-40B4-BE49-F238E27FC236}">
                <a16:creationId xmlns:a16="http://schemas.microsoft.com/office/drawing/2014/main" id="{8C9969A2-5832-795F-E76F-56DE81FC2BB6}"/>
              </a:ext>
            </a:extLst>
          </p:cNvPr>
          <p:cNvSpPr/>
          <p:nvPr/>
        </p:nvSpPr>
        <p:spPr>
          <a:xfrm>
            <a:off x="8252902" y="4992181"/>
            <a:ext cx="3620846" cy="396000"/>
          </a:xfrm>
          <a:prstGeom prst="rect">
            <a:avLst/>
          </a:prstGeom>
          <a:solidFill>
            <a:srgbClr val="9800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歯科外来感染対策加算４</a:t>
            </a:r>
            <a:endParaRPr kumimoji="1" lang="ja-JP" altLang="en-US">
              <a:solidFill>
                <a:schemeClr val="bg1"/>
              </a:solidFill>
              <a:latin typeface="HGMaruGothicMPRO" panose="020F0600000000000000" pitchFamily="34" charset="-128"/>
              <a:ea typeface="HGMaruGothicMPRO" panose="020F0600000000000000" pitchFamily="34" charset="-128"/>
            </a:endParaRPr>
          </a:p>
        </p:txBody>
      </p:sp>
      <p:sp>
        <p:nvSpPr>
          <p:cNvPr id="7" name="タイトル 1">
            <a:extLst>
              <a:ext uri="{FF2B5EF4-FFF2-40B4-BE49-F238E27FC236}">
                <a16:creationId xmlns:a16="http://schemas.microsoft.com/office/drawing/2014/main" id="{9A105ED6-9257-F722-A8AC-2A0F0B0937F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pic>
        <p:nvPicPr>
          <p:cNvPr id="3" name="図 2">
            <a:extLst>
              <a:ext uri="{FF2B5EF4-FFF2-40B4-BE49-F238E27FC236}">
                <a16:creationId xmlns:a16="http://schemas.microsoft.com/office/drawing/2014/main" id="{954DE68B-7AB0-FC13-C9FB-6DFE2B1BDCBE}"/>
              </a:ext>
            </a:extLst>
          </p:cNvPr>
          <p:cNvPicPr>
            <a:picLocks noChangeAspect="1"/>
          </p:cNvPicPr>
          <p:nvPr/>
        </p:nvPicPr>
        <p:blipFill>
          <a:blip r:embed="rId5"/>
          <a:stretch>
            <a:fillRect/>
          </a:stretch>
        </p:blipFill>
        <p:spPr>
          <a:xfrm>
            <a:off x="8048793" y="1485493"/>
            <a:ext cx="1231301" cy="1231301"/>
          </a:xfrm>
          <a:prstGeom prst="rect">
            <a:avLst/>
          </a:prstGeom>
        </p:spPr>
      </p:pic>
      <p:grpSp>
        <p:nvGrpSpPr>
          <p:cNvPr id="11" name="グループ化 10">
            <a:extLst>
              <a:ext uri="{FF2B5EF4-FFF2-40B4-BE49-F238E27FC236}">
                <a16:creationId xmlns:a16="http://schemas.microsoft.com/office/drawing/2014/main" id="{B7F98578-FB60-7456-6FAE-31B7D1B8A2E1}"/>
              </a:ext>
            </a:extLst>
          </p:cNvPr>
          <p:cNvGrpSpPr>
            <a:grpSpLocks noChangeAspect="1"/>
          </p:cNvGrpSpPr>
          <p:nvPr/>
        </p:nvGrpSpPr>
        <p:grpSpPr>
          <a:xfrm>
            <a:off x="8158459" y="3076649"/>
            <a:ext cx="1121635" cy="1282283"/>
            <a:chOff x="7161043" y="3607313"/>
            <a:chExt cx="2540000" cy="2387600"/>
          </a:xfrm>
        </p:grpSpPr>
        <p:pic>
          <p:nvPicPr>
            <p:cNvPr id="12" name="図 11">
              <a:extLst>
                <a:ext uri="{FF2B5EF4-FFF2-40B4-BE49-F238E27FC236}">
                  <a16:creationId xmlns:a16="http://schemas.microsoft.com/office/drawing/2014/main" id="{0B49D613-0594-4761-BA48-CA5565BC5202}"/>
                </a:ext>
              </a:extLst>
            </p:cNvPr>
            <p:cNvPicPr>
              <a:picLocks noChangeAspect="1"/>
            </p:cNvPicPr>
            <p:nvPr/>
          </p:nvPicPr>
          <p:blipFill>
            <a:blip r:embed="rId6"/>
            <a:stretch>
              <a:fillRect/>
            </a:stretch>
          </p:blipFill>
          <p:spPr>
            <a:xfrm>
              <a:off x="7161043" y="3607313"/>
              <a:ext cx="2540000" cy="2387600"/>
            </a:xfrm>
            <a:prstGeom prst="rect">
              <a:avLst/>
            </a:prstGeom>
          </p:spPr>
        </p:pic>
        <p:pic>
          <p:nvPicPr>
            <p:cNvPr id="13" name="図 12">
              <a:extLst>
                <a:ext uri="{FF2B5EF4-FFF2-40B4-BE49-F238E27FC236}">
                  <a16:creationId xmlns:a16="http://schemas.microsoft.com/office/drawing/2014/main" id="{4164FD60-6B8F-A348-45F9-345A8C8A7C1B}"/>
                </a:ext>
              </a:extLst>
            </p:cNvPr>
            <p:cNvPicPr>
              <a:picLocks noChangeAspect="1"/>
            </p:cNvPicPr>
            <p:nvPr/>
          </p:nvPicPr>
          <p:blipFill>
            <a:blip r:embed="rId7"/>
            <a:stretch>
              <a:fillRect/>
            </a:stretch>
          </p:blipFill>
          <p:spPr>
            <a:xfrm>
              <a:off x="7444351" y="3801663"/>
              <a:ext cx="1537724" cy="1605852"/>
            </a:xfrm>
            <a:prstGeom prst="rect">
              <a:avLst/>
            </a:prstGeom>
          </p:spPr>
        </p:pic>
      </p:grpSp>
      <p:pic>
        <p:nvPicPr>
          <p:cNvPr id="15" name="図 14">
            <a:extLst>
              <a:ext uri="{FF2B5EF4-FFF2-40B4-BE49-F238E27FC236}">
                <a16:creationId xmlns:a16="http://schemas.microsoft.com/office/drawing/2014/main" id="{205D7FE8-ADB6-4971-5323-B471BFA805D9}"/>
              </a:ext>
            </a:extLst>
          </p:cNvPr>
          <p:cNvPicPr>
            <a:picLocks noChangeAspect="1"/>
          </p:cNvPicPr>
          <p:nvPr/>
        </p:nvPicPr>
        <p:blipFill>
          <a:blip r:embed="rId5"/>
          <a:stretch>
            <a:fillRect/>
          </a:stretch>
        </p:blipFill>
        <p:spPr>
          <a:xfrm>
            <a:off x="10673110" y="3444255"/>
            <a:ext cx="1231301" cy="1231301"/>
          </a:xfrm>
          <a:prstGeom prst="rect">
            <a:avLst/>
          </a:prstGeom>
        </p:spPr>
      </p:pic>
      <p:grpSp>
        <p:nvGrpSpPr>
          <p:cNvPr id="18" name="グループ化 17">
            <a:extLst>
              <a:ext uri="{FF2B5EF4-FFF2-40B4-BE49-F238E27FC236}">
                <a16:creationId xmlns:a16="http://schemas.microsoft.com/office/drawing/2014/main" id="{66CACEA4-E4EA-99D3-D6AD-91B839DFAF21}"/>
              </a:ext>
            </a:extLst>
          </p:cNvPr>
          <p:cNvGrpSpPr>
            <a:grpSpLocks noChangeAspect="1"/>
          </p:cNvGrpSpPr>
          <p:nvPr/>
        </p:nvGrpSpPr>
        <p:grpSpPr>
          <a:xfrm>
            <a:off x="10811128" y="5101237"/>
            <a:ext cx="1121635" cy="1282283"/>
            <a:chOff x="7161043" y="3607313"/>
            <a:chExt cx="2540000" cy="2387600"/>
          </a:xfrm>
        </p:grpSpPr>
        <p:pic>
          <p:nvPicPr>
            <p:cNvPr id="28" name="図 27">
              <a:extLst>
                <a:ext uri="{FF2B5EF4-FFF2-40B4-BE49-F238E27FC236}">
                  <a16:creationId xmlns:a16="http://schemas.microsoft.com/office/drawing/2014/main" id="{6A89E3DE-3E12-ED96-7947-D84909A506FB}"/>
                </a:ext>
              </a:extLst>
            </p:cNvPr>
            <p:cNvPicPr>
              <a:picLocks noChangeAspect="1"/>
            </p:cNvPicPr>
            <p:nvPr/>
          </p:nvPicPr>
          <p:blipFill>
            <a:blip r:embed="rId6"/>
            <a:stretch>
              <a:fillRect/>
            </a:stretch>
          </p:blipFill>
          <p:spPr>
            <a:xfrm>
              <a:off x="7161043" y="3607313"/>
              <a:ext cx="2540000" cy="2387600"/>
            </a:xfrm>
            <a:prstGeom prst="rect">
              <a:avLst/>
            </a:prstGeom>
          </p:spPr>
        </p:pic>
        <p:pic>
          <p:nvPicPr>
            <p:cNvPr id="29" name="図 28">
              <a:extLst>
                <a:ext uri="{FF2B5EF4-FFF2-40B4-BE49-F238E27FC236}">
                  <a16:creationId xmlns:a16="http://schemas.microsoft.com/office/drawing/2014/main" id="{9107A1EC-AA0F-57DB-9C81-C7CF6A8E105B}"/>
                </a:ext>
              </a:extLst>
            </p:cNvPr>
            <p:cNvPicPr>
              <a:picLocks noChangeAspect="1"/>
            </p:cNvPicPr>
            <p:nvPr/>
          </p:nvPicPr>
          <p:blipFill>
            <a:blip r:embed="rId7"/>
            <a:stretch>
              <a:fillRect/>
            </a:stretch>
          </p:blipFill>
          <p:spPr>
            <a:xfrm>
              <a:off x="7444351" y="3801663"/>
              <a:ext cx="1537724" cy="1605852"/>
            </a:xfrm>
            <a:prstGeom prst="rect">
              <a:avLst/>
            </a:prstGeom>
          </p:spPr>
        </p:pic>
      </p:grpSp>
      <p:sp>
        <p:nvSpPr>
          <p:cNvPr id="6" name="六角形 5">
            <a:extLst>
              <a:ext uri="{FF2B5EF4-FFF2-40B4-BE49-F238E27FC236}">
                <a16:creationId xmlns:a16="http://schemas.microsoft.com/office/drawing/2014/main" id="{0AF3904B-1BFF-C1A5-4EE5-40BDD72BE669}"/>
              </a:ext>
            </a:extLst>
          </p:cNvPr>
          <p:cNvSpPr/>
          <p:nvPr/>
        </p:nvSpPr>
        <p:spPr>
          <a:xfrm>
            <a:off x="11189858" y="5994913"/>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4168488E-3D88-28A3-A27D-69187749987D}"/>
              </a:ext>
            </a:extLst>
          </p:cNvPr>
          <p:cNvSpPr/>
          <p:nvPr/>
        </p:nvSpPr>
        <p:spPr>
          <a:xfrm>
            <a:off x="10191154" y="5994913"/>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30" name="スライド番号プレースホルダー 29">
            <a:extLst>
              <a:ext uri="{FF2B5EF4-FFF2-40B4-BE49-F238E27FC236}">
                <a16:creationId xmlns:a16="http://schemas.microsoft.com/office/drawing/2014/main" id="{563BDC5A-1E27-CC12-7EEA-88D78BD9134B}"/>
              </a:ext>
            </a:extLst>
          </p:cNvPr>
          <p:cNvSpPr>
            <a:spLocks noGrp="1"/>
          </p:cNvSpPr>
          <p:nvPr>
            <p:ph type="sldNum" sz="quarter" idx="12"/>
          </p:nvPr>
        </p:nvSpPr>
        <p:spPr/>
        <p:txBody>
          <a:bodyPr/>
          <a:lstStyle/>
          <a:p>
            <a:fld id="{7F53A4F6-1DED-4042-94B1-26CBF9BCF6BA}" type="slidenum">
              <a:rPr kumimoji="1" lang="ja-JP" altLang="en-US" smtClean="0"/>
              <a:t>119</a:t>
            </a:fld>
            <a:endParaRPr kumimoji="1" lang="ja-JP" altLang="en-US"/>
          </a:p>
        </p:txBody>
      </p:sp>
    </p:spTree>
    <p:extLst>
      <p:ext uri="{BB962C8B-B14F-4D97-AF65-F5344CB8AC3E}">
        <p14:creationId xmlns:p14="http://schemas.microsoft.com/office/powerpoint/2010/main" val="1634624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92624" y="1704109"/>
            <a:ext cx="11406752" cy="3152496"/>
          </a:xfrm>
          <a:prstGeom prst="rect">
            <a:avLst/>
          </a:prstGeom>
        </p:spPr>
        <p:txBody>
          <a:bodyPr vert="horz" lIns="91440" tIns="45720" rIns="91440" bIns="45720" rtlCol="0" anchor="t" anchorCtr="1">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ct val="210000"/>
              </a:lnSpc>
            </a:pPr>
            <a:r>
              <a:rPr lang="ja-JP" altLang="en-US" sz="4800">
                <a:solidFill>
                  <a:srgbClr val="FF0000"/>
                </a:solidFill>
                <a:latin typeface="cinecaption" panose="02000600000000000000" pitchFamily="2" charset="-128"/>
                <a:ea typeface="cinecaption" panose="02000600000000000000" pitchFamily="2" charset="-128"/>
                <a:cs typeface="HG丸ｺﾞｼｯｸM-PRO"/>
              </a:rPr>
              <a:t>では、</a:t>
            </a:r>
            <a:endParaRPr lang="en-US" altLang="ja-JP" sz="4800" dirty="0">
              <a:solidFill>
                <a:srgbClr val="FF0000"/>
              </a:solidFill>
              <a:latin typeface="cinecaption" panose="02000600000000000000" pitchFamily="2" charset="-128"/>
              <a:ea typeface="cinecaption" panose="02000600000000000000" pitchFamily="2" charset="-128"/>
              <a:cs typeface="HG丸ｺﾞｼｯｸM-PRO"/>
            </a:endParaRPr>
          </a:p>
          <a:p>
            <a:pPr>
              <a:lnSpc>
                <a:spcPct val="210000"/>
              </a:lnSpc>
            </a:pPr>
            <a:r>
              <a:rPr lang="ja-JP" altLang="en-US" sz="4800">
                <a:solidFill>
                  <a:srgbClr val="FF0000"/>
                </a:solidFill>
                <a:latin typeface="cinecaption" panose="02000600000000000000" pitchFamily="2" charset="-128"/>
                <a:ea typeface="cinecaption" panose="02000600000000000000" pitchFamily="2" charset="-128"/>
                <a:cs typeface="HG丸ｺﾞｼｯｸM-PRO"/>
              </a:rPr>
              <a:t>令和６年度</a:t>
            </a:r>
            <a:r>
              <a:rPr lang="en-US" altLang="ja-JP" sz="4800" dirty="0">
                <a:solidFill>
                  <a:srgbClr val="FF0000"/>
                </a:solidFill>
                <a:latin typeface="cinecaption" panose="02000600000000000000" pitchFamily="2" charset="-128"/>
                <a:ea typeface="cinecaption" panose="02000600000000000000" pitchFamily="2" charset="-128"/>
                <a:cs typeface="HG丸ｺﾞｼｯｸM-PRO"/>
              </a:rPr>
              <a:t> </a:t>
            </a:r>
            <a:r>
              <a:rPr lang="ja-JP" altLang="en-US" sz="4800">
                <a:solidFill>
                  <a:srgbClr val="FF0000"/>
                </a:solidFill>
                <a:latin typeface="cinecaption" panose="02000600000000000000" pitchFamily="2" charset="-128"/>
                <a:ea typeface="cinecaption" panose="02000600000000000000" pitchFamily="2" charset="-128"/>
                <a:cs typeface="HG丸ｺﾞｼｯｸM-PRO"/>
              </a:rPr>
              <a:t>診療報酬改定（歯科）は？</a:t>
            </a:r>
            <a:endParaRPr lang="ja-JP" altLang="en-US" sz="6500">
              <a:solidFill>
                <a:srgbClr val="FF0000"/>
              </a:solidFill>
              <a:latin typeface="cinecaption" panose="02000600000000000000" pitchFamily="2" charset="-128"/>
              <a:ea typeface="cinecaption" panose="02000600000000000000" pitchFamily="2" charset="-128"/>
              <a:cs typeface="HG丸ｺﾞｼｯｸM-PRO"/>
            </a:endParaRPr>
          </a:p>
        </p:txBody>
      </p:sp>
      <p:sp>
        <p:nvSpPr>
          <p:cNvPr id="2" name="スライド番号プレースホルダー 1">
            <a:extLst>
              <a:ext uri="{FF2B5EF4-FFF2-40B4-BE49-F238E27FC236}">
                <a16:creationId xmlns:a16="http://schemas.microsoft.com/office/drawing/2014/main" id="{E3F84625-E384-C195-09FA-94640C2A9083}"/>
              </a:ext>
            </a:extLst>
          </p:cNvPr>
          <p:cNvSpPr>
            <a:spLocks noGrp="1"/>
          </p:cNvSpPr>
          <p:nvPr>
            <p:ph type="sldNum" sz="quarter" idx="12"/>
          </p:nvPr>
        </p:nvSpPr>
        <p:spPr/>
        <p:txBody>
          <a:bodyPr/>
          <a:lstStyle/>
          <a:p>
            <a:fld id="{7F53A4F6-1DED-4042-94B1-26CBF9BCF6BA}" type="slidenum">
              <a:rPr kumimoji="1" lang="ja-JP" altLang="en-US" smtClean="0"/>
              <a:t>12</a:t>
            </a:fld>
            <a:endParaRPr kumimoji="1" lang="ja-JP" altLang="en-US"/>
          </a:p>
        </p:txBody>
      </p:sp>
    </p:spTree>
    <p:extLst>
      <p:ext uri="{BB962C8B-B14F-4D97-AF65-F5344CB8AC3E}">
        <p14:creationId xmlns:p14="http://schemas.microsoft.com/office/powerpoint/2010/main" val="26291767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EE9C6-7BBB-717D-65DA-BE7123355446}"/>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F04BC6FC-D400-1103-7D6A-636932E7BBE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rPr>
              <a:t>新興感染症が発生・まん延した場合に対応できる歯科医療提供体制の構築を進める観点から、新興感染症等の患者に対応可能な体制の整備についての新たな評価等を行う。</a:t>
            </a: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．歯科外来診療における</a:t>
            </a:r>
            <a:r>
              <a:rPr lang="ja-JP" altLang="en-US" sz="2400">
                <a:solidFill>
                  <a:srgbClr val="FF0000"/>
                </a:solidFill>
                <a:latin typeface="HGMaruGothicMPRO" panose="020F0600000000000000" pitchFamily="34" charset="-128"/>
                <a:ea typeface="HGMaruGothicMPRO" panose="020F0600000000000000" pitchFamily="34" charset="-128"/>
              </a:rPr>
              <a:t>医療安全対策</a:t>
            </a:r>
            <a:r>
              <a:rPr lang="ja-JP" altLang="en-US" sz="2400">
                <a:solidFill>
                  <a:schemeClr val="tx1"/>
                </a:solidFill>
                <a:latin typeface="HGMaruGothicMPRO" panose="020F0600000000000000" pitchFamily="34" charset="-128"/>
                <a:ea typeface="HGMaruGothicMPRO" panose="020F0600000000000000" pitchFamily="34" charset="-128"/>
              </a:rPr>
              <a:t>についての体制の評価を新設する。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bg1">
                    <a:lumMod val="85000"/>
                  </a:schemeClr>
                </a:solidFill>
                <a:latin typeface="HGMaruGothicMPRO" panose="020F0600000000000000" pitchFamily="34" charset="-128"/>
                <a:ea typeface="HGMaruGothicMPRO" panose="020F0600000000000000" pitchFamily="34" charset="-128"/>
              </a:rPr>
              <a:t>2</a:t>
            </a:r>
            <a:r>
              <a:rPr lang="ja-JP" altLang="en-US" sz="2400">
                <a:solidFill>
                  <a:schemeClr val="bg1">
                    <a:lumMod val="85000"/>
                  </a:schemeClr>
                </a:solidFill>
                <a:latin typeface="HGMaruGothicMPRO" panose="020F0600000000000000" pitchFamily="34" charset="-128"/>
                <a:ea typeface="HGMaruGothicMPRO" panose="020F0600000000000000" pitchFamily="34" charset="-128"/>
              </a:rPr>
              <a:t>．歯科外来診療における院内感染防止対策について、新興感染症等の患者に対応</a:t>
            </a:r>
            <a:endParaRPr lang="en-US" altLang="ja-JP" sz="2400" dirty="0">
              <a:solidFill>
                <a:schemeClr val="bg1">
                  <a:lumMod val="85000"/>
                </a:schemeClr>
              </a:solidFill>
              <a:latin typeface="HGMaruGothicMPRO" panose="020F0600000000000000" pitchFamily="34" charset="-128"/>
              <a:ea typeface="HGMaruGothicMPRO" panose="020F0600000000000000" pitchFamily="34" charset="-128"/>
            </a:endParaRPr>
          </a:p>
          <a:p>
            <a:pPr algn="l"/>
            <a:r>
              <a:rPr lang="ja-JP" altLang="en-US" sz="2400">
                <a:solidFill>
                  <a:schemeClr val="bg1">
                    <a:lumMod val="85000"/>
                  </a:schemeClr>
                </a:solidFill>
                <a:latin typeface="HGMaruGothicMPRO" panose="020F0600000000000000" pitchFamily="34" charset="-128"/>
                <a:ea typeface="HGMaruGothicMPRO" panose="020F0600000000000000" pitchFamily="34" charset="-128"/>
              </a:rPr>
              <a:t>　可能な体制の評価を新設する。</a:t>
            </a:r>
            <a:endParaRPr lang="en-US" altLang="ja-JP" sz="2400" dirty="0">
              <a:solidFill>
                <a:schemeClr val="bg1">
                  <a:lumMod val="85000"/>
                </a:schemeClr>
              </a:solidFill>
              <a:latin typeface="HGMaruGothicMPRO" panose="020F0600000000000000" pitchFamily="34" charset="-128"/>
              <a:ea typeface="HGMaruGothicMPRO" panose="020F0600000000000000" pitchFamily="34" charset="-128"/>
            </a:endParaRPr>
          </a:p>
          <a:p>
            <a:pPr algn="l"/>
            <a:endParaRPr lang="en-US" altLang="ja-JP" sz="800" dirty="0">
              <a:solidFill>
                <a:schemeClr val="bg1">
                  <a:lumMod val="85000"/>
                </a:schemeClr>
              </a:solidFill>
              <a:latin typeface="HGMaruGothicMPRO" panose="020F0600000000000000" pitchFamily="34" charset="-128"/>
              <a:ea typeface="HGMaruGothicMPRO" panose="020F0600000000000000" pitchFamily="34" charset="-128"/>
            </a:endParaRPr>
          </a:p>
          <a:p>
            <a:pPr algn="l"/>
            <a:r>
              <a:rPr lang="en-US" altLang="ja-JP" sz="2400" dirty="0">
                <a:solidFill>
                  <a:schemeClr val="bg1">
                    <a:lumMod val="85000"/>
                  </a:schemeClr>
                </a:solidFill>
                <a:latin typeface="HGMaruGothicMPRO" panose="020F0600000000000000" pitchFamily="34" charset="-128"/>
                <a:ea typeface="HGMaruGothicMPRO" panose="020F0600000000000000" pitchFamily="34" charset="-128"/>
              </a:rPr>
              <a:t>3</a:t>
            </a:r>
            <a:r>
              <a:rPr lang="ja-JP" altLang="en-US" sz="2400">
                <a:solidFill>
                  <a:schemeClr val="bg1">
                    <a:lumMod val="85000"/>
                  </a:schemeClr>
                </a:solidFill>
                <a:latin typeface="HGMaruGothicMPRO" panose="020F0600000000000000" pitchFamily="34" charset="-128"/>
                <a:ea typeface="HGMaruGothicMPRO" panose="020F0600000000000000" pitchFamily="34" charset="-128"/>
              </a:rPr>
              <a:t>．１及び２を踏まえ、歯科外来診療環境体制加算は廃止する。</a:t>
            </a:r>
            <a:endParaRPr lang="en-US" altLang="ja-JP" sz="2400" dirty="0">
              <a:solidFill>
                <a:schemeClr val="bg1">
                  <a:lumMod val="85000"/>
                </a:schemeClr>
              </a:solidFill>
              <a:latin typeface="HGMaruGothicMPRO" panose="020F0600000000000000" pitchFamily="34" charset="-128"/>
              <a:ea typeface="HGMaruGothicMPRO" panose="020F0600000000000000" pitchFamily="34" charset="-128"/>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B6606A85-DC96-93E1-852D-4BA7CBAA7729}"/>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A8EFBE86-81D4-E5B5-23FB-E50D312D6B07}"/>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BDA2885D-63F7-533E-0935-F24C70F25B99}"/>
              </a:ext>
            </a:extLst>
          </p:cNvPr>
          <p:cNvSpPr/>
          <p:nvPr/>
        </p:nvSpPr>
        <p:spPr>
          <a:xfrm>
            <a:off x="11189858" y="5994913"/>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8D768D07-430D-BF7C-D2B1-BEED1DCB94C7}"/>
              </a:ext>
            </a:extLst>
          </p:cNvPr>
          <p:cNvSpPr/>
          <p:nvPr/>
        </p:nvSpPr>
        <p:spPr>
          <a:xfrm>
            <a:off x="10191154" y="5994913"/>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D5D14E0F-4B96-A48C-AB81-007C23CCD6AE}"/>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5C45C20E-DFFC-08F6-D2BF-20520219E713}"/>
              </a:ext>
            </a:extLst>
          </p:cNvPr>
          <p:cNvSpPr txBox="1">
            <a:spLocks/>
          </p:cNvSpPr>
          <p:nvPr/>
        </p:nvSpPr>
        <p:spPr>
          <a:xfrm>
            <a:off x="0" y="5913310"/>
            <a:ext cx="11713580" cy="94469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4800" b="1" u="sng">
                <a:solidFill>
                  <a:srgbClr val="FF0000"/>
                </a:solidFill>
                <a:latin typeface="HG丸ｺﾞｼｯｸM-PRO"/>
                <a:ea typeface="HG丸ｺﾞｼｯｸM-PRO"/>
                <a:cs typeface="HG丸ｺﾞｼｯｸM-PRO"/>
              </a:rPr>
              <a:t>外来環の施設基準は廃止→出し直し</a:t>
            </a:r>
            <a:endParaRPr lang="en-US" altLang="ja-JP" sz="4800" b="1" u="sng" dirty="0">
              <a:solidFill>
                <a:srgbClr val="FF0000"/>
              </a:solidFill>
              <a:latin typeface="HG丸ｺﾞｼｯｸM-PRO"/>
              <a:ea typeface="HG丸ｺﾞｼｯｸM-PRO"/>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5" name="スライド番号プレースホルダー 4">
            <a:extLst>
              <a:ext uri="{FF2B5EF4-FFF2-40B4-BE49-F238E27FC236}">
                <a16:creationId xmlns:a16="http://schemas.microsoft.com/office/drawing/2014/main" id="{E01AFE5F-E430-543F-71DB-1EDAAFDE4409}"/>
              </a:ext>
            </a:extLst>
          </p:cNvPr>
          <p:cNvSpPr>
            <a:spLocks noGrp="1"/>
          </p:cNvSpPr>
          <p:nvPr>
            <p:ph type="sldNum" sz="quarter" idx="12"/>
          </p:nvPr>
        </p:nvSpPr>
        <p:spPr/>
        <p:txBody>
          <a:bodyPr/>
          <a:lstStyle/>
          <a:p>
            <a:fld id="{7F53A4F6-1DED-4042-94B1-26CBF9BCF6BA}" type="slidenum">
              <a:rPr kumimoji="1" lang="ja-JP" altLang="en-US" smtClean="0"/>
              <a:t>120</a:t>
            </a:fld>
            <a:endParaRPr kumimoji="1" lang="ja-JP" altLang="en-US"/>
          </a:p>
        </p:txBody>
      </p:sp>
    </p:spTree>
    <p:extLst>
      <p:ext uri="{BB962C8B-B14F-4D97-AF65-F5344CB8AC3E}">
        <p14:creationId xmlns:p14="http://schemas.microsoft.com/office/powerpoint/2010/main" val="10430652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672122"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（新）歯科外来診療医療安全対策加算１（歯科初診料）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施設基準を届け出た保険医療機関にて、歯科外来診療での</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医療安全対策</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の取組を行った場合、歯科外来診療医療安全対策加算１として、初診時１回に限り</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12</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点を所定点数に加算する。</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0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（新）歯科外来診療医療安全対策加算１（歯科再診料）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chemeClr val="bg1">
                  <a:lumMod val="85000"/>
                </a:schemeClr>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施設基準を届け出た保険医療機関にて、歯科外来診療での</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医療安全対策</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の取組を行った場合、歯科外来診療医療安全対策加算１として、２点を所定点数に加算する。</a:t>
            </a:r>
            <a:endParaRPr lang="en-US" altLang="ja-JP" sz="2400" dirty="0">
              <a:solidFill>
                <a:schemeClr val="tx1"/>
              </a:solidFill>
              <a:latin typeface="HG丸ｺﾞｼｯｸM-PRO"/>
              <a:ea typeface="HG丸ｺﾞｼｯｸM-PRO"/>
              <a:cs typeface="HG丸ｺﾞｼｯｸM-PRO"/>
            </a:endParaRPr>
          </a:p>
          <a:p>
            <a:pPr algn="l"/>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3D2B096A-0A1E-C5A2-9CE9-B3F927D4E7C2}"/>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1D1AEC19-4B15-126B-83D9-2EEC408CDC57}"/>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016D7A91-3C92-BEBA-2774-600DC6F38FC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0" name="図 9">
            <a:extLst>
              <a:ext uri="{FF2B5EF4-FFF2-40B4-BE49-F238E27FC236}">
                <a16:creationId xmlns:a16="http://schemas.microsoft.com/office/drawing/2014/main" id="{3D337D4B-A1A5-A078-3FF9-506412B33C1E}"/>
              </a:ext>
            </a:extLst>
          </p:cNvPr>
          <p:cNvPicPr>
            <a:picLocks noChangeAspect="1"/>
          </p:cNvPicPr>
          <p:nvPr/>
        </p:nvPicPr>
        <p:blipFill>
          <a:blip r:embed="rId2"/>
          <a:stretch>
            <a:fillRect/>
          </a:stretch>
        </p:blipFill>
        <p:spPr>
          <a:xfrm>
            <a:off x="10920472" y="1343327"/>
            <a:ext cx="1117410" cy="806823"/>
          </a:xfrm>
          <a:prstGeom prst="rect">
            <a:avLst/>
          </a:prstGeom>
        </p:spPr>
      </p:pic>
      <p:sp>
        <p:nvSpPr>
          <p:cNvPr id="4" name="タイトル 1">
            <a:extLst>
              <a:ext uri="{FF2B5EF4-FFF2-40B4-BE49-F238E27FC236}">
                <a16:creationId xmlns:a16="http://schemas.microsoft.com/office/drawing/2014/main" id="{615F7C85-2669-6A20-D6F3-E1EDCD22BD1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FE649355-C16D-103D-6CF0-214FA437BCC4}"/>
              </a:ext>
            </a:extLst>
          </p:cNvPr>
          <p:cNvSpPr txBox="1">
            <a:spLocks/>
          </p:cNvSpPr>
          <p:nvPr/>
        </p:nvSpPr>
        <p:spPr>
          <a:xfrm>
            <a:off x="9567467" y="1815671"/>
            <a:ext cx="1247377"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12</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D5B51A22-389D-7C93-0EF4-B178AADDBB84}"/>
              </a:ext>
            </a:extLst>
          </p:cNvPr>
          <p:cNvSpPr txBox="1">
            <a:spLocks/>
          </p:cNvSpPr>
          <p:nvPr/>
        </p:nvSpPr>
        <p:spPr>
          <a:xfrm>
            <a:off x="9702441" y="4381434"/>
            <a:ext cx="1395454" cy="555028"/>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a:solidFill>
                  <a:schemeClr val="tx1"/>
                </a:solidFill>
                <a:latin typeface="HG丸ｺﾞｼｯｸM-PRO"/>
                <a:ea typeface="HG丸ｺﾞｼｯｸM-PRO"/>
                <a:cs typeface="HG丸ｺﾞｼｯｸM-PRO"/>
              </a:rPr>
              <a:t>２点</a:t>
            </a:r>
            <a:endParaRPr lang="en-US" altLang="ja-JP" sz="2400" dirty="0">
              <a:solidFill>
                <a:schemeClr val="tx1"/>
              </a:solidFill>
              <a:latin typeface="HG丸ｺﾞｼｯｸM-PRO"/>
              <a:ea typeface="HG丸ｺﾞｼｯｸM-PRO"/>
              <a:cs typeface="HG丸ｺﾞｼｯｸM-PRO"/>
            </a:endParaRPr>
          </a:p>
          <a:p>
            <a:endParaRPr lang="en-US" altLang="ja-JP" sz="2400" dirty="0">
              <a:solidFill>
                <a:schemeClr val="tx1"/>
              </a:solidFill>
              <a:latin typeface="HG丸ｺﾞｼｯｸM-PRO"/>
              <a:ea typeface="HG丸ｺﾞｼｯｸM-PRO"/>
              <a:cs typeface="HG丸ｺﾞｼｯｸM-PRO"/>
            </a:endParaRPr>
          </a:p>
          <a:p>
            <a:endParaRPr lang="en-US" altLang="ja-JP" sz="2400" dirty="0">
              <a:solidFill>
                <a:schemeClr val="tx1"/>
              </a:solidFill>
              <a:latin typeface="HG丸ｺﾞｼｯｸM-PRO"/>
              <a:ea typeface="HG丸ｺﾞｼｯｸM-PRO"/>
              <a:cs typeface="HG丸ｺﾞｼｯｸM-PRO"/>
            </a:endParaRPr>
          </a:p>
        </p:txBody>
      </p:sp>
      <p:sp>
        <p:nvSpPr>
          <p:cNvPr id="11" name="スライド番号プレースホルダー 10">
            <a:extLst>
              <a:ext uri="{FF2B5EF4-FFF2-40B4-BE49-F238E27FC236}">
                <a16:creationId xmlns:a16="http://schemas.microsoft.com/office/drawing/2014/main" id="{4DB4F29C-BB1B-5B0C-FDE7-786CA9B4349D}"/>
              </a:ext>
            </a:extLst>
          </p:cNvPr>
          <p:cNvSpPr>
            <a:spLocks noGrp="1"/>
          </p:cNvSpPr>
          <p:nvPr>
            <p:ph type="sldNum" sz="quarter" idx="12"/>
          </p:nvPr>
        </p:nvSpPr>
        <p:spPr/>
        <p:txBody>
          <a:bodyPr/>
          <a:lstStyle/>
          <a:p>
            <a:fld id="{7F53A4F6-1DED-4042-94B1-26CBF9BCF6BA}" type="slidenum">
              <a:rPr kumimoji="1" lang="ja-JP" altLang="en-US" smtClean="0"/>
              <a:t>121</a:t>
            </a:fld>
            <a:endParaRPr kumimoji="1" lang="ja-JP" altLang="en-US"/>
          </a:p>
        </p:txBody>
      </p:sp>
    </p:spTree>
    <p:extLst>
      <p:ext uri="{BB962C8B-B14F-4D97-AF65-F5344CB8AC3E}">
        <p14:creationId xmlns:p14="http://schemas.microsoft.com/office/powerpoint/2010/main" val="17063821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621E8-61F7-4CF3-C868-BF97843ED5C8}"/>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B11599E8-063F-A81A-1D7D-71C6BFEBFA1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［施設基準］　</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初診・再診共通</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1</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）地域歯科診療支援病院を除く歯科医療機関</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2</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歯科外来診療における医療安全対策に係る研修</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を受けた</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常勤歯科医師</a:t>
            </a:r>
            <a:endParaRPr lang="en-US" altLang="ja-JP" sz="2400" dirty="0">
              <a:solidFill>
                <a:srgbClr val="FF0000"/>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rgbClr val="FF0000"/>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3</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複数の歯科医師</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又は</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歯科医師及び歯科衛生士</a:t>
            </a:r>
            <a:endParaRPr lang="en-US" altLang="ja-JP" sz="2400" dirty="0">
              <a:solidFill>
                <a:srgbClr val="FF0000"/>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4</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医療安全管理者</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年５月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5</a:t>
            </a:r>
            <a:r>
              <a:rPr lang="ja-JP" altLang="en-US" sz="2400">
                <a:solidFill>
                  <a:schemeClr val="tx1"/>
                </a:solidFill>
                <a:effectLst/>
                <a:latin typeface="HGMaruGothicMPRO" panose="020F0600000000000000" pitchFamily="34" charset="-128"/>
                <a:ea typeface="HGMaruGothicMPRO" panose="020F0600000000000000" pitchFamily="34" charset="-128"/>
              </a:rPr>
              <a:t>）緊急時の対応を行うにつき必要な体制</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6</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医療安全対策につき十分な体制（令和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年５月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7</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院内掲示（令和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年５月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8</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7</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の</a:t>
            </a:r>
            <a:r>
              <a:rPr lang="ja-JP" altLang="en-US" sz="2400">
                <a:solidFill>
                  <a:srgbClr val="FF0000"/>
                </a:solidFill>
                <a:effectLst/>
                <a:latin typeface="HGMaruGothicMPRO" panose="020F0600000000000000" pitchFamily="34" charset="-128"/>
                <a:ea typeface="HGMaruGothicMPRO" panose="020F0600000000000000" pitchFamily="34" charset="-128"/>
              </a:rPr>
              <a:t>ウェブサイトへの掲載</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年５月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E7480D0B-8FE3-FC1F-95BD-529D816FAB7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FC1CBD46-84C8-F749-E8B9-61118AC329BC}"/>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005B3CC3-6B6C-E1C5-7E99-604F1BF31DD7}"/>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3FB6AA0F-19B8-6762-9F03-525C19C7C45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4" name="図 3">
            <a:extLst>
              <a:ext uri="{FF2B5EF4-FFF2-40B4-BE49-F238E27FC236}">
                <a16:creationId xmlns:a16="http://schemas.microsoft.com/office/drawing/2014/main" id="{CFAD2BC9-76A9-EDB4-CE4C-DEE1BA5C1582}"/>
              </a:ext>
            </a:extLst>
          </p:cNvPr>
          <p:cNvPicPr>
            <a:picLocks noChangeAspect="1"/>
          </p:cNvPicPr>
          <p:nvPr/>
        </p:nvPicPr>
        <p:blipFill>
          <a:blip r:embed="rId2"/>
          <a:stretch>
            <a:fillRect/>
          </a:stretch>
        </p:blipFill>
        <p:spPr>
          <a:xfrm>
            <a:off x="10920472" y="1343327"/>
            <a:ext cx="1117410" cy="806823"/>
          </a:xfrm>
          <a:prstGeom prst="rect">
            <a:avLst/>
          </a:prstGeom>
        </p:spPr>
      </p:pic>
      <p:sp>
        <p:nvSpPr>
          <p:cNvPr id="5" name="タイトル 1">
            <a:extLst>
              <a:ext uri="{FF2B5EF4-FFF2-40B4-BE49-F238E27FC236}">
                <a16:creationId xmlns:a16="http://schemas.microsoft.com/office/drawing/2014/main" id="{7AE4FD73-72AE-04CC-D3BC-292A8F1E104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pic>
        <p:nvPicPr>
          <p:cNvPr id="3" name="図 2">
            <a:extLst>
              <a:ext uri="{FF2B5EF4-FFF2-40B4-BE49-F238E27FC236}">
                <a16:creationId xmlns:a16="http://schemas.microsoft.com/office/drawing/2014/main" id="{7BFC8D41-5C32-D1AC-5378-72A4BD8BBB27}"/>
              </a:ext>
            </a:extLst>
          </p:cNvPr>
          <p:cNvPicPr>
            <a:picLocks noChangeAspect="1"/>
          </p:cNvPicPr>
          <p:nvPr/>
        </p:nvPicPr>
        <p:blipFill>
          <a:blip r:embed="rId3"/>
          <a:stretch>
            <a:fillRect/>
          </a:stretch>
        </p:blipFill>
        <p:spPr>
          <a:xfrm>
            <a:off x="5062424" y="5357191"/>
            <a:ext cx="2067152" cy="1500809"/>
          </a:xfrm>
          <a:prstGeom prst="rect">
            <a:avLst/>
          </a:prstGeom>
        </p:spPr>
      </p:pic>
      <p:sp>
        <p:nvSpPr>
          <p:cNvPr id="10" name="スライド番号プレースホルダー 9">
            <a:extLst>
              <a:ext uri="{FF2B5EF4-FFF2-40B4-BE49-F238E27FC236}">
                <a16:creationId xmlns:a16="http://schemas.microsoft.com/office/drawing/2014/main" id="{9AC16A3D-D38A-A9E7-CA82-7A90AEC65644}"/>
              </a:ext>
            </a:extLst>
          </p:cNvPr>
          <p:cNvSpPr>
            <a:spLocks noGrp="1"/>
          </p:cNvSpPr>
          <p:nvPr>
            <p:ph type="sldNum" sz="quarter" idx="12"/>
          </p:nvPr>
        </p:nvSpPr>
        <p:spPr/>
        <p:txBody>
          <a:bodyPr/>
          <a:lstStyle/>
          <a:p>
            <a:fld id="{7F53A4F6-1DED-4042-94B1-26CBF9BCF6BA}" type="slidenum">
              <a:rPr kumimoji="1" lang="ja-JP" altLang="en-US" smtClean="0"/>
              <a:t>122</a:t>
            </a:fld>
            <a:endParaRPr kumimoji="1" lang="ja-JP" altLang="en-US"/>
          </a:p>
        </p:txBody>
      </p:sp>
    </p:spTree>
    <p:extLst>
      <p:ext uri="{BB962C8B-B14F-4D97-AF65-F5344CB8AC3E}">
        <p14:creationId xmlns:p14="http://schemas.microsoft.com/office/powerpoint/2010/main" val="41840518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C6FE2-E371-A2D3-7224-442E94B0DC78}"/>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A946830D-4D57-ECE8-C0D7-ECA197631647}"/>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rPr>
              <a:t>［経過措置］</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en-US" altLang="ja-JP" sz="2400" dirty="0">
                <a:solidFill>
                  <a:schemeClr val="tx1"/>
                </a:solidFill>
                <a:effectLst/>
                <a:latin typeface="HGMaruGothicMPRO" panose="020F0600000000000000" pitchFamily="34" charset="-128"/>
                <a:ea typeface="HGMaruGothicMPRO" panose="020F0600000000000000" pitchFamily="34" charset="-128"/>
              </a:rPr>
              <a:t>6</a:t>
            </a:r>
            <a:r>
              <a:rPr lang="ja-JP" altLang="en-US" sz="2400">
                <a:solidFill>
                  <a:schemeClr val="tx1"/>
                </a:solidFill>
                <a:effectLst/>
                <a:latin typeface="HGMaruGothicMPRO" panose="020F0600000000000000" pitchFamily="34" charset="-128"/>
                <a:ea typeface="HGMaruGothicMPRO" panose="020F0600000000000000" pitchFamily="34" charset="-128"/>
              </a:rPr>
              <a:t>年</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effectLst/>
                <a:latin typeface="HGMaruGothicMPRO" panose="020F0600000000000000" pitchFamily="34" charset="-128"/>
                <a:ea typeface="HGMaruGothicMPRO" panose="020F0600000000000000" pitchFamily="34" charset="-128"/>
              </a:rPr>
              <a:t>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日時点において現に歯科外来診療環境体制加算</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に係る届出</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を行っている保険医療機関については、</a:t>
            </a:r>
            <a:r>
              <a:rPr lang="ja-JP" altLang="en-US" sz="2400">
                <a:solidFill>
                  <a:srgbClr val="FF0000"/>
                </a:solidFill>
                <a:effectLst/>
                <a:latin typeface="HGMaruGothicMPRO" panose="020F0600000000000000" pitchFamily="34" charset="-128"/>
                <a:ea typeface="HGMaruGothicMPRO" panose="020F0600000000000000" pitchFamily="34" charset="-128"/>
              </a:rPr>
              <a:t>令和</a:t>
            </a:r>
            <a:r>
              <a:rPr lang="ja-JP" altLang="en-US" sz="2400">
                <a:solidFill>
                  <a:srgbClr val="FF0000"/>
                </a:solidFill>
                <a:latin typeface="HGMaruGothicMPRO" panose="020F0600000000000000" pitchFamily="34" charset="-128"/>
                <a:ea typeface="HGMaruGothicMPRO" panose="020F0600000000000000" pitchFamily="34" charset="-128"/>
              </a:rPr>
              <a:t>７</a:t>
            </a:r>
            <a:r>
              <a:rPr lang="ja-JP" altLang="en-US" sz="2400">
                <a:solidFill>
                  <a:srgbClr val="FF0000"/>
                </a:solidFill>
                <a:effectLst/>
                <a:latin typeface="HGMaruGothicMPRO" panose="020F0600000000000000" pitchFamily="34" charset="-128"/>
                <a:ea typeface="HGMaruGothicMPRO" panose="020F0600000000000000" pitchFamily="34" charset="-128"/>
              </a:rPr>
              <a:t>年５月</a:t>
            </a:r>
            <a:r>
              <a:rPr lang="en-US" altLang="ja-JP" sz="2400" dirty="0">
                <a:solidFill>
                  <a:srgbClr val="FF0000"/>
                </a:solidFill>
                <a:effectLst/>
                <a:latin typeface="HGMaruGothicMPRO" panose="020F0600000000000000" pitchFamily="34" charset="-128"/>
                <a:ea typeface="HGMaruGothicMPRO" panose="020F0600000000000000" pitchFamily="34" charset="-128"/>
              </a:rPr>
              <a:t>31</a:t>
            </a:r>
            <a:r>
              <a:rPr lang="ja-JP" altLang="en-US" sz="2400">
                <a:solidFill>
                  <a:srgbClr val="FF0000"/>
                </a:solidFill>
                <a:effectLst/>
                <a:latin typeface="HGMaruGothicMPRO" panose="020F0600000000000000" pitchFamily="34" charset="-128"/>
                <a:ea typeface="HGMaruGothicMPRO" panose="020F0600000000000000" pitchFamily="34" charset="-128"/>
              </a:rPr>
              <a:t>日</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6</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及び</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effectLst/>
                <a:latin typeface="HGMaruGothicMPRO" panose="020F0600000000000000" pitchFamily="34" charset="-128"/>
                <a:ea typeface="HGMaruGothicMPRO" panose="020F0600000000000000" pitchFamily="34" charset="-128"/>
              </a:rPr>
              <a:t>7</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8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令和</a:t>
            </a:r>
            <a:r>
              <a:rPr lang="ja-JP" altLang="en-US" sz="2400">
                <a:solidFill>
                  <a:srgbClr val="FF0000"/>
                </a:solidFill>
                <a:latin typeface="HGMaruGothicMPRO" panose="020F0600000000000000" pitchFamily="34" charset="-128"/>
                <a:ea typeface="HGMaruGothicMPRO" panose="020F0600000000000000" pitchFamily="34" charset="-128"/>
              </a:rPr>
              <a:t>７</a:t>
            </a:r>
            <a:r>
              <a:rPr lang="ja-JP" altLang="en-US" sz="2400">
                <a:solidFill>
                  <a:srgbClr val="FF0000"/>
                </a:solidFill>
                <a:effectLst/>
                <a:latin typeface="HGMaruGothicMPRO" panose="020F0600000000000000" pitchFamily="34" charset="-128"/>
                <a:ea typeface="HGMaruGothicMPRO" panose="020F0600000000000000" pitchFamily="34" charset="-128"/>
              </a:rPr>
              <a:t>年５月</a:t>
            </a:r>
            <a:r>
              <a:rPr lang="en-US" altLang="ja-JP" sz="2400" dirty="0">
                <a:solidFill>
                  <a:srgbClr val="FF0000"/>
                </a:solidFill>
                <a:effectLst/>
                <a:latin typeface="HGMaruGothicMPRO" panose="020F0600000000000000" pitchFamily="34" charset="-128"/>
                <a:ea typeface="HGMaruGothicMPRO" panose="020F0600000000000000" pitchFamily="34" charset="-128"/>
              </a:rPr>
              <a:t>31</a:t>
            </a:r>
            <a:r>
              <a:rPr lang="ja-JP" altLang="en-US" sz="2400">
                <a:solidFill>
                  <a:srgbClr val="FF0000"/>
                </a:solidFill>
                <a:effectLst/>
                <a:latin typeface="HGMaruGothicMPRO" panose="020F0600000000000000" pitchFamily="34" charset="-128"/>
                <a:ea typeface="HGMaruGothicMPRO" panose="020F0600000000000000" pitchFamily="34" charset="-128"/>
              </a:rPr>
              <a:t>日まで</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8</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43885273-BA0A-DD27-AE79-2153F187BDB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4159B0B2-AA2A-68D1-F447-70DF16A71BA4}"/>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74F0E281-BE4A-E019-39D4-85ADE136F672}"/>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91588372-6184-7D53-1231-9FB610F38B2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4" name="図 3">
            <a:extLst>
              <a:ext uri="{FF2B5EF4-FFF2-40B4-BE49-F238E27FC236}">
                <a16:creationId xmlns:a16="http://schemas.microsoft.com/office/drawing/2014/main" id="{A2CCC441-BEAF-34A6-C924-87028F7EEC4C}"/>
              </a:ext>
            </a:extLst>
          </p:cNvPr>
          <p:cNvPicPr>
            <a:picLocks noChangeAspect="1"/>
          </p:cNvPicPr>
          <p:nvPr/>
        </p:nvPicPr>
        <p:blipFill>
          <a:blip r:embed="rId2"/>
          <a:stretch>
            <a:fillRect/>
          </a:stretch>
        </p:blipFill>
        <p:spPr>
          <a:xfrm>
            <a:off x="10920472" y="1343327"/>
            <a:ext cx="1117410" cy="806823"/>
          </a:xfrm>
          <a:prstGeom prst="rect">
            <a:avLst/>
          </a:prstGeom>
        </p:spPr>
      </p:pic>
      <p:sp>
        <p:nvSpPr>
          <p:cNvPr id="5" name="タイトル 1">
            <a:extLst>
              <a:ext uri="{FF2B5EF4-FFF2-40B4-BE49-F238E27FC236}">
                <a16:creationId xmlns:a16="http://schemas.microsoft.com/office/drawing/2014/main" id="{97F6A01E-EFE5-6462-E76A-DB9FF96C8DE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868F4633-FD8B-3D7B-C177-F0D6F1138E49}"/>
              </a:ext>
            </a:extLst>
          </p:cNvPr>
          <p:cNvSpPr>
            <a:spLocks noGrp="1"/>
          </p:cNvSpPr>
          <p:nvPr>
            <p:ph type="sldNum" sz="quarter" idx="12"/>
          </p:nvPr>
        </p:nvSpPr>
        <p:spPr/>
        <p:txBody>
          <a:bodyPr/>
          <a:lstStyle/>
          <a:p>
            <a:fld id="{7F53A4F6-1DED-4042-94B1-26CBF9BCF6BA}" type="slidenum">
              <a:rPr kumimoji="1" lang="ja-JP" altLang="en-US" smtClean="0"/>
              <a:t>123</a:t>
            </a:fld>
            <a:endParaRPr kumimoji="1" lang="ja-JP" altLang="en-US"/>
          </a:p>
        </p:txBody>
      </p:sp>
    </p:spTree>
    <p:extLst>
      <p:ext uri="{BB962C8B-B14F-4D97-AF65-F5344CB8AC3E}">
        <p14:creationId xmlns:p14="http://schemas.microsoft.com/office/powerpoint/2010/main" val="12067124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987F0-AF49-BDCC-AA16-924ED2E4DAC3}"/>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B2365623-EB4A-F527-5414-D1A137FB4AA2}"/>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rPr>
              <a:t>新興感染症が発生・まん延した場合に対応できる歯科医療提供体制の構築を進める観点から、新興感染症等の患者に対応可能な体制の整備についての新たな評価等を行う。</a:t>
            </a: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bg1">
                    <a:lumMod val="85000"/>
                  </a:schemeClr>
                </a:solidFill>
                <a:latin typeface="HGMaruGothicMPRO" panose="020F0600000000000000" pitchFamily="34" charset="-128"/>
                <a:ea typeface="HGMaruGothicMPRO" panose="020F0600000000000000" pitchFamily="34" charset="-128"/>
              </a:rPr>
              <a:t>1</a:t>
            </a:r>
            <a:r>
              <a:rPr lang="ja-JP" altLang="en-US" sz="2400">
                <a:solidFill>
                  <a:schemeClr val="bg1">
                    <a:lumMod val="85000"/>
                  </a:schemeClr>
                </a:solidFill>
                <a:latin typeface="HGMaruGothicMPRO" panose="020F0600000000000000" pitchFamily="34" charset="-128"/>
                <a:ea typeface="HGMaruGothicMPRO" panose="020F0600000000000000" pitchFamily="34" charset="-128"/>
              </a:rPr>
              <a:t>．歯科外来診療における医療安全対策についての体制の評価を新</a:t>
            </a:r>
            <a:endParaRPr lang="en-US" altLang="ja-JP" sz="2400" dirty="0">
              <a:solidFill>
                <a:schemeClr val="bg1">
                  <a:lumMod val="85000"/>
                </a:schemeClr>
              </a:solidFill>
              <a:latin typeface="HGMaruGothicMPRO" panose="020F0600000000000000" pitchFamily="34" charset="-128"/>
              <a:ea typeface="HGMaruGothicMPRO" panose="020F0600000000000000" pitchFamily="34" charset="-128"/>
            </a:endParaRPr>
          </a:p>
          <a:p>
            <a:pPr algn="l"/>
            <a:r>
              <a:rPr lang="ja-JP" altLang="en-US" sz="2400">
                <a:solidFill>
                  <a:schemeClr val="bg1">
                    <a:lumMod val="85000"/>
                  </a:schemeClr>
                </a:solidFill>
                <a:latin typeface="HGMaruGothicMPRO" panose="020F0600000000000000" pitchFamily="34" charset="-128"/>
                <a:ea typeface="HGMaruGothicMPRO" panose="020F0600000000000000" pitchFamily="34" charset="-128"/>
              </a:rPr>
              <a:t>　設する。</a:t>
            </a:r>
            <a:endParaRPr lang="en-US" altLang="ja-JP" sz="2400" dirty="0">
              <a:solidFill>
                <a:schemeClr val="bg1">
                  <a:lumMod val="85000"/>
                </a:schemeClr>
              </a:solidFill>
              <a:latin typeface="HGMaruGothicMPRO" panose="020F0600000000000000" pitchFamily="34" charset="-128"/>
              <a:ea typeface="HGMaruGothicMPRO" panose="020F0600000000000000" pitchFamily="34" charset="-128"/>
            </a:endParaRPr>
          </a:p>
          <a:p>
            <a:pPr algn="l"/>
            <a:endParaRPr lang="en-US" altLang="ja-JP" sz="800" dirty="0">
              <a:solidFill>
                <a:schemeClr val="bg1">
                  <a:lumMod val="85000"/>
                </a:schemeClr>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．歯科外来診療における</a:t>
            </a:r>
            <a:r>
              <a:rPr lang="ja-JP" altLang="en-US" sz="2400">
                <a:solidFill>
                  <a:srgbClr val="FF0000"/>
                </a:solidFill>
                <a:latin typeface="HGMaruGothicMPRO" panose="020F0600000000000000" pitchFamily="34" charset="-128"/>
                <a:ea typeface="HGMaruGothicMPRO" panose="020F0600000000000000" pitchFamily="34" charset="-128"/>
              </a:rPr>
              <a:t>院内感染防止対策</a:t>
            </a:r>
            <a:r>
              <a:rPr lang="ja-JP" altLang="en-US" sz="2400">
                <a:solidFill>
                  <a:schemeClr val="tx1"/>
                </a:solidFill>
                <a:latin typeface="HGMaruGothicMPRO" panose="020F0600000000000000" pitchFamily="34" charset="-128"/>
                <a:ea typeface="HGMaruGothicMPRO" panose="020F0600000000000000" pitchFamily="34" charset="-128"/>
              </a:rPr>
              <a:t>について、</a:t>
            </a:r>
            <a:r>
              <a:rPr lang="ja-JP" altLang="en-US" sz="2400">
                <a:solidFill>
                  <a:srgbClr val="FF0000"/>
                </a:solidFill>
                <a:latin typeface="HGMaruGothicMPRO" panose="020F0600000000000000" pitchFamily="34" charset="-128"/>
                <a:ea typeface="HGMaruGothicMPRO" panose="020F0600000000000000" pitchFamily="34" charset="-128"/>
              </a:rPr>
              <a:t>新興感染症等の患者に対応</a:t>
            </a:r>
            <a:endParaRPr lang="en-US" altLang="ja-JP" sz="2400" dirty="0">
              <a:solidFill>
                <a:srgbClr val="FF0000"/>
              </a:solidFill>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可能な体制</a:t>
            </a:r>
            <a:r>
              <a:rPr lang="ja-JP" altLang="en-US" sz="2400">
                <a:solidFill>
                  <a:schemeClr val="tx1"/>
                </a:solidFill>
                <a:latin typeface="HGMaruGothicMPRO" panose="020F0600000000000000" pitchFamily="34" charset="-128"/>
                <a:ea typeface="HGMaruGothicMPRO" panose="020F0600000000000000" pitchFamily="34" charset="-128"/>
              </a:rPr>
              <a:t>の評価を新設する。</a:t>
            </a:r>
            <a:endParaRPr lang="en-US" altLang="ja-JP" sz="2400" dirty="0">
              <a:solidFill>
                <a:schemeClr val="bg1">
                  <a:lumMod val="85000"/>
                </a:schemeClr>
              </a:solidFill>
              <a:latin typeface="HGMaruGothicMPRO" panose="020F0600000000000000" pitchFamily="34" charset="-128"/>
              <a:ea typeface="HGMaruGothicMPRO" panose="020F0600000000000000" pitchFamily="34" charset="-128"/>
            </a:endParaRPr>
          </a:p>
          <a:p>
            <a:pPr algn="l"/>
            <a:endParaRPr lang="en-US" altLang="ja-JP" sz="800" dirty="0">
              <a:solidFill>
                <a:schemeClr val="bg1">
                  <a:lumMod val="85000"/>
                </a:schemeClr>
              </a:solidFill>
              <a:latin typeface="HGMaruGothicMPRO" panose="020F0600000000000000" pitchFamily="34" charset="-128"/>
              <a:ea typeface="HGMaruGothicMPRO" panose="020F0600000000000000" pitchFamily="34" charset="-128"/>
            </a:endParaRPr>
          </a:p>
          <a:p>
            <a:pPr algn="l"/>
            <a:r>
              <a:rPr lang="en-US" altLang="ja-JP" sz="2400" dirty="0">
                <a:solidFill>
                  <a:schemeClr val="bg1">
                    <a:lumMod val="85000"/>
                  </a:schemeClr>
                </a:solidFill>
                <a:latin typeface="HGMaruGothicMPRO" panose="020F0600000000000000" pitchFamily="34" charset="-128"/>
                <a:ea typeface="HGMaruGothicMPRO" panose="020F0600000000000000" pitchFamily="34" charset="-128"/>
              </a:rPr>
              <a:t>3</a:t>
            </a:r>
            <a:r>
              <a:rPr lang="ja-JP" altLang="en-US" sz="2400">
                <a:solidFill>
                  <a:schemeClr val="bg1">
                    <a:lumMod val="85000"/>
                  </a:schemeClr>
                </a:solidFill>
                <a:latin typeface="HGMaruGothicMPRO" panose="020F0600000000000000" pitchFamily="34" charset="-128"/>
                <a:ea typeface="HGMaruGothicMPRO" panose="020F0600000000000000" pitchFamily="34" charset="-128"/>
              </a:rPr>
              <a:t>．１及び２を踏まえ、歯科外来診療環境体制加算は廃止する。</a:t>
            </a:r>
            <a:endParaRPr lang="en-US" altLang="ja-JP" sz="2400" dirty="0">
              <a:solidFill>
                <a:schemeClr val="bg1">
                  <a:lumMod val="85000"/>
                </a:schemeClr>
              </a:solidFill>
              <a:latin typeface="HGMaruGothicMPRO" panose="020F0600000000000000" pitchFamily="34" charset="-128"/>
              <a:ea typeface="HGMaruGothicMPRO" panose="020F0600000000000000" pitchFamily="34" charset="-128"/>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06E9F033-6F91-B891-47A8-550288AC288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A5225782-9584-3EA4-1F58-CBD58066A76B}"/>
              </a:ext>
            </a:extLst>
          </p:cNvPr>
          <p:cNvSpPr/>
          <p:nvPr/>
        </p:nvSpPr>
        <p:spPr>
          <a:xfrm>
            <a:off x="11189858" y="5994913"/>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54FA8340-29B0-3FBB-7FD6-D719B004E47F}"/>
              </a:ext>
            </a:extLst>
          </p:cNvPr>
          <p:cNvSpPr/>
          <p:nvPr/>
        </p:nvSpPr>
        <p:spPr>
          <a:xfrm>
            <a:off x="10191154" y="5994913"/>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8EB83AB0-790E-40F4-4845-5447F73F60C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B2D3ACEC-8A40-65A4-B4CF-FADE980F713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EA1DB5D5-A667-D8B4-66AA-5080EA136443}"/>
              </a:ext>
            </a:extLst>
          </p:cNvPr>
          <p:cNvSpPr txBox="1">
            <a:spLocks/>
          </p:cNvSpPr>
          <p:nvPr/>
        </p:nvSpPr>
        <p:spPr>
          <a:xfrm>
            <a:off x="0" y="5913310"/>
            <a:ext cx="11713580" cy="94469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4800" b="1" u="sng">
                <a:solidFill>
                  <a:srgbClr val="FF0000"/>
                </a:solidFill>
                <a:latin typeface="HG丸ｺﾞｼｯｸM-PRO"/>
                <a:ea typeface="HG丸ｺﾞｼｯｸM-PRO"/>
                <a:cs typeface="HG丸ｺﾞｼｯｸM-PRO"/>
              </a:rPr>
              <a:t>外来環の施設基準は廃止→出し直し</a:t>
            </a:r>
            <a:endParaRPr lang="en-US" altLang="ja-JP" sz="4800" b="1" u="sng" dirty="0">
              <a:solidFill>
                <a:srgbClr val="FF0000"/>
              </a:solidFill>
              <a:latin typeface="HG丸ｺﾞｼｯｸM-PRO"/>
              <a:ea typeface="HG丸ｺﾞｼｯｸM-PRO"/>
              <a:cs typeface="HG丸ｺﾞｼｯｸM-PRO"/>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5" name="スライド番号プレースホルダー 4">
            <a:extLst>
              <a:ext uri="{FF2B5EF4-FFF2-40B4-BE49-F238E27FC236}">
                <a16:creationId xmlns:a16="http://schemas.microsoft.com/office/drawing/2014/main" id="{5128B9DE-6FB1-3E16-1D2F-2C67D85AAB0B}"/>
              </a:ext>
            </a:extLst>
          </p:cNvPr>
          <p:cNvSpPr>
            <a:spLocks noGrp="1"/>
          </p:cNvSpPr>
          <p:nvPr>
            <p:ph type="sldNum" sz="quarter" idx="12"/>
          </p:nvPr>
        </p:nvSpPr>
        <p:spPr/>
        <p:txBody>
          <a:bodyPr/>
          <a:lstStyle/>
          <a:p>
            <a:fld id="{7F53A4F6-1DED-4042-94B1-26CBF9BCF6BA}" type="slidenum">
              <a:rPr kumimoji="1" lang="ja-JP" altLang="en-US" smtClean="0"/>
              <a:t>124</a:t>
            </a:fld>
            <a:endParaRPr kumimoji="1" lang="ja-JP" altLang="en-US"/>
          </a:p>
        </p:txBody>
      </p:sp>
    </p:spTree>
    <p:extLst>
      <p:ext uri="{BB962C8B-B14F-4D97-AF65-F5344CB8AC3E}">
        <p14:creationId xmlns:p14="http://schemas.microsoft.com/office/powerpoint/2010/main" val="541802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3F6C1-BEB6-13DA-EE9C-301FF4ECFE66}"/>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F53102A3-1653-FE69-016C-3D801D49A0AF}"/>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（新）歯科外来診療感染対策加算１（歯科初診料）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chemeClr val="bg1">
                  <a:lumMod val="85000"/>
                </a:schemeClr>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施設基準を届け出た保険医療機関にて、歯科外来診療における</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院内感染防止対策</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の取組を行った場合、歯科外来診療感染対策加算１として、初診時１回に限り</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12</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点を所定点数に加算する。</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0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（新）歯科外来診療感染対策加算１（歯科再診料）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chemeClr val="bg1">
                  <a:lumMod val="85000"/>
                </a:schemeClr>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施設基準を届け出た保険医療機関にて、歯科外来診療における</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院内感染防止対策</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の取組を行った場合、歯科外来診療感染対策対策加算１として、２点を所定点数に加算する。</a:t>
            </a:r>
            <a:endParaRPr lang="en-US" altLang="ja-JP" sz="2400" dirty="0">
              <a:solidFill>
                <a:schemeClr val="tx1"/>
              </a:solidFill>
              <a:latin typeface="HG丸ｺﾞｼｯｸM-PRO"/>
              <a:ea typeface="HG丸ｺﾞｼｯｸM-PRO"/>
              <a:cs typeface="HG丸ｺﾞｼｯｸM-PRO"/>
            </a:endParaRPr>
          </a:p>
          <a:p>
            <a:pPr algn="l"/>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FDF9E3ED-459B-7930-A604-160C3AF8674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9F0554E0-8425-8FF8-03D4-07A4E0BE091D}"/>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36A0929C-C10C-C99A-D3EB-BAA8FFB57925}"/>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6D46E2ED-3CC3-EAC6-D1A7-33345ED250D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0" name="図 9">
            <a:extLst>
              <a:ext uri="{FF2B5EF4-FFF2-40B4-BE49-F238E27FC236}">
                <a16:creationId xmlns:a16="http://schemas.microsoft.com/office/drawing/2014/main" id="{0AD2833E-6F5A-B906-A6AB-8272C0D77655}"/>
              </a:ext>
            </a:extLst>
          </p:cNvPr>
          <p:cNvPicPr>
            <a:picLocks noChangeAspect="1"/>
          </p:cNvPicPr>
          <p:nvPr/>
        </p:nvPicPr>
        <p:blipFill>
          <a:blip r:embed="rId2"/>
          <a:stretch>
            <a:fillRect/>
          </a:stretch>
        </p:blipFill>
        <p:spPr>
          <a:xfrm>
            <a:off x="10920472" y="1343327"/>
            <a:ext cx="1117410" cy="806823"/>
          </a:xfrm>
          <a:prstGeom prst="rect">
            <a:avLst/>
          </a:prstGeom>
        </p:spPr>
      </p:pic>
      <p:sp>
        <p:nvSpPr>
          <p:cNvPr id="4" name="タイトル 1">
            <a:extLst>
              <a:ext uri="{FF2B5EF4-FFF2-40B4-BE49-F238E27FC236}">
                <a16:creationId xmlns:a16="http://schemas.microsoft.com/office/drawing/2014/main" id="{3CDBBEB5-2A1E-9B7E-C5D5-F754A66D6ED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707F81E0-76A2-14C2-4481-8BC1A480BD3C}"/>
              </a:ext>
            </a:extLst>
          </p:cNvPr>
          <p:cNvSpPr txBox="1">
            <a:spLocks/>
          </p:cNvSpPr>
          <p:nvPr/>
        </p:nvSpPr>
        <p:spPr>
          <a:xfrm>
            <a:off x="9245655" y="1823557"/>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12</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52C917D9-A836-1F8F-9491-C1E24E4F1B22}"/>
              </a:ext>
            </a:extLst>
          </p:cNvPr>
          <p:cNvSpPr txBox="1">
            <a:spLocks/>
          </p:cNvSpPr>
          <p:nvPr/>
        </p:nvSpPr>
        <p:spPr>
          <a:xfrm>
            <a:off x="9600499" y="4406421"/>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a:solidFill>
                  <a:schemeClr val="tx1"/>
                </a:solidFill>
                <a:latin typeface="HG丸ｺﾞｼｯｸM-PRO"/>
                <a:ea typeface="HG丸ｺﾞｼｯｸM-PRO"/>
                <a:cs typeface="HG丸ｺﾞｼｯｸM-PRO"/>
              </a:rPr>
              <a:t>２点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11" name="スライド番号プレースホルダー 10">
            <a:extLst>
              <a:ext uri="{FF2B5EF4-FFF2-40B4-BE49-F238E27FC236}">
                <a16:creationId xmlns:a16="http://schemas.microsoft.com/office/drawing/2014/main" id="{0D838A16-DFD3-AA0F-3FD2-2DDA91E93CAB}"/>
              </a:ext>
            </a:extLst>
          </p:cNvPr>
          <p:cNvSpPr>
            <a:spLocks noGrp="1"/>
          </p:cNvSpPr>
          <p:nvPr>
            <p:ph type="sldNum" sz="quarter" idx="12"/>
          </p:nvPr>
        </p:nvSpPr>
        <p:spPr/>
        <p:txBody>
          <a:bodyPr/>
          <a:lstStyle/>
          <a:p>
            <a:fld id="{7F53A4F6-1DED-4042-94B1-26CBF9BCF6BA}" type="slidenum">
              <a:rPr kumimoji="1" lang="ja-JP" altLang="en-US" smtClean="0"/>
              <a:t>125</a:t>
            </a:fld>
            <a:endParaRPr kumimoji="1" lang="ja-JP" altLang="en-US"/>
          </a:p>
        </p:txBody>
      </p:sp>
    </p:spTree>
    <p:extLst>
      <p:ext uri="{BB962C8B-B14F-4D97-AF65-F5344CB8AC3E}">
        <p14:creationId xmlns:p14="http://schemas.microsoft.com/office/powerpoint/2010/main" val="17547279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71F15-AF22-B1E0-B3FD-6920A983A555}"/>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7E35843F-73CA-115D-C311-63DACC95AD45}"/>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［施設基準］　</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初診・再診共通</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1</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）地域歯科診療支援病院を除く歯科医療機関</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（２）</a:t>
            </a:r>
            <a:r>
              <a:rPr lang="ja-JP" altLang="en-US" sz="2400">
                <a:solidFill>
                  <a:schemeClr val="tx1"/>
                </a:solidFill>
                <a:effectLst/>
                <a:latin typeface="HGMaruGothicMPRO" panose="020F0600000000000000" pitchFamily="34" charset="-128"/>
                <a:ea typeface="HGMaruGothicMPRO" panose="020F0600000000000000" pitchFamily="34" charset="-128"/>
              </a:rPr>
              <a:t>歯科点数表の初診料の注</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に係る施設基準の届出</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latin typeface="HGMaruGothicMPRO" panose="020F0600000000000000" pitchFamily="34" charset="-128"/>
                <a:ea typeface="HGMaruGothicMPRO" panose="020F0600000000000000" pitchFamily="34" charset="-128"/>
              </a:rPr>
              <a:t>複数の</a:t>
            </a:r>
            <a:r>
              <a:rPr lang="ja-JP" altLang="en-US" sz="2400">
                <a:solidFill>
                  <a:srgbClr val="FF0000"/>
                </a:solidFill>
                <a:effectLst/>
                <a:latin typeface="HGMaruGothicMPRO" panose="020F0600000000000000" pitchFamily="34" charset="-128"/>
                <a:ea typeface="HGMaruGothicMPRO" panose="020F0600000000000000" pitchFamily="34" charset="-128"/>
              </a:rPr>
              <a:t>歯科医師又は歯科医師かつ歯科衛生士若しくは院内感染防止対策に</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係る研修を受けた者</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院内感染管理者</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年５月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5</a:t>
            </a:r>
            <a:r>
              <a:rPr lang="ja-JP" altLang="en-US" sz="2400">
                <a:solidFill>
                  <a:schemeClr val="tx1"/>
                </a:solidFill>
                <a:effectLst/>
                <a:latin typeface="HGMaruGothicMPRO" panose="020F0600000000000000" pitchFamily="34" charset="-128"/>
                <a:ea typeface="HGMaruGothicMPRO" panose="020F0600000000000000" pitchFamily="34" charset="-128"/>
              </a:rPr>
              <a:t>）歯科外来診療における院内感染防止対策につき十分な体制</a:t>
            </a:r>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0B7A1A65-A765-D899-69C3-11CC2878999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7C99E1A6-5A59-AA94-1FE3-1B3615E9C80F}"/>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8D09A4A1-54C4-A53D-ABFA-8B510B1412FB}"/>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ABA69F66-ECC0-237D-F847-655AE160B58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4" name="図 3">
            <a:extLst>
              <a:ext uri="{FF2B5EF4-FFF2-40B4-BE49-F238E27FC236}">
                <a16:creationId xmlns:a16="http://schemas.microsoft.com/office/drawing/2014/main" id="{0A841F4D-9FE1-F92D-4EC6-DE298B345A4A}"/>
              </a:ext>
            </a:extLst>
          </p:cNvPr>
          <p:cNvPicPr>
            <a:picLocks noChangeAspect="1"/>
          </p:cNvPicPr>
          <p:nvPr/>
        </p:nvPicPr>
        <p:blipFill>
          <a:blip r:embed="rId2"/>
          <a:stretch>
            <a:fillRect/>
          </a:stretch>
        </p:blipFill>
        <p:spPr>
          <a:xfrm>
            <a:off x="10920472" y="1343327"/>
            <a:ext cx="1117410" cy="806823"/>
          </a:xfrm>
          <a:prstGeom prst="rect">
            <a:avLst/>
          </a:prstGeom>
        </p:spPr>
      </p:pic>
      <p:sp>
        <p:nvSpPr>
          <p:cNvPr id="5" name="タイトル 1">
            <a:extLst>
              <a:ext uri="{FF2B5EF4-FFF2-40B4-BE49-F238E27FC236}">
                <a16:creationId xmlns:a16="http://schemas.microsoft.com/office/drawing/2014/main" id="{7C938522-8DB9-FA06-4567-D0568F549B8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08F862A4-74D7-34CA-E94F-17832023FC2C}"/>
              </a:ext>
            </a:extLst>
          </p:cNvPr>
          <p:cNvSpPr>
            <a:spLocks noGrp="1"/>
          </p:cNvSpPr>
          <p:nvPr>
            <p:ph type="sldNum" sz="quarter" idx="12"/>
          </p:nvPr>
        </p:nvSpPr>
        <p:spPr/>
        <p:txBody>
          <a:bodyPr/>
          <a:lstStyle/>
          <a:p>
            <a:fld id="{7F53A4F6-1DED-4042-94B1-26CBF9BCF6BA}" type="slidenum">
              <a:rPr kumimoji="1" lang="ja-JP" altLang="en-US" smtClean="0"/>
              <a:t>126</a:t>
            </a:fld>
            <a:endParaRPr kumimoji="1" lang="ja-JP" altLang="en-US"/>
          </a:p>
        </p:txBody>
      </p:sp>
    </p:spTree>
    <p:extLst>
      <p:ext uri="{BB962C8B-B14F-4D97-AF65-F5344CB8AC3E}">
        <p14:creationId xmlns:p14="http://schemas.microsoft.com/office/powerpoint/2010/main" val="3538849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D6B2-939E-1F37-38BD-E177E3E4C15E}"/>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DDBEFF53-44FA-0D04-4405-02CDC41FA6D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rPr>
              <a:t>［経過措置］</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令和</a:t>
            </a:r>
            <a:r>
              <a:rPr lang="en-US" altLang="ja-JP" sz="2400" dirty="0">
                <a:solidFill>
                  <a:schemeClr val="tx1"/>
                </a:solidFill>
                <a:effectLst/>
                <a:latin typeface="HGMaruGothicMPRO" panose="020F0600000000000000" pitchFamily="34" charset="-128"/>
                <a:ea typeface="HGMaruGothicMPRO" panose="020F0600000000000000" pitchFamily="34" charset="-128"/>
              </a:rPr>
              <a:t>6</a:t>
            </a:r>
            <a:r>
              <a:rPr lang="ja-JP" altLang="en-US" sz="2400">
                <a:solidFill>
                  <a:schemeClr val="tx1"/>
                </a:solidFill>
                <a:effectLst/>
                <a:latin typeface="HGMaruGothicMPRO" panose="020F0600000000000000" pitchFamily="34" charset="-128"/>
                <a:ea typeface="HGMaruGothicMPRO" panose="020F0600000000000000" pitchFamily="34" charset="-128"/>
              </a:rPr>
              <a:t>年</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effectLst/>
                <a:latin typeface="HGMaruGothicMPRO" panose="020F0600000000000000" pitchFamily="34" charset="-128"/>
                <a:ea typeface="HGMaruGothicMPRO" panose="020F0600000000000000" pitchFamily="34" charset="-128"/>
              </a:rPr>
              <a:t>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日時点において現に歯科外来診療環境体制加算</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に係る届出を行っている保険医療機関については、</a:t>
            </a:r>
            <a:r>
              <a:rPr lang="ja-JP" altLang="en-US" sz="2400">
                <a:solidFill>
                  <a:srgbClr val="FF0000"/>
                </a:solidFill>
                <a:effectLst/>
                <a:latin typeface="HGMaruGothicMPRO" panose="020F0600000000000000" pitchFamily="34" charset="-128"/>
                <a:ea typeface="HGMaruGothicMPRO" panose="020F0600000000000000" pitchFamily="34" charset="-128"/>
              </a:rPr>
              <a:t>令和</a:t>
            </a:r>
            <a:r>
              <a:rPr lang="ja-JP" altLang="en-US" sz="2400">
                <a:solidFill>
                  <a:srgbClr val="FF0000"/>
                </a:solidFill>
                <a:latin typeface="HGMaruGothicMPRO" panose="020F0600000000000000" pitchFamily="34" charset="-128"/>
                <a:ea typeface="HGMaruGothicMPRO" panose="020F0600000000000000" pitchFamily="34" charset="-128"/>
              </a:rPr>
              <a:t>７</a:t>
            </a:r>
            <a:r>
              <a:rPr lang="ja-JP" altLang="en-US" sz="2400">
                <a:solidFill>
                  <a:srgbClr val="FF0000"/>
                </a:solidFill>
                <a:effectLst/>
                <a:latin typeface="HGMaruGothicMPRO" panose="020F0600000000000000" pitchFamily="34" charset="-128"/>
                <a:ea typeface="HGMaruGothicMPRO" panose="020F0600000000000000" pitchFamily="34" charset="-128"/>
              </a:rPr>
              <a:t>年５月</a:t>
            </a:r>
            <a:r>
              <a:rPr lang="en-US" altLang="ja-JP" sz="2400" dirty="0">
                <a:solidFill>
                  <a:srgbClr val="FF0000"/>
                </a:solidFill>
                <a:effectLst/>
                <a:latin typeface="HGMaruGothicMPRO" panose="020F0600000000000000" pitchFamily="34" charset="-128"/>
                <a:ea typeface="HGMaruGothicMPRO" panose="020F0600000000000000" pitchFamily="34" charset="-128"/>
              </a:rPr>
              <a:t>31</a:t>
            </a:r>
            <a:r>
              <a:rPr lang="ja-JP" altLang="en-US" sz="2400">
                <a:solidFill>
                  <a:srgbClr val="FF0000"/>
                </a:solidFill>
                <a:effectLst/>
                <a:latin typeface="HGMaruGothicMPRO" panose="020F0600000000000000" pitchFamily="34" charset="-128"/>
                <a:ea typeface="HGMaruGothicMPRO" panose="020F0600000000000000" pitchFamily="34" charset="-128"/>
              </a:rPr>
              <a:t>日まで</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B97F5B99-7122-AFD4-3F43-A3B7D0F15E90}"/>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7CAE7A12-742F-74B9-5BB7-3941E8F30778}"/>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31B136FE-B7D4-3E7F-4283-35D3452A907C}"/>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50B8D86F-0A3A-146C-9193-8C348C25E56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4" name="図 3">
            <a:extLst>
              <a:ext uri="{FF2B5EF4-FFF2-40B4-BE49-F238E27FC236}">
                <a16:creationId xmlns:a16="http://schemas.microsoft.com/office/drawing/2014/main" id="{F0983523-4C67-4BA7-3342-E96DD2E6B681}"/>
              </a:ext>
            </a:extLst>
          </p:cNvPr>
          <p:cNvPicPr>
            <a:picLocks noChangeAspect="1"/>
          </p:cNvPicPr>
          <p:nvPr/>
        </p:nvPicPr>
        <p:blipFill>
          <a:blip r:embed="rId2"/>
          <a:stretch>
            <a:fillRect/>
          </a:stretch>
        </p:blipFill>
        <p:spPr>
          <a:xfrm>
            <a:off x="10920472" y="1343327"/>
            <a:ext cx="1117410" cy="806823"/>
          </a:xfrm>
          <a:prstGeom prst="rect">
            <a:avLst/>
          </a:prstGeom>
        </p:spPr>
      </p:pic>
      <p:sp>
        <p:nvSpPr>
          <p:cNvPr id="5" name="タイトル 1">
            <a:extLst>
              <a:ext uri="{FF2B5EF4-FFF2-40B4-BE49-F238E27FC236}">
                <a16:creationId xmlns:a16="http://schemas.microsoft.com/office/drawing/2014/main" id="{A07ADDE4-E86A-B9E2-EA30-E00F9838A19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CC9D8506-4EDD-782E-0E46-5172439E8722}"/>
              </a:ext>
            </a:extLst>
          </p:cNvPr>
          <p:cNvSpPr>
            <a:spLocks noGrp="1"/>
          </p:cNvSpPr>
          <p:nvPr>
            <p:ph type="sldNum" sz="quarter" idx="12"/>
          </p:nvPr>
        </p:nvSpPr>
        <p:spPr/>
        <p:txBody>
          <a:bodyPr/>
          <a:lstStyle/>
          <a:p>
            <a:fld id="{7F53A4F6-1DED-4042-94B1-26CBF9BCF6BA}" type="slidenum">
              <a:rPr kumimoji="1" lang="ja-JP" altLang="en-US" smtClean="0"/>
              <a:t>127</a:t>
            </a:fld>
            <a:endParaRPr kumimoji="1" lang="ja-JP" altLang="en-US"/>
          </a:p>
        </p:txBody>
      </p:sp>
    </p:spTree>
    <p:extLst>
      <p:ext uri="{BB962C8B-B14F-4D97-AF65-F5344CB8AC3E}">
        <p14:creationId xmlns:p14="http://schemas.microsoft.com/office/powerpoint/2010/main" val="2469173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60B2F-83FF-986B-F49F-4EE735535DEA}"/>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BCE1C6EC-3397-7D67-DBE9-5425BFE12329}"/>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（新）歯科外来診療感染対策加算２（歯科初診料）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chemeClr val="bg1">
                  <a:lumMod val="85000"/>
                </a:schemeClr>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施設基準を届け出た保険医療機関にて、歯科外来診療における</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院内感染防止対策</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の取組を行った場合は、歯科外来診療感染対策加算２として、初診時１回に限り</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14</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点を所定点数に加算する。</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0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（新）歯科外来診療感染対策加算２（歯科再診料）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400" dirty="0">
              <a:solidFill>
                <a:schemeClr val="bg1">
                  <a:lumMod val="85000"/>
                </a:schemeClr>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施設基準を届け出た保険医療機関にて、歯科外来診療における</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院内感染防止対策</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の取組を行った場合は、歯科外来診療感染対策対策加算２として、４点を所定点数に加算する。</a:t>
            </a:r>
            <a:endParaRPr lang="en-US" altLang="ja-JP" sz="2400" dirty="0">
              <a:solidFill>
                <a:schemeClr val="tx1"/>
              </a:solidFill>
              <a:latin typeface="HG丸ｺﾞｼｯｸM-PRO"/>
              <a:ea typeface="HG丸ｺﾞｼｯｸM-PRO"/>
              <a:cs typeface="HG丸ｺﾞｼｯｸM-PRO"/>
            </a:endParaRPr>
          </a:p>
          <a:p>
            <a:pPr algn="l"/>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0BCB3429-FC30-AE7C-AEEE-2F7AD89E69A5}"/>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59D7F5F8-400F-E4E3-DE98-8A87EBDE68EF}"/>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A30DA244-FAFB-38A0-8648-E68DD65D76C2}"/>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5A498FCB-FA78-D24D-0F42-D55C8B218D5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0" name="図 9">
            <a:extLst>
              <a:ext uri="{FF2B5EF4-FFF2-40B4-BE49-F238E27FC236}">
                <a16:creationId xmlns:a16="http://schemas.microsoft.com/office/drawing/2014/main" id="{02EE123D-168C-8AE2-A486-E8CE28AD1C7A}"/>
              </a:ext>
            </a:extLst>
          </p:cNvPr>
          <p:cNvPicPr>
            <a:picLocks noChangeAspect="1"/>
          </p:cNvPicPr>
          <p:nvPr/>
        </p:nvPicPr>
        <p:blipFill>
          <a:blip r:embed="rId2"/>
          <a:stretch>
            <a:fillRect/>
          </a:stretch>
        </p:blipFill>
        <p:spPr>
          <a:xfrm>
            <a:off x="10920472" y="1343327"/>
            <a:ext cx="1117410" cy="806823"/>
          </a:xfrm>
          <a:prstGeom prst="rect">
            <a:avLst/>
          </a:prstGeom>
        </p:spPr>
      </p:pic>
      <p:sp>
        <p:nvSpPr>
          <p:cNvPr id="4" name="タイトル 1">
            <a:extLst>
              <a:ext uri="{FF2B5EF4-FFF2-40B4-BE49-F238E27FC236}">
                <a16:creationId xmlns:a16="http://schemas.microsoft.com/office/drawing/2014/main" id="{A216B8B1-4D13-D358-19F3-15E907931E4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B948B46F-7F3B-2287-E024-8A10F1BE85A7}"/>
              </a:ext>
            </a:extLst>
          </p:cNvPr>
          <p:cNvSpPr txBox="1">
            <a:spLocks/>
          </p:cNvSpPr>
          <p:nvPr/>
        </p:nvSpPr>
        <p:spPr>
          <a:xfrm>
            <a:off x="9220582" y="1782516"/>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14</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7E5D2B6D-57A4-7375-4D71-02E5A082A0B2}"/>
              </a:ext>
            </a:extLst>
          </p:cNvPr>
          <p:cNvSpPr txBox="1">
            <a:spLocks/>
          </p:cNvSpPr>
          <p:nvPr/>
        </p:nvSpPr>
        <p:spPr>
          <a:xfrm>
            <a:off x="9630022" y="4414589"/>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400">
                <a:solidFill>
                  <a:schemeClr val="tx1"/>
                </a:solidFill>
                <a:latin typeface="HG丸ｺﾞｼｯｸM-PRO"/>
                <a:ea typeface="HG丸ｺﾞｼｯｸM-PRO"/>
                <a:cs typeface="HG丸ｺﾞｼｯｸM-PRO"/>
              </a:rPr>
              <a:t>４点</a:t>
            </a:r>
            <a:endParaRPr lang="en-US" altLang="ja-JP" sz="2400" dirty="0">
              <a:solidFill>
                <a:schemeClr val="tx1"/>
              </a:solidFill>
              <a:latin typeface="HG丸ｺﾞｼｯｸM-PRO"/>
              <a:ea typeface="HG丸ｺﾞｼｯｸM-PRO"/>
              <a:cs typeface="HG丸ｺﾞｼｯｸM-PRO"/>
            </a:endParaRPr>
          </a:p>
          <a:p>
            <a:endParaRPr lang="en-US" altLang="ja-JP" sz="2400" dirty="0">
              <a:solidFill>
                <a:schemeClr val="tx1"/>
              </a:solidFill>
              <a:latin typeface="HG丸ｺﾞｼｯｸM-PRO"/>
              <a:ea typeface="HG丸ｺﾞｼｯｸM-PRO"/>
              <a:cs typeface="HG丸ｺﾞｼｯｸM-PRO"/>
            </a:endParaRPr>
          </a:p>
          <a:p>
            <a:endParaRPr lang="en-US" altLang="ja-JP" sz="2400" dirty="0">
              <a:solidFill>
                <a:schemeClr val="tx1"/>
              </a:solidFill>
              <a:latin typeface="HG丸ｺﾞｼｯｸM-PRO"/>
              <a:ea typeface="HG丸ｺﾞｼｯｸM-PRO"/>
              <a:cs typeface="HG丸ｺﾞｼｯｸM-PRO"/>
            </a:endParaRPr>
          </a:p>
        </p:txBody>
      </p:sp>
      <p:sp>
        <p:nvSpPr>
          <p:cNvPr id="11" name="スライド番号プレースホルダー 10">
            <a:extLst>
              <a:ext uri="{FF2B5EF4-FFF2-40B4-BE49-F238E27FC236}">
                <a16:creationId xmlns:a16="http://schemas.microsoft.com/office/drawing/2014/main" id="{06407A17-48F3-89CA-967B-14325D8209DE}"/>
              </a:ext>
            </a:extLst>
          </p:cNvPr>
          <p:cNvSpPr>
            <a:spLocks noGrp="1"/>
          </p:cNvSpPr>
          <p:nvPr>
            <p:ph type="sldNum" sz="quarter" idx="12"/>
          </p:nvPr>
        </p:nvSpPr>
        <p:spPr/>
        <p:txBody>
          <a:bodyPr/>
          <a:lstStyle/>
          <a:p>
            <a:fld id="{7F53A4F6-1DED-4042-94B1-26CBF9BCF6BA}" type="slidenum">
              <a:rPr kumimoji="1" lang="ja-JP" altLang="en-US" smtClean="0"/>
              <a:t>128</a:t>
            </a:fld>
            <a:endParaRPr kumimoji="1" lang="ja-JP" altLang="en-US"/>
          </a:p>
        </p:txBody>
      </p:sp>
    </p:spTree>
    <p:extLst>
      <p:ext uri="{BB962C8B-B14F-4D97-AF65-F5344CB8AC3E}">
        <p14:creationId xmlns:p14="http://schemas.microsoft.com/office/powerpoint/2010/main" val="29637932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A46AA-BC7D-4E48-20F3-2BEFD9660BEC}"/>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A8CFAB14-CD81-C886-4381-8228701539F0}"/>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［施設基準］　</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初診・再診共通</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1</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）地域歯科診療支援病院を除く歯科医療機関</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（２）</a:t>
            </a:r>
            <a:r>
              <a:rPr lang="ja-JP" altLang="en-US" sz="2400">
                <a:solidFill>
                  <a:schemeClr val="tx1"/>
                </a:solidFill>
                <a:effectLst/>
                <a:latin typeface="HGMaruGothicMPRO" panose="020F0600000000000000" pitchFamily="34" charset="-128"/>
                <a:ea typeface="HGMaruGothicMPRO" panose="020F0600000000000000" pitchFamily="34" charset="-128"/>
              </a:rPr>
              <a:t>歯科点数表の初診料の注</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に係る施設基準の届出</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latin typeface="HGMaruGothicMPRO" panose="020F0600000000000000" pitchFamily="34" charset="-128"/>
                <a:ea typeface="HGMaruGothicMPRO" panose="020F0600000000000000" pitchFamily="34" charset="-128"/>
              </a:rPr>
              <a:t>複数の歯科</a:t>
            </a:r>
            <a:r>
              <a:rPr lang="ja-JP" altLang="en-US" sz="2400">
                <a:solidFill>
                  <a:srgbClr val="FF0000"/>
                </a:solidFill>
                <a:effectLst/>
                <a:latin typeface="HGMaruGothicMPRO" panose="020F0600000000000000" pitchFamily="34" charset="-128"/>
                <a:ea typeface="HGMaruGothicMPRO" panose="020F0600000000000000" pitchFamily="34" charset="-128"/>
              </a:rPr>
              <a:t>医師</a:t>
            </a:r>
            <a:r>
              <a:rPr lang="ja-JP" altLang="en-US" sz="2400">
                <a:solidFill>
                  <a:schemeClr val="tx1"/>
                </a:solidFill>
                <a:effectLst/>
                <a:latin typeface="HGMaruGothicMPRO" panose="020F0600000000000000" pitchFamily="34" charset="-128"/>
                <a:ea typeface="HGMaruGothicMPRO" panose="020F0600000000000000" pitchFamily="34" charset="-128"/>
              </a:rPr>
              <a:t>又は</a:t>
            </a:r>
            <a:r>
              <a:rPr lang="ja-JP" altLang="en-US" sz="2400">
                <a:solidFill>
                  <a:srgbClr val="FF0000"/>
                </a:solidFill>
                <a:effectLst/>
                <a:latin typeface="HGMaruGothicMPRO" panose="020F0600000000000000" pitchFamily="34" charset="-128"/>
                <a:ea typeface="HGMaruGothicMPRO" panose="020F0600000000000000" pitchFamily="34" charset="-128"/>
              </a:rPr>
              <a:t>歯科医師及び歯科衛生士</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院内感染管理者</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年５月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5</a:t>
            </a:r>
            <a:r>
              <a:rPr lang="ja-JP" altLang="en-US" sz="2400">
                <a:solidFill>
                  <a:schemeClr val="tx1"/>
                </a:solidFill>
                <a:effectLst/>
                <a:latin typeface="HGMaruGothicMPRO" panose="020F0600000000000000" pitchFamily="34" charset="-128"/>
                <a:ea typeface="HGMaruGothicMPRO" panose="020F0600000000000000" pitchFamily="34" charset="-128"/>
              </a:rPr>
              <a:t>）歯科外来診療における院内感染防止対策につき十分な体制（同上）</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6</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新型インフルエンザ等感染症等の患者</a:t>
            </a:r>
            <a:r>
              <a:rPr lang="ja-JP" altLang="en-US" sz="2400">
                <a:solidFill>
                  <a:schemeClr val="tx1"/>
                </a:solidFill>
                <a:effectLst/>
                <a:latin typeface="HGMaruGothicMPRO" panose="020F0600000000000000" pitchFamily="34" charset="-128"/>
                <a:ea typeface="HGMaruGothicMPRO" panose="020F0600000000000000" pitchFamily="34" charset="-128"/>
              </a:rPr>
              <a:t>又は</a:t>
            </a:r>
            <a:r>
              <a:rPr lang="ja-JP" altLang="en-US" sz="2400">
                <a:solidFill>
                  <a:srgbClr val="FF0000"/>
                </a:solidFill>
                <a:effectLst/>
                <a:latin typeface="HGMaruGothicMPRO" panose="020F0600000000000000" pitchFamily="34" charset="-128"/>
                <a:ea typeface="HGMaruGothicMPRO" panose="020F0600000000000000" pitchFamily="34" charset="-128"/>
              </a:rPr>
              <a:t>それらの疑似症患者</a:t>
            </a:r>
            <a:r>
              <a:rPr lang="ja-JP" altLang="en-US" sz="2400">
                <a:solidFill>
                  <a:schemeClr val="tx1"/>
                </a:solidFill>
                <a:effectLst/>
                <a:latin typeface="HGMaruGothicMPRO" panose="020F0600000000000000" pitchFamily="34" charset="-128"/>
                <a:ea typeface="HGMaruGothicMPRO" panose="020F0600000000000000" pitchFamily="34" charset="-128"/>
              </a:rPr>
              <a:t>に対して</a:t>
            </a:r>
            <a:r>
              <a:rPr lang="ja-JP" altLang="en-US" sz="2400">
                <a:solidFill>
                  <a:srgbClr val="FF0000"/>
                </a:solidFill>
                <a:effectLst/>
                <a:latin typeface="HGMaruGothicMPRO" panose="020F0600000000000000" pitchFamily="34" charset="-128"/>
                <a:ea typeface="HGMaruGothicMPRO" panose="020F0600000000000000" pitchFamily="34" charset="-128"/>
              </a:rPr>
              <a:t>歯科</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外来診療が可能な体制</a:t>
            </a:r>
            <a:r>
              <a:rPr lang="ja-JP" altLang="en-US" sz="2400">
                <a:solidFill>
                  <a:schemeClr val="tx1"/>
                </a:solidFill>
                <a:effectLst/>
                <a:latin typeface="HGMaruGothicMPRO" panose="020F0600000000000000" pitchFamily="34" charset="-128"/>
                <a:ea typeface="HGMaruGothicMPRO" panose="020F0600000000000000" pitchFamily="34" charset="-128"/>
              </a:rPr>
              <a:t>（同上）</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7</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新型インフルエンザ等感染症等に係るＢＣＰの策定</a:t>
            </a:r>
            <a:r>
              <a:rPr lang="ja-JP" altLang="en-US" sz="2400">
                <a:solidFill>
                  <a:schemeClr val="tx1"/>
                </a:solidFill>
                <a:effectLst/>
                <a:latin typeface="HGMaruGothicMPRO" panose="020F0600000000000000" pitchFamily="34" charset="-128"/>
                <a:ea typeface="HGMaruGothicMPRO" panose="020F0600000000000000" pitchFamily="34" charset="-128"/>
              </a:rPr>
              <a:t>（同上）</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8</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新型インフルエンザ等感染症等に係る医科保険医療機関との連携体制</a:t>
            </a:r>
            <a:r>
              <a:rPr lang="ja-JP" altLang="en-US" sz="2400">
                <a:solidFill>
                  <a:schemeClr val="tx1"/>
                </a:solidFill>
                <a:effectLst/>
                <a:latin typeface="HGMaruGothicMPRO" panose="020F0600000000000000" pitchFamily="34" charset="-128"/>
                <a:ea typeface="HGMaruGothicMPRO" panose="020F0600000000000000" pitchFamily="34" charset="-128"/>
              </a:rPr>
              <a:t>（医科</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歯科併設保険医療機関は、自院の医科診療科との連携体制）（同上）</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9</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当該地域における他の歯科保険医療機関</a:t>
            </a:r>
            <a:r>
              <a:rPr lang="ja-JP" altLang="en-US" sz="2400">
                <a:solidFill>
                  <a:schemeClr val="tx1"/>
                </a:solidFill>
                <a:effectLst/>
                <a:latin typeface="HGMaruGothicMPRO" panose="020F0600000000000000" pitchFamily="34" charset="-128"/>
                <a:ea typeface="HGMaruGothicMPRO" panose="020F0600000000000000" pitchFamily="34" charset="-128"/>
              </a:rPr>
              <a:t>との連携体制（</a:t>
            </a:r>
            <a:r>
              <a:rPr lang="ja-JP" altLang="en-US" sz="2400">
                <a:solidFill>
                  <a:schemeClr val="tx1"/>
                </a:solidFill>
                <a:latin typeface="HGMaruGothicMPRO" panose="020F0600000000000000" pitchFamily="34" charset="-128"/>
                <a:ea typeface="HGMaruGothicMPRO" panose="020F0600000000000000" pitchFamily="34" charset="-128"/>
              </a:rPr>
              <a:t>同上</a:t>
            </a:r>
            <a:r>
              <a:rPr lang="ja-JP" altLang="en-US" sz="2400">
                <a:solidFill>
                  <a:schemeClr val="tx1"/>
                </a:solidFill>
                <a:effectLst/>
                <a:latin typeface="HGMaruGothicMPRO" panose="020F0600000000000000" pitchFamily="34" charset="-128"/>
                <a:ea typeface="HGMaruGothicMPRO" panose="020F0600000000000000" pitchFamily="34" charset="-128"/>
              </a:rPr>
              <a:t>）</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44A7B2F2-14B0-FC70-66CF-3E5423F4CEA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308FECCC-5142-F1E5-9543-B9AD2F2D3BAE}"/>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42DA1B3E-3592-A01C-70DE-83F942C0814F}"/>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397D268D-B29A-3A43-D42E-FC64662B4EF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4" name="図 3">
            <a:extLst>
              <a:ext uri="{FF2B5EF4-FFF2-40B4-BE49-F238E27FC236}">
                <a16:creationId xmlns:a16="http://schemas.microsoft.com/office/drawing/2014/main" id="{C8CA1FF7-B13A-A0FB-9B91-8938021C8F97}"/>
              </a:ext>
            </a:extLst>
          </p:cNvPr>
          <p:cNvPicPr>
            <a:picLocks noChangeAspect="1"/>
          </p:cNvPicPr>
          <p:nvPr/>
        </p:nvPicPr>
        <p:blipFill>
          <a:blip r:embed="rId2"/>
          <a:stretch>
            <a:fillRect/>
          </a:stretch>
        </p:blipFill>
        <p:spPr>
          <a:xfrm>
            <a:off x="10920472" y="1343327"/>
            <a:ext cx="1117410" cy="806823"/>
          </a:xfrm>
          <a:prstGeom prst="rect">
            <a:avLst/>
          </a:prstGeom>
        </p:spPr>
      </p:pic>
      <p:sp>
        <p:nvSpPr>
          <p:cNvPr id="5" name="タイトル 1">
            <a:extLst>
              <a:ext uri="{FF2B5EF4-FFF2-40B4-BE49-F238E27FC236}">
                <a16:creationId xmlns:a16="http://schemas.microsoft.com/office/drawing/2014/main" id="{9E6A94D8-8E29-1B76-CC8B-0F25F6F384A5}"/>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FB9D6222-4887-126A-9EFE-75B0E8676A2A}"/>
              </a:ext>
            </a:extLst>
          </p:cNvPr>
          <p:cNvSpPr>
            <a:spLocks noGrp="1"/>
          </p:cNvSpPr>
          <p:nvPr>
            <p:ph type="sldNum" sz="quarter" idx="12"/>
          </p:nvPr>
        </p:nvSpPr>
        <p:spPr/>
        <p:txBody>
          <a:bodyPr/>
          <a:lstStyle/>
          <a:p>
            <a:fld id="{7F53A4F6-1DED-4042-94B1-26CBF9BCF6BA}" type="slidenum">
              <a:rPr kumimoji="1" lang="ja-JP" altLang="en-US" smtClean="0"/>
              <a:t>129</a:t>
            </a:fld>
            <a:endParaRPr kumimoji="1" lang="ja-JP" altLang="en-US"/>
          </a:p>
        </p:txBody>
      </p:sp>
    </p:spTree>
    <p:extLst>
      <p:ext uri="{BB962C8B-B14F-4D97-AF65-F5344CB8AC3E}">
        <p14:creationId xmlns:p14="http://schemas.microsoft.com/office/powerpoint/2010/main" val="315579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CFDF373-7D7C-AAB7-A065-A9CE5C0444DB}"/>
              </a:ext>
            </a:extLst>
          </p:cNvPr>
          <p:cNvSpPr/>
          <p:nvPr/>
        </p:nvSpPr>
        <p:spPr>
          <a:xfrm>
            <a:off x="496957" y="1371600"/>
            <a:ext cx="11575594" cy="5362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ts val="2880"/>
              </a:lnSpc>
            </a:pPr>
            <a:r>
              <a:rPr kumimoji="1" lang="ja-JP" altLang="en-US" sz="2400">
                <a:solidFill>
                  <a:schemeClr val="tx1"/>
                </a:solidFill>
                <a:latin typeface="HGMaruGothicMPRO" panose="020F0600000000000000" pitchFamily="34" charset="-128"/>
                <a:ea typeface="HGMaruGothicMPRO" panose="020F0600000000000000" pitchFamily="34" charset="-128"/>
              </a:rPr>
              <a:t>１．診療報酬　＋</a:t>
            </a:r>
            <a:r>
              <a:rPr kumimoji="1" lang="en-US" altLang="ja-JP" sz="2400" dirty="0">
                <a:solidFill>
                  <a:schemeClr val="tx1"/>
                </a:solidFill>
                <a:latin typeface="HGMaruGothicMPRO" panose="020F0600000000000000" pitchFamily="34" charset="-128"/>
                <a:ea typeface="HGMaruGothicMPRO" panose="020F0600000000000000" pitchFamily="34" charset="-128"/>
              </a:rPr>
              <a:t>0.88</a:t>
            </a:r>
            <a:r>
              <a:rPr kumimoji="1" lang="ja-JP" altLang="en-US" sz="2400">
                <a:solidFill>
                  <a:schemeClr val="tx1"/>
                </a:solidFill>
                <a:latin typeface="HGMaruGothicMPRO" panose="020F0600000000000000" pitchFamily="34" charset="-128"/>
                <a:ea typeface="HGMaruGothicMPRO" panose="020F0600000000000000" pitchFamily="34" charset="-128"/>
              </a:rPr>
              <a:t>％（国費</a:t>
            </a:r>
            <a:r>
              <a:rPr kumimoji="1" lang="en-US" altLang="ja-JP" sz="2400" dirty="0">
                <a:solidFill>
                  <a:schemeClr val="tx1"/>
                </a:solidFill>
                <a:latin typeface="HGMaruGothicMPRO" panose="020F0600000000000000" pitchFamily="34" charset="-128"/>
                <a:ea typeface="HGMaruGothicMPRO" panose="020F0600000000000000" pitchFamily="34" charset="-128"/>
              </a:rPr>
              <a:t>800</a:t>
            </a:r>
            <a:r>
              <a:rPr kumimoji="1" lang="ja-JP" altLang="en-US" sz="2400">
                <a:solidFill>
                  <a:schemeClr val="tx1"/>
                </a:solidFill>
                <a:latin typeface="HGMaruGothicMPRO" panose="020F0600000000000000" pitchFamily="34" charset="-128"/>
                <a:ea typeface="HGMaruGothicMPRO" panose="020F0600000000000000" pitchFamily="34" charset="-128"/>
              </a:rPr>
              <a:t>億円程度）</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lang="ja-JP" altLang="en-US" sz="2000">
                <a:solidFill>
                  <a:schemeClr val="tx1"/>
                </a:solidFill>
                <a:latin typeface="HGMaruGothicMPRO" panose="020F0600000000000000" pitchFamily="34" charset="-128"/>
                <a:ea typeface="HGMaruGothicMPRO" panose="020F0600000000000000" pitchFamily="34" charset="-128"/>
              </a:rPr>
              <a:t>①　＊２</a:t>
            </a:r>
            <a:r>
              <a:rPr lang="en-US" altLang="ja-JP" sz="2000" dirty="0">
                <a:solidFill>
                  <a:schemeClr val="tx1"/>
                </a:solidFill>
                <a:latin typeface="HGMaruGothicMPRO" panose="020F0600000000000000" pitchFamily="34" charset="-128"/>
                <a:ea typeface="HGMaruGothicMPRO" panose="020F0600000000000000" pitchFamily="34" charset="-128"/>
              </a:rPr>
              <a:t>〜</a:t>
            </a:r>
            <a:r>
              <a:rPr lang="ja-JP" altLang="en-US" sz="2000">
                <a:solidFill>
                  <a:schemeClr val="tx1"/>
                </a:solidFill>
                <a:latin typeface="HGMaruGothicMPRO" panose="020F0600000000000000" pitchFamily="34" charset="-128"/>
                <a:ea typeface="HGMaruGothicMPRO" panose="020F0600000000000000" pitchFamily="34" charset="-128"/>
              </a:rPr>
              <a:t>４を除く改定分　＋</a:t>
            </a:r>
            <a:r>
              <a:rPr lang="en-US" altLang="ja-JP" sz="2000" dirty="0">
                <a:solidFill>
                  <a:schemeClr val="tx1"/>
                </a:solidFill>
                <a:latin typeface="HGMaruGothicMPRO" panose="020F0600000000000000" pitchFamily="34" charset="-128"/>
                <a:ea typeface="HGMaruGothicMPRO" panose="020F0600000000000000" pitchFamily="34" charset="-128"/>
              </a:rPr>
              <a:t>0.46</a:t>
            </a:r>
            <a:r>
              <a:rPr lang="ja-JP" altLang="en-US" sz="2000">
                <a:solidFill>
                  <a:schemeClr val="tx1"/>
                </a:solidFill>
                <a:latin typeface="HGMaruGothicMPRO" panose="020F0600000000000000" pitchFamily="34" charset="-128"/>
                <a:ea typeface="HGMaruGothicMPRO" panose="020F0600000000000000" pitchFamily="34" charset="-128"/>
              </a:rPr>
              <a:t>％（</a:t>
            </a:r>
            <a:r>
              <a:rPr lang="en-US" altLang="ja-JP" sz="2000" dirty="0">
                <a:solidFill>
                  <a:schemeClr val="tx1"/>
                </a:solidFill>
                <a:latin typeface="HGMaruGothicMPRO" panose="020F0600000000000000" pitchFamily="34" charset="-128"/>
                <a:ea typeface="HGMaruGothicMPRO" panose="020F0600000000000000" pitchFamily="34" charset="-128"/>
              </a:rPr>
              <a:t>418.2</a:t>
            </a:r>
            <a:r>
              <a:rPr lang="ja-JP" altLang="en-US" sz="2000">
                <a:solidFill>
                  <a:schemeClr val="tx1"/>
                </a:solidFill>
                <a:latin typeface="HGMaruGothicMPRO" panose="020F0600000000000000" pitchFamily="34" charset="-128"/>
                <a:ea typeface="HGMaruGothicMPRO" panose="020F0600000000000000" pitchFamily="34" charset="-128"/>
              </a:rPr>
              <a:t>億円）</a:t>
            </a:r>
            <a:endParaRPr lang="en-US" altLang="ja-JP" sz="20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lang="ja-JP" altLang="en-US" sz="1600">
                <a:solidFill>
                  <a:schemeClr val="tx1"/>
                </a:solidFill>
                <a:latin typeface="HGMaruGothicMPRO" panose="020F0600000000000000" pitchFamily="34" charset="-128"/>
                <a:ea typeface="HGMaruGothicMPRO" panose="020F0600000000000000" pitchFamily="34" charset="-128"/>
              </a:rPr>
              <a:t>（</a:t>
            </a:r>
            <a:r>
              <a:rPr lang="en-US" altLang="ja-JP" sz="1600" dirty="0">
                <a:solidFill>
                  <a:schemeClr val="tx1"/>
                </a:solidFill>
                <a:latin typeface="HGMaruGothicMPRO" panose="020F0600000000000000" pitchFamily="34" charset="-128"/>
                <a:ea typeface="HGMaruGothicMPRO" panose="020F0600000000000000" pitchFamily="34" charset="-128"/>
              </a:rPr>
              <a:t>40</a:t>
            </a:r>
            <a:r>
              <a:rPr lang="ja-JP" altLang="en-US" sz="1600">
                <a:solidFill>
                  <a:schemeClr val="tx1"/>
                </a:solidFill>
                <a:latin typeface="HGMaruGothicMPRO" panose="020F0600000000000000" pitchFamily="34" charset="-128"/>
                <a:ea typeface="HGMaruGothicMPRO" panose="020F0600000000000000" pitchFamily="34" charset="-128"/>
              </a:rPr>
              <a:t>歳未満の勤務医師、</a:t>
            </a:r>
            <a:r>
              <a:rPr lang="ja-JP" altLang="en-US" sz="1600">
                <a:solidFill>
                  <a:srgbClr val="FF0000"/>
                </a:solidFill>
                <a:latin typeface="HGMaruGothicMPRO" panose="020F0600000000000000" pitchFamily="34" charset="-128"/>
                <a:ea typeface="HGMaruGothicMPRO" panose="020F0600000000000000" pitchFamily="34" charset="-128"/>
              </a:rPr>
              <a:t>勤務歯科医師</a:t>
            </a:r>
            <a:r>
              <a:rPr lang="ja-JP" altLang="en-US" sz="1600">
                <a:solidFill>
                  <a:schemeClr val="tx1"/>
                </a:solidFill>
                <a:latin typeface="HGMaruGothicMPRO" panose="020F0600000000000000" pitchFamily="34" charset="-128"/>
                <a:ea typeface="HGMaruGothicMPRO" panose="020F0600000000000000" pitchFamily="34" charset="-128"/>
              </a:rPr>
              <a:t>、薬局の勤務薬剤師、事務職員、</a:t>
            </a:r>
            <a:r>
              <a:rPr lang="ja-JP" altLang="en-US" sz="1600">
                <a:solidFill>
                  <a:srgbClr val="FF0000"/>
                </a:solidFill>
                <a:latin typeface="HGMaruGothicMPRO" panose="020F0600000000000000" pitchFamily="34" charset="-128"/>
                <a:ea typeface="HGMaruGothicMPRO" panose="020F0600000000000000" pitchFamily="34" charset="-128"/>
              </a:rPr>
              <a:t>歯科技工所等の従事者の賃上げ措置分を含む</a:t>
            </a:r>
            <a:r>
              <a:rPr lang="ja-JP" altLang="en-US" sz="1600">
                <a:solidFill>
                  <a:schemeClr val="tx1"/>
                </a:solidFill>
                <a:latin typeface="HGMaruGothicMPRO" panose="020F0600000000000000" pitchFamily="34" charset="-128"/>
                <a:ea typeface="HGMaruGothicMPRO" panose="020F0600000000000000" pitchFamily="34" charset="-128"/>
              </a:rPr>
              <a:t>。）</a:t>
            </a:r>
            <a:endParaRPr lang="en-US" altLang="ja-JP" dirty="0">
              <a:solidFill>
                <a:schemeClr val="tx1"/>
              </a:solidFill>
              <a:latin typeface="HGMaruGothicMPRO" panose="020F0600000000000000" pitchFamily="34" charset="-128"/>
              <a:ea typeface="HGMaruGothicMPRO" panose="020F0600000000000000" pitchFamily="34" charset="-128"/>
            </a:endParaRPr>
          </a:p>
          <a:p>
            <a:pPr>
              <a:lnSpc>
                <a:spcPts val="2880"/>
              </a:lnSpc>
            </a:pPr>
            <a:r>
              <a:rPr kumimoji="1" lang="ja-JP" altLang="en-US">
                <a:solidFill>
                  <a:schemeClr val="tx1"/>
                </a:solidFill>
                <a:latin typeface="HGMaruGothicMPRO" panose="020F0600000000000000" pitchFamily="34" charset="-128"/>
                <a:ea typeface="HGMaruGothicMPRO" panose="020F0600000000000000" pitchFamily="34" charset="-128"/>
              </a:rPr>
              <a:t>　　　　</a:t>
            </a:r>
            <a:r>
              <a:rPr lang="ja-JP" altLang="en-US">
                <a:solidFill>
                  <a:schemeClr val="tx1"/>
                </a:solidFill>
                <a:latin typeface="HGMaruGothicMPRO" panose="020F0600000000000000" pitchFamily="34" charset="-128"/>
                <a:ea typeface="HGMaruGothicMPRO" panose="020F0600000000000000" pitchFamily="34" charset="-128"/>
              </a:rPr>
              <a:t>　・医科　＋</a:t>
            </a:r>
            <a:r>
              <a:rPr lang="en-US" altLang="ja-JP" dirty="0">
                <a:solidFill>
                  <a:schemeClr val="tx1"/>
                </a:solidFill>
                <a:latin typeface="HGMaruGothicMPRO" panose="020F0600000000000000" pitchFamily="34" charset="-128"/>
                <a:ea typeface="HGMaruGothicMPRO" panose="020F0600000000000000" pitchFamily="34" charset="-128"/>
              </a:rPr>
              <a:t>0.52</a:t>
            </a:r>
            <a:r>
              <a:rPr lang="ja-JP" altLang="en-US">
                <a:solidFill>
                  <a:schemeClr val="tx1"/>
                </a:solidFill>
                <a:latin typeface="HGMaruGothicMPRO" panose="020F0600000000000000" pitchFamily="34" charset="-128"/>
                <a:ea typeface="HGMaruGothicMPRO" panose="020F0600000000000000" pitchFamily="34" charset="-128"/>
              </a:rPr>
              <a:t>％</a:t>
            </a:r>
            <a:endParaRPr lang="en-US" altLang="ja-JP" dirty="0">
              <a:solidFill>
                <a:schemeClr val="tx1"/>
              </a:solidFill>
              <a:latin typeface="HGMaruGothicMPRO" panose="020F0600000000000000" pitchFamily="34" charset="-128"/>
              <a:ea typeface="HGMaruGothicMPRO" panose="020F0600000000000000" pitchFamily="34" charset="-128"/>
            </a:endParaRPr>
          </a:p>
          <a:p>
            <a:pPr>
              <a:lnSpc>
                <a:spcPts val="2880"/>
              </a:lnSpc>
            </a:pPr>
            <a:r>
              <a:rPr kumimoji="1" lang="ja-JP" altLang="en-US">
                <a:solidFill>
                  <a:schemeClr val="tx1"/>
                </a:solidFill>
                <a:latin typeface="HGMaruGothicMPRO" panose="020F0600000000000000" pitchFamily="34" charset="-128"/>
                <a:ea typeface="HGMaruGothicMPRO" panose="020F0600000000000000" pitchFamily="34" charset="-128"/>
              </a:rPr>
              <a:t>　　　　　</a:t>
            </a:r>
            <a:r>
              <a:rPr lang="ja-JP" altLang="en-US">
                <a:solidFill>
                  <a:srgbClr val="FF0000"/>
                </a:solidFill>
                <a:latin typeface="HGMaruGothicMPRO" panose="020F0600000000000000" pitchFamily="34" charset="-128"/>
                <a:ea typeface="HGMaruGothicMPRO" panose="020F0600000000000000" pitchFamily="34" charset="-128"/>
              </a:rPr>
              <a:t>・歯科　＋</a:t>
            </a:r>
            <a:r>
              <a:rPr lang="en-US" altLang="ja-JP" dirty="0">
                <a:solidFill>
                  <a:srgbClr val="FF0000"/>
                </a:solidFill>
                <a:latin typeface="HGMaruGothicMPRO" panose="020F0600000000000000" pitchFamily="34" charset="-128"/>
                <a:ea typeface="HGMaruGothicMPRO" panose="020F0600000000000000" pitchFamily="34" charset="-128"/>
              </a:rPr>
              <a:t>0.57</a:t>
            </a:r>
            <a:r>
              <a:rPr lang="ja-JP" altLang="en-US">
                <a:solidFill>
                  <a:srgbClr val="FF0000"/>
                </a:solidFill>
                <a:latin typeface="HGMaruGothicMPRO" panose="020F0600000000000000" pitchFamily="34" charset="-128"/>
                <a:ea typeface="HGMaruGothicMPRO" panose="020F0600000000000000" pitchFamily="34" charset="-128"/>
              </a:rPr>
              <a:t>％</a:t>
            </a:r>
            <a:endParaRPr lang="en-US" altLang="ja-JP" dirty="0">
              <a:solidFill>
                <a:srgbClr val="FF0000"/>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kumimoji="1" lang="ja-JP" altLang="en-US">
                <a:solidFill>
                  <a:schemeClr val="tx1"/>
                </a:solidFill>
                <a:latin typeface="HGMaruGothicMPRO" panose="020F0600000000000000" pitchFamily="34" charset="-128"/>
                <a:ea typeface="HGMaruGothicMPRO" panose="020F0600000000000000" pitchFamily="34" charset="-128"/>
              </a:rPr>
              <a:t>・調剤　＋</a:t>
            </a:r>
            <a:r>
              <a:rPr kumimoji="1" lang="en-US" altLang="ja-JP" dirty="0">
                <a:solidFill>
                  <a:schemeClr val="tx1"/>
                </a:solidFill>
                <a:latin typeface="HGMaruGothicMPRO" panose="020F0600000000000000" pitchFamily="34" charset="-128"/>
                <a:ea typeface="HGMaruGothicMPRO" panose="020F0600000000000000" pitchFamily="34" charset="-128"/>
              </a:rPr>
              <a:t>0.16</a:t>
            </a:r>
            <a:r>
              <a:rPr kumimoji="1" lang="ja-JP" altLang="en-US">
                <a:solidFill>
                  <a:schemeClr val="tx1"/>
                </a:solidFill>
                <a:latin typeface="HGMaruGothicMPRO" panose="020F0600000000000000" pitchFamily="34" charset="-128"/>
                <a:ea typeface="HGMaruGothicMPRO" panose="020F0600000000000000" pitchFamily="34" charset="-128"/>
              </a:rPr>
              <a:t>％</a:t>
            </a:r>
            <a:endParaRPr kumimoji="1" lang="en-US" altLang="ja-JP"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lang="ja-JP" altLang="en-US" sz="2000">
                <a:solidFill>
                  <a:schemeClr val="tx1"/>
                </a:solidFill>
                <a:latin typeface="HGMaruGothicMPRO" panose="020F0600000000000000" pitchFamily="34" charset="-128"/>
                <a:ea typeface="HGMaruGothicMPRO" panose="020F0600000000000000" pitchFamily="34" charset="-128"/>
              </a:rPr>
              <a:t>②　看護職員、病院薬剤師、</a:t>
            </a:r>
            <a:r>
              <a:rPr lang="ja-JP" altLang="en-US" sz="2000">
                <a:solidFill>
                  <a:srgbClr val="FF0000"/>
                </a:solidFill>
                <a:latin typeface="HGMaruGothicMPRO" panose="020F0600000000000000" pitchFamily="34" charset="-128"/>
                <a:ea typeface="HGMaruGothicMPRO" panose="020F0600000000000000" pitchFamily="34" charset="-128"/>
              </a:rPr>
              <a:t>その他の医療関係職のベア</a:t>
            </a:r>
            <a:r>
              <a:rPr lang="ja-JP" altLang="en-US" sz="1600">
                <a:solidFill>
                  <a:srgbClr val="FF0000"/>
                </a:solidFill>
                <a:latin typeface="HGMaruGothicMPRO" panose="020F0600000000000000" pitchFamily="34" charset="-128"/>
                <a:ea typeface="HGMaruGothicMPRO" panose="020F0600000000000000" pitchFamily="34" charset="-128"/>
              </a:rPr>
              <a:t>（</a:t>
            </a:r>
            <a:r>
              <a:rPr lang="en-US" altLang="ja-JP" sz="1600" dirty="0">
                <a:solidFill>
                  <a:srgbClr val="FF0000"/>
                </a:solidFill>
                <a:latin typeface="HGMaruGothicMPRO" panose="020F0600000000000000" pitchFamily="34" charset="-128"/>
                <a:ea typeface="HGMaruGothicMPRO" panose="020F0600000000000000" pitchFamily="34" charset="-128"/>
              </a:rPr>
              <a:t>R6</a:t>
            </a:r>
            <a:r>
              <a:rPr lang="ja-JP" altLang="en-US" sz="1600">
                <a:solidFill>
                  <a:srgbClr val="FF0000"/>
                </a:solidFill>
                <a:latin typeface="HGMaruGothicMPRO" panose="020F0600000000000000" pitchFamily="34" charset="-128"/>
                <a:ea typeface="HGMaruGothicMPRO" panose="020F0600000000000000" pitchFamily="34" charset="-128"/>
              </a:rPr>
              <a:t>＋</a:t>
            </a:r>
            <a:r>
              <a:rPr lang="en-US" altLang="ja-JP" sz="1600" dirty="0">
                <a:solidFill>
                  <a:srgbClr val="FF0000"/>
                </a:solidFill>
                <a:latin typeface="HGMaruGothicMPRO" panose="020F0600000000000000" pitchFamily="34" charset="-128"/>
                <a:ea typeface="HGMaruGothicMPRO" panose="020F0600000000000000" pitchFamily="34" charset="-128"/>
              </a:rPr>
              <a:t>2.5</a:t>
            </a:r>
            <a:r>
              <a:rPr lang="ja-JP" altLang="en-US" sz="1600">
                <a:solidFill>
                  <a:srgbClr val="FF0000"/>
                </a:solidFill>
                <a:latin typeface="HGMaruGothicMPRO" panose="020F0600000000000000" pitchFamily="34" charset="-128"/>
                <a:ea typeface="HGMaruGothicMPRO" panose="020F0600000000000000" pitchFamily="34" charset="-128"/>
              </a:rPr>
              <a:t>％・</a:t>
            </a:r>
            <a:r>
              <a:rPr lang="en-US" altLang="ja-JP" sz="1600" dirty="0">
                <a:solidFill>
                  <a:srgbClr val="FF0000"/>
                </a:solidFill>
                <a:latin typeface="HGMaruGothicMPRO" panose="020F0600000000000000" pitchFamily="34" charset="-128"/>
                <a:ea typeface="HGMaruGothicMPRO" panose="020F0600000000000000" pitchFamily="34" charset="-128"/>
              </a:rPr>
              <a:t>R</a:t>
            </a:r>
            <a:r>
              <a:rPr lang="ja-JP" altLang="en-US" sz="1600">
                <a:solidFill>
                  <a:srgbClr val="FF0000"/>
                </a:solidFill>
                <a:latin typeface="HGMaruGothicMPRO" panose="020F0600000000000000" pitchFamily="34" charset="-128"/>
                <a:ea typeface="HGMaruGothicMPRO" panose="020F0600000000000000" pitchFamily="34" charset="-128"/>
              </a:rPr>
              <a:t>７＋</a:t>
            </a:r>
            <a:r>
              <a:rPr lang="en-US" altLang="ja-JP" sz="1600" dirty="0">
                <a:solidFill>
                  <a:srgbClr val="FF0000"/>
                </a:solidFill>
                <a:latin typeface="HGMaruGothicMPRO" panose="020F0600000000000000" pitchFamily="34" charset="-128"/>
                <a:ea typeface="HGMaruGothicMPRO" panose="020F0600000000000000" pitchFamily="34" charset="-128"/>
              </a:rPr>
              <a:t>2.0</a:t>
            </a:r>
            <a:r>
              <a:rPr lang="ja-JP" altLang="en-US" sz="1600">
                <a:solidFill>
                  <a:srgbClr val="FF0000"/>
                </a:solidFill>
                <a:latin typeface="HGMaruGothicMPRO" panose="020F0600000000000000" pitchFamily="34" charset="-128"/>
                <a:ea typeface="HGMaruGothicMPRO" panose="020F0600000000000000" pitchFamily="34" charset="-128"/>
              </a:rPr>
              <a:t>％）　</a:t>
            </a:r>
            <a:r>
              <a:rPr lang="ja-JP" altLang="en-US" sz="2000">
                <a:solidFill>
                  <a:schemeClr val="tx1"/>
                </a:solidFill>
                <a:latin typeface="HGMaruGothicMPRO" panose="020F0600000000000000" pitchFamily="34" charset="-128"/>
                <a:ea typeface="HGMaruGothicMPRO" panose="020F0600000000000000" pitchFamily="34" charset="-128"/>
              </a:rPr>
              <a:t>＋</a:t>
            </a:r>
            <a:r>
              <a:rPr lang="en-US" altLang="ja-JP" sz="2000" dirty="0">
                <a:solidFill>
                  <a:schemeClr val="tx1"/>
                </a:solidFill>
                <a:latin typeface="HGMaruGothicMPRO" panose="020F0600000000000000" pitchFamily="34" charset="-128"/>
                <a:ea typeface="HGMaruGothicMPRO" panose="020F0600000000000000" pitchFamily="34" charset="-128"/>
              </a:rPr>
              <a:t>0.61</a:t>
            </a:r>
            <a:r>
              <a:rPr lang="ja-JP" altLang="en-US" sz="2000">
                <a:solidFill>
                  <a:schemeClr val="tx1"/>
                </a:solidFill>
                <a:latin typeface="HGMaruGothicMPRO" panose="020F0600000000000000" pitchFamily="34" charset="-128"/>
                <a:ea typeface="HGMaruGothicMPRO" panose="020F0600000000000000" pitchFamily="34" charset="-128"/>
              </a:rPr>
              <a:t>％</a:t>
            </a:r>
            <a:endParaRPr lang="en-US" altLang="ja-JP" sz="20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sz="2000">
                <a:solidFill>
                  <a:schemeClr val="tx1"/>
                </a:solidFill>
                <a:latin typeface="HGMaruGothicMPRO" panose="020F0600000000000000" pitchFamily="34" charset="-128"/>
                <a:ea typeface="HGMaruGothicMPRO" panose="020F0600000000000000" pitchFamily="34" charset="-128"/>
              </a:rPr>
              <a:t>　③　入院の食費基準額引き上げ分　＋</a:t>
            </a:r>
            <a:r>
              <a:rPr lang="en-US" altLang="ja-JP" sz="2000" dirty="0">
                <a:solidFill>
                  <a:schemeClr val="tx1"/>
                </a:solidFill>
                <a:latin typeface="HGMaruGothicMPRO" panose="020F0600000000000000" pitchFamily="34" charset="-128"/>
                <a:ea typeface="HGMaruGothicMPRO" panose="020F0600000000000000" pitchFamily="34" charset="-128"/>
              </a:rPr>
              <a:t>0.06</a:t>
            </a:r>
            <a:r>
              <a:rPr lang="ja-JP" altLang="en-US" sz="2000">
                <a:solidFill>
                  <a:schemeClr val="tx1"/>
                </a:solidFill>
                <a:latin typeface="HGMaruGothicMPRO" panose="020F0600000000000000" pitchFamily="34" charset="-128"/>
                <a:ea typeface="HGMaruGothicMPRO" panose="020F0600000000000000" pitchFamily="34" charset="-128"/>
              </a:rPr>
              <a:t>％</a:t>
            </a:r>
            <a:endParaRPr lang="en-US" altLang="ja-JP" sz="20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sz="2000">
                <a:solidFill>
                  <a:schemeClr val="tx1"/>
                </a:solidFill>
                <a:latin typeface="HGMaruGothicMPRO" panose="020F0600000000000000" pitchFamily="34" charset="-128"/>
                <a:ea typeface="HGMaruGothicMPRO" panose="020F0600000000000000" pitchFamily="34" charset="-128"/>
              </a:rPr>
              <a:t>　④　生活習慣病を中心とした管理料、処方箋料等の再編等の効率化・適正化　ｰ</a:t>
            </a:r>
            <a:r>
              <a:rPr lang="en-US" altLang="ja-JP" sz="2000" dirty="0">
                <a:solidFill>
                  <a:schemeClr val="tx1"/>
                </a:solidFill>
                <a:latin typeface="HGMaruGothicMPRO" panose="020F0600000000000000" pitchFamily="34" charset="-128"/>
                <a:ea typeface="HGMaruGothicMPRO" panose="020F0600000000000000" pitchFamily="34" charset="-128"/>
              </a:rPr>
              <a:t>0.25</a:t>
            </a:r>
            <a:r>
              <a:rPr lang="ja-JP" altLang="en-US" sz="2000">
                <a:solidFill>
                  <a:schemeClr val="tx1"/>
                </a:solidFill>
                <a:latin typeface="HGMaruGothicMPRO" panose="020F0600000000000000" pitchFamily="34" charset="-128"/>
                <a:ea typeface="HGMaruGothicMPRO" panose="020F0600000000000000" pitchFamily="34" charset="-128"/>
              </a:rPr>
              <a:t>％</a:t>
            </a:r>
            <a:endParaRPr lang="en-US" altLang="ja-JP" sz="2000" dirty="0">
              <a:solidFill>
                <a:schemeClr val="tx1"/>
              </a:solidFill>
              <a:latin typeface="HGMaruGothicMPRO" panose="020F0600000000000000" pitchFamily="34" charset="-128"/>
              <a:ea typeface="HGMaruGothicMPRO" panose="020F0600000000000000" pitchFamily="34" charset="-128"/>
            </a:endParaRPr>
          </a:p>
          <a:p>
            <a:pPr>
              <a:lnSpc>
                <a:spcPts val="2880"/>
              </a:lnSpc>
            </a:pPr>
            <a:endParaRPr lang="en-US" altLang="ja-JP"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sz="2400">
                <a:solidFill>
                  <a:schemeClr val="tx1"/>
                </a:solidFill>
                <a:latin typeface="HGMaruGothicMPRO" panose="020F0600000000000000" pitchFamily="34" charset="-128"/>
                <a:ea typeface="HGMaruGothicMPRO" panose="020F0600000000000000" pitchFamily="34" charset="-128"/>
              </a:rPr>
              <a:t>２．薬価等</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lang="ja-JP" altLang="en-US" sz="2000">
                <a:solidFill>
                  <a:schemeClr val="tx1"/>
                </a:solidFill>
                <a:latin typeface="HGMaruGothicMPRO" panose="020F0600000000000000" pitchFamily="34" charset="-128"/>
                <a:ea typeface="HGMaruGothicMPRO" panose="020F0600000000000000" pitchFamily="34" charset="-128"/>
              </a:rPr>
              <a:t>①　薬価　</a:t>
            </a:r>
            <a:r>
              <a:rPr lang="en-US" altLang="ja-JP" sz="2000" dirty="0">
                <a:solidFill>
                  <a:schemeClr val="tx1"/>
                </a:solidFill>
                <a:latin typeface="HGMaruGothicMPRO" panose="020F0600000000000000" pitchFamily="34" charset="-128"/>
                <a:ea typeface="HGMaruGothicMPRO" panose="020F0600000000000000" pitchFamily="34" charset="-128"/>
              </a:rPr>
              <a:t>–0.97</a:t>
            </a:r>
            <a:r>
              <a:rPr lang="ja-JP" altLang="en-US" sz="2000">
                <a:solidFill>
                  <a:schemeClr val="tx1"/>
                </a:solidFill>
                <a:latin typeface="HGMaruGothicMPRO" panose="020F0600000000000000" pitchFamily="34" charset="-128"/>
                <a:ea typeface="HGMaruGothicMPRO" panose="020F0600000000000000" pitchFamily="34" charset="-128"/>
              </a:rPr>
              <a:t>％</a:t>
            </a:r>
            <a:endParaRPr lang="en-US" altLang="ja-JP" sz="20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sz="2000">
                <a:solidFill>
                  <a:schemeClr val="tx1"/>
                </a:solidFill>
                <a:latin typeface="HGMaruGothicMPRO" panose="020F0600000000000000" pitchFamily="34" charset="-128"/>
                <a:ea typeface="HGMaruGothicMPRO" panose="020F0600000000000000" pitchFamily="34" charset="-128"/>
              </a:rPr>
              <a:t>　②　材料　</a:t>
            </a:r>
            <a:r>
              <a:rPr lang="en-US" altLang="ja-JP" sz="2000" dirty="0">
                <a:solidFill>
                  <a:schemeClr val="tx1"/>
                </a:solidFill>
                <a:latin typeface="HGMaruGothicMPRO" panose="020F0600000000000000" pitchFamily="34" charset="-128"/>
                <a:ea typeface="HGMaruGothicMPRO" panose="020F0600000000000000" pitchFamily="34" charset="-128"/>
              </a:rPr>
              <a:t>−0.02</a:t>
            </a:r>
            <a:r>
              <a:rPr lang="ja-JP" altLang="en-US" sz="2000">
                <a:solidFill>
                  <a:schemeClr val="tx1"/>
                </a:solidFill>
                <a:latin typeface="HGMaruGothicMPRO" panose="020F0600000000000000" pitchFamily="34" charset="-128"/>
                <a:ea typeface="HGMaruGothicMPRO" panose="020F0600000000000000" pitchFamily="34" charset="-128"/>
              </a:rPr>
              <a:t>％</a:t>
            </a:r>
            <a:endParaRPr lang="en-US" altLang="ja-JP" sz="2000" dirty="0">
              <a:solidFill>
                <a:schemeClr val="tx1"/>
              </a:solidFill>
              <a:latin typeface="HGMaruGothicMPRO" panose="020F0600000000000000" pitchFamily="34" charset="-128"/>
              <a:ea typeface="HGMaruGothicMPRO" panose="020F0600000000000000" pitchFamily="34" charset="-128"/>
            </a:endParaRPr>
          </a:p>
        </p:txBody>
      </p:sp>
      <p:sp>
        <p:nvSpPr>
          <p:cNvPr id="3" name="字幕 2">
            <a:extLst>
              <a:ext uri="{FF2B5EF4-FFF2-40B4-BE49-F238E27FC236}">
                <a16:creationId xmlns:a16="http://schemas.microsoft.com/office/drawing/2014/main" id="{5FF235FC-4CB8-6C49-8787-65DC906CE37A}"/>
              </a:ext>
            </a:extLst>
          </p:cNvPr>
          <p:cNvSpPr>
            <a:spLocks noGrp="1"/>
          </p:cNvSpPr>
          <p:nvPr>
            <p:ph type="subTitle" idx="1"/>
          </p:nvPr>
        </p:nvSpPr>
        <p:spPr>
          <a:xfrm>
            <a:off x="6096000" y="2564794"/>
            <a:ext cx="5813853" cy="1218302"/>
          </a:xfrm>
        </p:spPr>
        <p:txBody>
          <a:bodyPr>
            <a:normAutofit/>
          </a:bodyPr>
          <a:lstStyle/>
          <a:p>
            <a:r>
              <a:rPr lang="en-US" altLang="ja-JP" sz="6000" dirty="0">
                <a:solidFill>
                  <a:srgbClr val="0432FF"/>
                </a:solidFill>
                <a:latin typeface="HGMaruGothicMPRO" panose="020F0600000000000000" pitchFamily="34" charset="-128"/>
                <a:ea typeface="HGMaruGothicMPRO" panose="020F0600000000000000" pitchFamily="34" charset="-128"/>
              </a:rPr>
              <a:t>20</a:t>
            </a:r>
            <a:r>
              <a:rPr kumimoji="1" lang="en-US" altLang="ja-JP" sz="6000" dirty="0">
                <a:solidFill>
                  <a:srgbClr val="0432FF"/>
                </a:solidFill>
                <a:latin typeface="HGMaruGothicMPRO" panose="020F0600000000000000" pitchFamily="34" charset="-128"/>
                <a:ea typeface="HGMaruGothicMPRO" panose="020F0600000000000000" pitchFamily="34" charset="-128"/>
              </a:rPr>
              <a:t>0</a:t>
            </a:r>
            <a:r>
              <a:rPr lang="ja-JP" altLang="en-US" sz="6000">
                <a:solidFill>
                  <a:srgbClr val="0432FF"/>
                </a:solidFill>
                <a:latin typeface="HGMaruGothicMPRO" panose="020F0600000000000000" pitchFamily="34" charset="-128"/>
                <a:ea typeface="HGMaruGothicMPRO" panose="020F0600000000000000" pitchFamily="34" charset="-128"/>
              </a:rPr>
              <a:t>億円</a:t>
            </a:r>
            <a:r>
              <a:rPr lang="ja-JP" altLang="en-US" sz="6000">
                <a:latin typeface="HGMaruGothicMPRO" panose="020F0600000000000000" pitchFamily="34" charset="-128"/>
                <a:ea typeface="HGMaruGothicMPRO" panose="020F0600000000000000" pitchFamily="34" charset="-128"/>
              </a:rPr>
              <a:t>と試算</a:t>
            </a:r>
            <a:endParaRPr kumimoji="1" lang="en-US" altLang="ja-JP" sz="6000" dirty="0">
              <a:latin typeface="HGMaruGothicMPRO" panose="020F0600000000000000" pitchFamily="34" charset="-128"/>
              <a:ea typeface="HGMaruGothicMPRO" panose="020F0600000000000000" pitchFamily="34" charset="-128"/>
            </a:endParaRPr>
          </a:p>
        </p:txBody>
      </p:sp>
      <p:sp>
        <p:nvSpPr>
          <p:cNvPr id="7" name="タイトル 2">
            <a:extLst>
              <a:ext uri="{FF2B5EF4-FFF2-40B4-BE49-F238E27FC236}">
                <a16:creationId xmlns:a16="http://schemas.microsoft.com/office/drawing/2014/main" id="{44F4EF80-10C4-D944-A77B-0D9FC4EFB037}"/>
              </a:ext>
            </a:extLst>
          </p:cNvPr>
          <p:cNvSpPr txBox="1">
            <a:spLocks/>
          </p:cNvSpPr>
          <p:nvPr/>
        </p:nvSpPr>
        <p:spPr>
          <a:xfrm>
            <a:off x="838200" y="365125"/>
            <a:ext cx="10515600" cy="9177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a:solidFill>
                  <a:srgbClr val="FF0000"/>
                </a:solidFill>
                <a:latin typeface="HG丸ｺﾞｼｯｸM-PRO"/>
                <a:ea typeface="HG丸ｺﾞｼｯｸM-PRO"/>
                <a:cs typeface="HG丸ｺﾞｼｯｸM-PRO"/>
              </a:rPr>
              <a:t>今改定の国家予算</a:t>
            </a:r>
            <a:endParaRPr lang="ja-JP" altLang="en-US" dirty="0">
              <a:solidFill>
                <a:srgbClr val="FF0000"/>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A42D7F53-61C2-7B1B-2375-77C9C748527A}"/>
              </a:ext>
            </a:extLst>
          </p:cNvPr>
          <p:cNvPicPr>
            <a:picLocks noChangeAspect="1"/>
          </p:cNvPicPr>
          <p:nvPr/>
        </p:nvPicPr>
        <p:blipFill>
          <a:blip r:embed="rId2"/>
          <a:stretch>
            <a:fillRect/>
          </a:stretch>
        </p:blipFill>
        <p:spPr>
          <a:xfrm>
            <a:off x="3744066" y="2589508"/>
            <a:ext cx="2503617" cy="988540"/>
          </a:xfrm>
          <a:prstGeom prst="rect">
            <a:avLst/>
          </a:prstGeom>
        </p:spPr>
      </p:pic>
      <p:sp>
        <p:nvSpPr>
          <p:cNvPr id="4" name="角丸四角形 3">
            <a:extLst>
              <a:ext uri="{FF2B5EF4-FFF2-40B4-BE49-F238E27FC236}">
                <a16:creationId xmlns:a16="http://schemas.microsoft.com/office/drawing/2014/main" id="{6F2A9181-54BB-4DB6-B2A4-412E737E56BB}"/>
              </a:ext>
            </a:extLst>
          </p:cNvPr>
          <p:cNvSpPr/>
          <p:nvPr/>
        </p:nvSpPr>
        <p:spPr>
          <a:xfrm>
            <a:off x="6001119" y="5270803"/>
            <a:ext cx="5693924" cy="1044102"/>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bg1"/>
                </a:solidFill>
                <a:latin typeface="HGMaruGothicMPRO" panose="020F0600000000000000" pitchFamily="34" charset="-128"/>
                <a:ea typeface="HGMaruGothicMPRO" panose="020F0600000000000000" pitchFamily="34" charset="-128"/>
              </a:rPr>
              <a:t>＜参　考＞</a:t>
            </a:r>
            <a:endParaRPr kumimoji="1" lang="en-US" altLang="ja-JP" sz="2400" dirty="0">
              <a:solidFill>
                <a:schemeClr val="bg1"/>
              </a:solidFill>
              <a:latin typeface="HGMaruGothicMPRO" panose="020F0600000000000000" pitchFamily="34" charset="-128"/>
              <a:ea typeface="HGMaruGothicMPRO" panose="020F0600000000000000" pitchFamily="34" charset="-128"/>
            </a:endParaRPr>
          </a:p>
          <a:p>
            <a:pPr algn="ctr"/>
            <a:r>
              <a:rPr lang="ja-JP" altLang="en-US" sz="2400">
                <a:solidFill>
                  <a:schemeClr val="bg1"/>
                </a:solidFill>
                <a:latin typeface="HGMaruGothicMPRO" panose="020F0600000000000000" pitchFamily="34" charset="-128"/>
                <a:ea typeface="HGMaruGothicMPRO" panose="020F0600000000000000" pitchFamily="34" charset="-128"/>
              </a:rPr>
              <a:t>令和４年度改定での歯科は</a:t>
            </a:r>
            <a:r>
              <a:rPr lang="en-US" altLang="ja-JP" sz="2400" dirty="0">
                <a:solidFill>
                  <a:schemeClr val="bg1"/>
                </a:solidFill>
                <a:latin typeface="HGMaruGothicMPRO" panose="020F0600000000000000" pitchFamily="34" charset="-128"/>
                <a:ea typeface="HGMaruGothicMPRO" panose="020F0600000000000000" pitchFamily="34" charset="-128"/>
              </a:rPr>
              <a:t>90</a:t>
            </a:r>
            <a:r>
              <a:rPr lang="ja-JP" altLang="en-US" sz="2400">
                <a:solidFill>
                  <a:schemeClr val="bg1"/>
                </a:solidFill>
                <a:latin typeface="HGMaruGothicMPRO" panose="020F0600000000000000" pitchFamily="34" charset="-128"/>
                <a:ea typeface="HGMaruGothicMPRO" panose="020F0600000000000000" pitchFamily="34" charset="-128"/>
              </a:rPr>
              <a:t>億円</a:t>
            </a:r>
            <a:endParaRPr kumimoji="1" lang="ja-JP" altLang="en-US" sz="2400">
              <a:solidFill>
                <a:schemeClr val="bg1"/>
              </a:solidFill>
              <a:latin typeface="HGMaruGothicMPRO" panose="020F0600000000000000" pitchFamily="34" charset="-128"/>
              <a:ea typeface="HGMaruGothicMPRO" panose="020F0600000000000000" pitchFamily="34" charset="-128"/>
            </a:endParaRPr>
          </a:p>
        </p:txBody>
      </p:sp>
      <p:sp>
        <p:nvSpPr>
          <p:cNvPr id="6" name="スライド番号プレースホルダー 5">
            <a:extLst>
              <a:ext uri="{FF2B5EF4-FFF2-40B4-BE49-F238E27FC236}">
                <a16:creationId xmlns:a16="http://schemas.microsoft.com/office/drawing/2014/main" id="{C32BCE7D-22E3-FD72-92CC-1AC4DDB8EA98}"/>
              </a:ext>
            </a:extLst>
          </p:cNvPr>
          <p:cNvSpPr>
            <a:spLocks noGrp="1"/>
          </p:cNvSpPr>
          <p:nvPr>
            <p:ph type="sldNum" sz="quarter" idx="12"/>
          </p:nvPr>
        </p:nvSpPr>
        <p:spPr/>
        <p:txBody>
          <a:bodyPr/>
          <a:lstStyle/>
          <a:p>
            <a:fld id="{7F53A4F6-1DED-4042-94B1-26CBF9BCF6BA}" type="slidenum">
              <a:rPr kumimoji="1" lang="ja-JP" altLang="en-US" smtClean="0"/>
              <a:t>13</a:t>
            </a:fld>
            <a:endParaRPr kumimoji="1" lang="ja-JP" altLang="en-US"/>
          </a:p>
        </p:txBody>
      </p:sp>
    </p:spTree>
    <p:extLst>
      <p:ext uri="{BB962C8B-B14F-4D97-AF65-F5344CB8AC3E}">
        <p14:creationId xmlns:p14="http://schemas.microsoft.com/office/powerpoint/2010/main" val="355100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20705-341F-51B5-6C93-1B284B2F7492}"/>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D2D07023-6B7C-BE26-AFA1-0FFA5CB94296}"/>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rPr>
              <a:t>［経過措置］　</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初診・再診共通</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令和</a:t>
            </a:r>
            <a:r>
              <a:rPr lang="en-US" altLang="ja-JP" sz="2400" dirty="0">
                <a:solidFill>
                  <a:schemeClr val="tx1"/>
                </a:solidFill>
                <a:effectLst/>
                <a:latin typeface="HGMaruGothicMPRO" panose="020F0600000000000000" pitchFamily="34" charset="-128"/>
                <a:ea typeface="HGMaruGothicMPRO" panose="020F0600000000000000" pitchFamily="34" charset="-128"/>
              </a:rPr>
              <a:t>6</a:t>
            </a:r>
            <a:r>
              <a:rPr lang="ja-JP" altLang="en-US" sz="2400">
                <a:solidFill>
                  <a:schemeClr val="tx1"/>
                </a:solidFill>
                <a:effectLst/>
                <a:latin typeface="HGMaruGothicMPRO" panose="020F0600000000000000" pitchFamily="34" charset="-128"/>
                <a:ea typeface="HGMaruGothicMPRO" panose="020F0600000000000000" pitchFamily="34" charset="-128"/>
              </a:rPr>
              <a:t>年</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effectLst/>
                <a:latin typeface="HGMaruGothicMPRO" panose="020F0600000000000000" pitchFamily="34" charset="-128"/>
                <a:ea typeface="HGMaruGothicMPRO" panose="020F0600000000000000" pitchFamily="34" charset="-128"/>
              </a:rPr>
              <a:t>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日時点において現に歯科外来診療環境体制加算</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に係る届出を行っている保険医療機関については、</a:t>
            </a:r>
            <a:r>
              <a:rPr lang="ja-JP" altLang="en-US" sz="2400">
                <a:solidFill>
                  <a:srgbClr val="FF0000"/>
                </a:solidFill>
                <a:effectLst/>
                <a:latin typeface="HGMaruGothicMPRO" panose="020F0600000000000000" pitchFamily="34" charset="-128"/>
                <a:ea typeface="HGMaruGothicMPRO" panose="020F0600000000000000" pitchFamily="34" charset="-128"/>
              </a:rPr>
              <a:t>令和</a:t>
            </a:r>
            <a:r>
              <a:rPr lang="ja-JP" altLang="en-US" sz="2400">
                <a:solidFill>
                  <a:srgbClr val="FF0000"/>
                </a:solidFill>
                <a:latin typeface="HGMaruGothicMPRO" panose="020F0600000000000000" pitchFamily="34" charset="-128"/>
                <a:ea typeface="HGMaruGothicMPRO" panose="020F0600000000000000" pitchFamily="34" charset="-128"/>
              </a:rPr>
              <a:t>７</a:t>
            </a:r>
            <a:r>
              <a:rPr lang="ja-JP" altLang="en-US" sz="2400">
                <a:solidFill>
                  <a:srgbClr val="FF0000"/>
                </a:solidFill>
                <a:effectLst/>
                <a:latin typeface="HGMaruGothicMPRO" panose="020F0600000000000000" pitchFamily="34" charset="-128"/>
                <a:ea typeface="HGMaruGothicMPRO" panose="020F0600000000000000" pitchFamily="34" charset="-128"/>
              </a:rPr>
              <a:t>年５月</a:t>
            </a:r>
            <a:r>
              <a:rPr lang="en-US" altLang="ja-JP" sz="2400" dirty="0">
                <a:solidFill>
                  <a:srgbClr val="FF0000"/>
                </a:solidFill>
                <a:effectLst/>
                <a:latin typeface="HGMaruGothicMPRO" panose="020F0600000000000000" pitchFamily="34" charset="-128"/>
                <a:ea typeface="HGMaruGothicMPRO" panose="020F0600000000000000" pitchFamily="34" charset="-128"/>
              </a:rPr>
              <a:t>31</a:t>
            </a:r>
            <a:r>
              <a:rPr lang="ja-JP" altLang="en-US" sz="2400">
                <a:solidFill>
                  <a:srgbClr val="FF0000"/>
                </a:solidFill>
                <a:effectLst/>
                <a:latin typeface="HGMaruGothicMPRO" panose="020F0600000000000000" pitchFamily="34" charset="-128"/>
                <a:ea typeface="HGMaruGothicMPRO" panose="020F0600000000000000" pitchFamily="34" charset="-128"/>
              </a:rPr>
              <a:t>日まで</a:t>
            </a:r>
            <a:r>
              <a:rPr lang="ja-JP" altLang="en-US" sz="2400">
                <a:solidFill>
                  <a:schemeClr val="tx1"/>
                </a:solidFill>
                <a:effectLst/>
                <a:latin typeface="HGMaruGothicMPRO" panose="020F0600000000000000" pitchFamily="34" charset="-128"/>
                <a:ea typeface="HGMaruGothicMPRO" panose="020F0600000000000000" pitchFamily="34" charset="-128"/>
              </a:rPr>
              <a:t>の</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）から（９）</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E79FC81E-891A-1BDD-5C2D-D5B615FC23B3}"/>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六角形 5">
            <a:extLst>
              <a:ext uri="{FF2B5EF4-FFF2-40B4-BE49-F238E27FC236}">
                <a16:creationId xmlns:a16="http://schemas.microsoft.com/office/drawing/2014/main" id="{DAAE1ED6-D730-DA67-1ADA-A5F34F337323}"/>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A788BE3F-F1CF-11BE-A45C-D8BEECF09144}"/>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728CC6CA-7792-1F7A-BC7E-35595DEE45C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4" name="図 3">
            <a:extLst>
              <a:ext uri="{FF2B5EF4-FFF2-40B4-BE49-F238E27FC236}">
                <a16:creationId xmlns:a16="http://schemas.microsoft.com/office/drawing/2014/main" id="{B320C85E-A01E-2318-B011-5EB9B5E26259}"/>
              </a:ext>
            </a:extLst>
          </p:cNvPr>
          <p:cNvPicPr>
            <a:picLocks noChangeAspect="1"/>
          </p:cNvPicPr>
          <p:nvPr/>
        </p:nvPicPr>
        <p:blipFill>
          <a:blip r:embed="rId2"/>
          <a:stretch>
            <a:fillRect/>
          </a:stretch>
        </p:blipFill>
        <p:spPr>
          <a:xfrm>
            <a:off x="10920472" y="1343327"/>
            <a:ext cx="1117410" cy="806823"/>
          </a:xfrm>
          <a:prstGeom prst="rect">
            <a:avLst/>
          </a:prstGeom>
        </p:spPr>
      </p:pic>
      <p:sp>
        <p:nvSpPr>
          <p:cNvPr id="5" name="タイトル 1">
            <a:extLst>
              <a:ext uri="{FF2B5EF4-FFF2-40B4-BE49-F238E27FC236}">
                <a16:creationId xmlns:a16="http://schemas.microsoft.com/office/drawing/2014/main" id="{A7CCBAC4-5706-F1D7-EECA-6F482268D1A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2A16EC47-FBFC-7724-9C11-EDECB6A3A1BD}"/>
              </a:ext>
            </a:extLst>
          </p:cNvPr>
          <p:cNvSpPr>
            <a:spLocks noGrp="1"/>
          </p:cNvSpPr>
          <p:nvPr>
            <p:ph type="sldNum" sz="quarter" idx="12"/>
          </p:nvPr>
        </p:nvSpPr>
        <p:spPr/>
        <p:txBody>
          <a:bodyPr/>
          <a:lstStyle/>
          <a:p>
            <a:fld id="{7F53A4F6-1DED-4042-94B1-26CBF9BCF6BA}" type="slidenum">
              <a:rPr kumimoji="1" lang="ja-JP" altLang="en-US" smtClean="0"/>
              <a:t>130</a:t>
            </a:fld>
            <a:endParaRPr kumimoji="1" lang="ja-JP" altLang="en-US"/>
          </a:p>
        </p:txBody>
      </p:sp>
    </p:spTree>
    <p:extLst>
      <p:ext uri="{BB962C8B-B14F-4D97-AF65-F5344CB8AC3E}">
        <p14:creationId xmlns:p14="http://schemas.microsoft.com/office/powerpoint/2010/main" val="14866094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CC04-FD37-8935-71D2-13B3099F4A34}"/>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AA80DC1C-6BBD-A151-742B-3E6B81179807}"/>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rPr>
              <a:t>新興感染症が発生・まん延した場合に対応できる歯科医療提供体制の構築を進める観点から、新興感染症等の患者に対応可能な体制の整備についての新たな評価等を行う。</a:t>
            </a: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特</a:t>
            </a:r>
            <a:r>
              <a:rPr lang="ja-JP" altLang="en-US" sz="2400">
                <a:solidFill>
                  <a:schemeClr val="tx1"/>
                </a:solidFill>
                <a:effectLst/>
                <a:latin typeface="HGMaruGothicMPRO" panose="020F0600000000000000" pitchFamily="34" charset="-128"/>
                <a:ea typeface="HGMaruGothicMPRO" panose="020F0600000000000000" pitchFamily="34" charset="-128"/>
              </a:rPr>
              <a:t>について、患者の状態像を踏まえて評価体系を見直すとともに、</a:t>
            </a:r>
            <a:r>
              <a:rPr lang="ja-JP" altLang="en-US" sz="2400">
                <a:solidFill>
                  <a:srgbClr val="FF0000"/>
                </a:solidFill>
                <a:effectLst/>
                <a:latin typeface="HGMaruGothicMPRO" panose="020F0600000000000000" pitchFamily="34" charset="-128"/>
                <a:ea typeface="HGMaruGothicMPRO" panose="020F0600000000000000" pitchFamily="34" charset="-128"/>
              </a:rPr>
              <a:t>新興感染症</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等の患者へ歯科治療を実施する場合の評価</a:t>
            </a:r>
            <a:r>
              <a:rPr lang="ja-JP" altLang="en-US" sz="2400">
                <a:solidFill>
                  <a:schemeClr val="tx1"/>
                </a:solidFill>
                <a:effectLst/>
                <a:latin typeface="HGMaruGothicMPRO" panose="020F0600000000000000" pitchFamily="34" charset="-128"/>
                <a:ea typeface="HGMaruGothicMPRO" panose="020F0600000000000000" pitchFamily="34" charset="-128"/>
              </a:rPr>
              <a:t>を新設する。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811C7440-831C-C065-F3A4-2CE64AD73B8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9" name="タイトル 1">
            <a:extLst>
              <a:ext uri="{FF2B5EF4-FFF2-40B4-BE49-F238E27FC236}">
                <a16:creationId xmlns:a16="http://schemas.microsoft.com/office/drawing/2014/main" id="{71199265-8F1D-6560-1285-5F63D2BDE54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60017EFC-9FC8-89C2-626F-53AF6C8E74F5}"/>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AC33E025-1878-6B6A-5F76-61FF0BE9BECA}"/>
              </a:ext>
            </a:extLst>
          </p:cNvPr>
          <p:cNvSpPr/>
          <p:nvPr/>
        </p:nvSpPr>
        <p:spPr>
          <a:xfrm>
            <a:off x="1117971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grpSp>
        <p:nvGrpSpPr>
          <p:cNvPr id="5" name="グループ化 4">
            <a:extLst>
              <a:ext uri="{FF2B5EF4-FFF2-40B4-BE49-F238E27FC236}">
                <a16:creationId xmlns:a16="http://schemas.microsoft.com/office/drawing/2014/main" id="{308BC47E-122D-3553-CE44-C82B9C9D680D}"/>
              </a:ext>
            </a:extLst>
          </p:cNvPr>
          <p:cNvGrpSpPr>
            <a:grpSpLocks noChangeAspect="1"/>
          </p:cNvGrpSpPr>
          <p:nvPr/>
        </p:nvGrpSpPr>
        <p:grpSpPr>
          <a:xfrm>
            <a:off x="5209482" y="4992998"/>
            <a:ext cx="1773036" cy="2026982"/>
            <a:chOff x="7161043" y="3607313"/>
            <a:chExt cx="2540000" cy="2387600"/>
          </a:xfrm>
        </p:grpSpPr>
        <p:pic>
          <p:nvPicPr>
            <p:cNvPr id="6" name="図 5">
              <a:extLst>
                <a:ext uri="{FF2B5EF4-FFF2-40B4-BE49-F238E27FC236}">
                  <a16:creationId xmlns:a16="http://schemas.microsoft.com/office/drawing/2014/main" id="{B2EE3F91-5385-79EE-65EB-4CF207362B60}"/>
                </a:ext>
              </a:extLst>
            </p:cNvPr>
            <p:cNvPicPr>
              <a:picLocks noChangeAspect="1"/>
            </p:cNvPicPr>
            <p:nvPr/>
          </p:nvPicPr>
          <p:blipFill>
            <a:blip r:embed="rId2"/>
            <a:stretch>
              <a:fillRect/>
            </a:stretch>
          </p:blipFill>
          <p:spPr>
            <a:xfrm>
              <a:off x="7161043" y="3607313"/>
              <a:ext cx="2540000" cy="2387600"/>
            </a:xfrm>
            <a:prstGeom prst="rect">
              <a:avLst/>
            </a:prstGeom>
          </p:spPr>
        </p:pic>
        <p:pic>
          <p:nvPicPr>
            <p:cNvPr id="8" name="図 7">
              <a:extLst>
                <a:ext uri="{FF2B5EF4-FFF2-40B4-BE49-F238E27FC236}">
                  <a16:creationId xmlns:a16="http://schemas.microsoft.com/office/drawing/2014/main" id="{BC72FE81-B8EA-B74F-EE79-338A2873DF0F}"/>
                </a:ext>
              </a:extLst>
            </p:cNvPr>
            <p:cNvPicPr>
              <a:picLocks noChangeAspect="1"/>
            </p:cNvPicPr>
            <p:nvPr/>
          </p:nvPicPr>
          <p:blipFill>
            <a:blip r:embed="rId3"/>
            <a:stretch>
              <a:fillRect/>
            </a:stretch>
          </p:blipFill>
          <p:spPr>
            <a:xfrm>
              <a:off x="7444351" y="3801663"/>
              <a:ext cx="1537724" cy="1605852"/>
            </a:xfrm>
            <a:prstGeom prst="rect">
              <a:avLst/>
            </a:prstGeom>
          </p:spPr>
        </p:pic>
      </p:grpSp>
      <p:sp>
        <p:nvSpPr>
          <p:cNvPr id="10" name="スライド番号プレースホルダー 9">
            <a:extLst>
              <a:ext uri="{FF2B5EF4-FFF2-40B4-BE49-F238E27FC236}">
                <a16:creationId xmlns:a16="http://schemas.microsoft.com/office/drawing/2014/main" id="{30C2F7ED-A1D6-731E-16AA-948228F56BD7}"/>
              </a:ext>
            </a:extLst>
          </p:cNvPr>
          <p:cNvSpPr>
            <a:spLocks noGrp="1"/>
          </p:cNvSpPr>
          <p:nvPr>
            <p:ph type="sldNum" sz="quarter" idx="12"/>
          </p:nvPr>
        </p:nvSpPr>
        <p:spPr/>
        <p:txBody>
          <a:bodyPr/>
          <a:lstStyle/>
          <a:p>
            <a:fld id="{7F53A4F6-1DED-4042-94B1-26CBF9BCF6BA}" type="slidenum">
              <a:rPr kumimoji="1" lang="ja-JP" altLang="en-US" smtClean="0"/>
              <a:t>131</a:t>
            </a:fld>
            <a:endParaRPr kumimoji="1" lang="ja-JP" altLang="en-US"/>
          </a:p>
        </p:txBody>
      </p:sp>
    </p:spTree>
    <p:extLst>
      <p:ext uri="{BB962C8B-B14F-4D97-AF65-F5344CB8AC3E}">
        <p14:creationId xmlns:p14="http://schemas.microsoft.com/office/powerpoint/2010/main" val="15736122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6" name="グループ化 5">
            <a:extLst>
              <a:ext uri="{FF2B5EF4-FFF2-40B4-BE49-F238E27FC236}">
                <a16:creationId xmlns:a16="http://schemas.microsoft.com/office/drawing/2014/main" id="{BA80B84A-CC67-41B9-7A4A-1F772F64DC56}"/>
              </a:ext>
            </a:extLst>
          </p:cNvPr>
          <p:cNvGrpSpPr/>
          <p:nvPr/>
        </p:nvGrpSpPr>
        <p:grpSpPr>
          <a:xfrm>
            <a:off x="285070" y="1917700"/>
            <a:ext cx="11685892" cy="4702001"/>
            <a:chOff x="285070" y="1917700"/>
            <a:chExt cx="11685892" cy="4702001"/>
          </a:xfrm>
        </p:grpSpPr>
        <p:sp>
          <p:nvSpPr>
            <p:cNvPr id="8" name="タイトル 1">
              <a:extLst>
                <a:ext uri="{FF2B5EF4-FFF2-40B4-BE49-F238E27FC236}">
                  <a16:creationId xmlns:a16="http://schemas.microsoft.com/office/drawing/2014/main" id="{86D5E1F2-A3A6-2C49-BAE1-012DD9E24C24}"/>
                </a:ext>
              </a:extLst>
            </p:cNvPr>
            <p:cNvSpPr txBox="1">
              <a:spLocks/>
            </p:cNvSpPr>
            <p:nvPr/>
          </p:nvSpPr>
          <p:spPr>
            <a:xfrm>
              <a:off x="285070" y="1917700"/>
              <a:ext cx="5487080" cy="4702001"/>
            </a:xfrm>
            <a:prstGeom prst="rect">
              <a:avLst/>
            </a:prstGeom>
            <a:ln>
              <a:solidFill>
                <a:schemeClr val="tx1"/>
              </a:solid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rPr>
                <a:t>歯科診療特別対応加算　　　　</a:t>
              </a:r>
              <a:r>
                <a:rPr lang="en-US" altLang="ja-JP" sz="2400" dirty="0">
                  <a:solidFill>
                    <a:schemeClr val="tx1"/>
                  </a:solidFill>
                  <a:latin typeface="HGMaruGothicMPRO" panose="020F0600000000000000" pitchFamily="34" charset="-128"/>
                  <a:ea typeface="HGMaruGothicMPRO" panose="020F0600000000000000" pitchFamily="34" charset="-128"/>
                </a:rPr>
                <a:t>175</a:t>
              </a:r>
              <a:r>
                <a:rPr lang="ja-JP" altLang="en-US" sz="2400">
                  <a:solidFill>
                    <a:schemeClr val="tx1"/>
                  </a:solidFill>
                  <a:latin typeface="HGMaruGothicMPRO" panose="020F0600000000000000" pitchFamily="34" charset="-128"/>
                  <a:ea typeface="HGMaruGothicMPRO" panose="020F0600000000000000" pitchFamily="34" charset="-128"/>
                </a:rPr>
                <a:t>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初診時歯科診療導入加算　　　</a:t>
              </a:r>
              <a:r>
                <a:rPr lang="en-US" altLang="ja-JP" sz="2400" dirty="0">
                  <a:solidFill>
                    <a:schemeClr val="tx1"/>
                  </a:solidFill>
                  <a:latin typeface="HGMaruGothicMPRO" panose="020F0600000000000000" pitchFamily="34" charset="-128"/>
                  <a:ea typeface="HGMaruGothicMPRO" panose="020F0600000000000000" pitchFamily="34" charset="-128"/>
                </a:rPr>
                <a:t>250</a:t>
              </a:r>
              <a:r>
                <a:rPr lang="ja-JP" altLang="en-US" sz="2400">
                  <a:solidFill>
                    <a:schemeClr val="tx1"/>
                  </a:solidFill>
                  <a:latin typeface="HGMaruGothicMPRO" panose="020F0600000000000000" pitchFamily="34" charset="-128"/>
                  <a:ea typeface="HGMaruGothicMPRO" panose="020F0600000000000000" pitchFamily="34" charset="-128"/>
                </a:rPr>
                <a:t>点</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01137EA4-E847-9B28-F447-AE5C5137548B}"/>
                </a:ext>
              </a:extLst>
            </p:cNvPr>
            <p:cNvSpPr txBox="1">
              <a:spLocks/>
            </p:cNvSpPr>
            <p:nvPr/>
          </p:nvSpPr>
          <p:spPr>
            <a:xfrm>
              <a:off x="6542929" y="1917701"/>
              <a:ext cx="5428033" cy="47020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rgbClr val="0432FF"/>
                  </a:solidFill>
                  <a:latin typeface="HGMaruGothicMPRO" panose="020F0600000000000000" pitchFamily="34" charset="-128"/>
                  <a:ea typeface="HGMaruGothicMPRO" panose="020F0600000000000000" pitchFamily="34" charset="-128"/>
                </a:rPr>
                <a:t>歯科診療特別対応加算</a:t>
              </a:r>
              <a:r>
                <a:rPr lang="en-US" altLang="ja-JP" sz="2400" dirty="0">
                  <a:solidFill>
                    <a:srgbClr val="0432FF"/>
                  </a:solidFill>
                  <a:latin typeface="HGMaruGothicMPRO" panose="020F0600000000000000" pitchFamily="34" charset="-128"/>
                  <a:ea typeface="HGMaruGothicMPRO" panose="020F0600000000000000" pitchFamily="34" charset="-128"/>
                </a:rPr>
                <a:t>1</a:t>
              </a:r>
              <a:r>
                <a:rPr lang="ja-JP" altLang="en-US" sz="2400">
                  <a:solidFill>
                    <a:srgbClr val="0432FF"/>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175</a:t>
              </a:r>
              <a:r>
                <a:rPr lang="ja-JP" altLang="en-US" sz="2400">
                  <a:solidFill>
                    <a:schemeClr val="tx1"/>
                  </a:solidFill>
                  <a:latin typeface="HGMaruGothicMPRO" panose="020F0600000000000000" pitchFamily="34" charset="-128"/>
                  <a:ea typeface="HGMaruGothicMPRO" panose="020F0600000000000000" pitchFamily="34" charset="-128"/>
                </a:rPr>
                <a:t>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・著しく歯科診療が困難な者</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・歯科診療特別対応加算３を算定する場合を除く</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rgbClr val="0432FF"/>
                  </a:solidFill>
                  <a:latin typeface="HGMaruGothicMPRO" panose="020F0600000000000000" pitchFamily="34" charset="-128"/>
                  <a:ea typeface="HGMaruGothicMPRO" panose="020F0600000000000000" pitchFamily="34" charset="-128"/>
                </a:rPr>
                <a:t>歯科診療特別対応加算</a:t>
              </a:r>
              <a:r>
                <a:rPr lang="en-US" altLang="ja-JP" sz="2400" dirty="0">
                  <a:solidFill>
                    <a:srgbClr val="0432FF"/>
                  </a:solidFill>
                  <a:latin typeface="HGMaruGothicMPRO" panose="020F0600000000000000" pitchFamily="34" charset="-128"/>
                  <a:ea typeface="HGMaruGothicMPRO" panose="020F0600000000000000" pitchFamily="34" charset="-128"/>
                </a:rPr>
                <a:t>2</a:t>
              </a:r>
              <a:r>
                <a:rPr lang="ja-JP" altLang="en-US" sz="2400">
                  <a:solidFill>
                    <a:srgbClr val="0432FF"/>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250</a:t>
              </a:r>
              <a:r>
                <a:rPr lang="ja-JP" altLang="en-US" sz="2400">
                  <a:solidFill>
                    <a:schemeClr val="tx1"/>
                  </a:solidFill>
                  <a:latin typeface="HGMaruGothicMPRO" panose="020F0600000000000000" pitchFamily="34" charset="-128"/>
                  <a:ea typeface="HGMaruGothicMPRO" panose="020F0600000000000000" pitchFamily="34" charset="-128"/>
                </a:rPr>
                <a:t>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・歯科治療環境に円滑に適応できるような技法を用いた場合</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・陰圧室において診療を行った場合（感染対策が必要な場合）</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・歯科診療特別対応加算３を算定する場合を除く</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rgbClr val="0432FF"/>
                  </a:solidFill>
                  <a:latin typeface="HGMaruGothicMPRO" panose="020F0600000000000000" pitchFamily="34" charset="-128"/>
                  <a:ea typeface="HGMaruGothicMPRO" panose="020F0600000000000000" pitchFamily="34" charset="-128"/>
                </a:rPr>
                <a:t>歯科診療特別対応加算</a:t>
              </a:r>
              <a:r>
                <a:rPr lang="en-US" altLang="ja-JP" sz="2400" dirty="0">
                  <a:solidFill>
                    <a:srgbClr val="0432FF"/>
                  </a:solidFill>
                  <a:latin typeface="HGMaruGothicMPRO" panose="020F0600000000000000" pitchFamily="34" charset="-128"/>
                  <a:ea typeface="HGMaruGothicMPRO" panose="020F0600000000000000" pitchFamily="34" charset="-128"/>
                </a:rPr>
                <a:t>3</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500</a:t>
              </a:r>
              <a:r>
                <a:rPr lang="ja-JP" altLang="en-US" sz="2400">
                  <a:solidFill>
                    <a:schemeClr val="tx1"/>
                  </a:solidFill>
                  <a:latin typeface="HGMaruGothicMPRO" panose="020F0600000000000000" pitchFamily="34" charset="-128"/>
                  <a:ea typeface="HGMaruGothicMPRO" panose="020F0600000000000000" pitchFamily="34" charset="-128"/>
                </a:rPr>
                <a:t>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・感染症の予防及び感染症の患者に対する医療に関する法律</a:t>
              </a:r>
              <a:r>
                <a:rPr lang="en-US" altLang="ja-JP" sz="1500" dirty="0">
                  <a:solidFill>
                    <a:schemeClr val="tx1"/>
                  </a:solidFill>
                  <a:latin typeface="HGMaruGothicMPRO" panose="020F0600000000000000" pitchFamily="34" charset="-128"/>
                  <a:ea typeface="HGMaruGothicMPRO" panose="020F0600000000000000" pitchFamily="34" charset="-128"/>
                </a:rPr>
                <a:t> </a:t>
              </a:r>
            </a:p>
            <a:p>
              <a:pPr algn="l"/>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第６条第７項に規定する新型インフルエンザ等感染症、同</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条第８項に規定する指定感染症又は同条第９項に規定する</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新感染症新興感染症の患者</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rgbClr val="0432FF"/>
                  </a:solidFill>
                  <a:latin typeface="HGMaruGothicMPRO" panose="020F0600000000000000" pitchFamily="34" charset="-128"/>
                  <a:ea typeface="HGMaruGothicMPRO" panose="020F0600000000000000" pitchFamily="34" charset="-128"/>
                </a:rPr>
                <a:t>※</a:t>
              </a:r>
              <a:r>
                <a:rPr lang="ja-JP" altLang="en-US" sz="1500">
                  <a:solidFill>
                    <a:srgbClr val="0432FF"/>
                  </a:solidFill>
                  <a:latin typeface="HGMaruGothicMPRO" panose="020F0600000000000000" pitchFamily="34" charset="-128"/>
                  <a:ea typeface="HGMaruGothicMPRO" panose="020F0600000000000000" pitchFamily="34" charset="-128"/>
                </a:rPr>
                <a:t> 診療時間が</a:t>
              </a:r>
              <a:r>
                <a:rPr lang="en-US" altLang="ja-JP" sz="1500" dirty="0">
                  <a:solidFill>
                    <a:srgbClr val="0432FF"/>
                  </a:solidFill>
                  <a:latin typeface="HGMaruGothicMPRO" panose="020F0600000000000000" pitchFamily="34" charset="-128"/>
                  <a:ea typeface="HGMaruGothicMPRO" panose="020F0600000000000000" pitchFamily="34" charset="-128"/>
                </a:rPr>
                <a:t>1</a:t>
              </a:r>
              <a:r>
                <a:rPr lang="ja-JP" altLang="en-US" sz="1500">
                  <a:solidFill>
                    <a:srgbClr val="0432FF"/>
                  </a:solidFill>
                  <a:latin typeface="HGMaruGothicMPRO" panose="020F0600000000000000" pitchFamily="34" charset="-128"/>
                  <a:ea typeface="HGMaruGothicMPRO" panose="020F0600000000000000" pitchFamily="34" charset="-128"/>
                </a:rPr>
                <a:t>時間を超えた場合は、</a:t>
              </a:r>
              <a:r>
                <a:rPr lang="en-US" altLang="ja-JP" sz="1500" dirty="0">
                  <a:solidFill>
                    <a:srgbClr val="0432FF"/>
                  </a:solidFill>
                  <a:latin typeface="HGMaruGothicMPRO" panose="020F0600000000000000" pitchFamily="34" charset="-128"/>
                  <a:ea typeface="HGMaruGothicMPRO" panose="020F0600000000000000" pitchFamily="34" charset="-128"/>
                </a:rPr>
                <a:t>30</a:t>
              </a:r>
              <a:r>
                <a:rPr lang="ja-JP" altLang="en-US" sz="1500">
                  <a:solidFill>
                    <a:srgbClr val="0432FF"/>
                  </a:solidFill>
                  <a:latin typeface="HGMaruGothicMPRO" panose="020F0600000000000000" pitchFamily="34" charset="-128"/>
                  <a:ea typeface="HGMaruGothicMPRO" panose="020F0600000000000000" pitchFamily="34" charset="-128"/>
                </a:rPr>
                <a:t>分又はその端数を増すごとに、</a:t>
              </a:r>
              <a:r>
                <a:rPr lang="en-US" altLang="ja-JP" sz="1500" dirty="0">
                  <a:solidFill>
                    <a:srgbClr val="0432FF"/>
                  </a:solidFill>
                  <a:latin typeface="HGMaruGothicMPRO" panose="020F0600000000000000" pitchFamily="34" charset="-128"/>
                  <a:ea typeface="HGMaruGothicMPRO" panose="020F0600000000000000" pitchFamily="34" charset="-128"/>
                </a:rPr>
                <a:t>100</a:t>
              </a:r>
              <a:r>
                <a:rPr lang="ja-JP" altLang="en-US" sz="1500">
                  <a:solidFill>
                    <a:srgbClr val="0432FF"/>
                  </a:solidFill>
                  <a:latin typeface="HGMaruGothicMPRO" panose="020F0600000000000000" pitchFamily="34" charset="-128"/>
                  <a:ea typeface="HGMaruGothicMPRO" panose="020F0600000000000000" pitchFamily="34" charset="-128"/>
                </a:rPr>
                <a:t>点を所定点数に加算する。</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右矢印 9">
              <a:extLst>
                <a:ext uri="{FF2B5EF4-FFF2-40B4-BE49-F238E27FC236}">
                  <a16:creationId xmlns:a16="http://schemas.microsoft.com/office/drawing/2014/main" id="{C596C474-7EA2-A348-094C-4C74F5093010}"/>
                </a:ext>
              </a:extLst>
            </p:cNvPr>
            <p:cNvSpPr/>
            <p:nvPr/>
          </p:nvSpPr>
          <p:spPr>
            <a:xfrm>
              <a:off x="5911106" y="38826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3BA0FACF-C71D-12F9-E69F-23C5CD9CD9C7}"/>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30E968AC-D3FD-39B5-F5E4-4839FFBC190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EB249208-E174-779F-1286-42BBA4903047}"/>
              </a:ext>
            </a:extLst>
          </p:cNvPr>
          <p:cNvSpPr/>
          <p:nvPr/>
        </p:nvSpPr>
        <p:spPr>
          <a:xfrm>
            <a:off x="1117971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7" name="スライド番号プレースホルダー 6">
            <a:extLst>
              <a:ext uri="{FF2B5EF4-FFF2-40B4-BE49-F238E27FC236}">
                <a16:creationId xmlns:a16="http://schemas.microsoft.com/office/drawing/2014/main" id="{D9181FED-D908-FE5D-423B-30AD92491830}"/>
              </a:ext>
            </a:extLst>
          </p:cNvPr>
          <p:cNvSpPr>
            <a:spLocks noGrp="1"/>
          </p:cNvSpPr>
          <p:nvPr>
            <p:ph type="sldNum" sz="quarter" idx="12"/>
          </p:nvPr>
        </p:nvSpPr>
        <p:spPr/>
        <p:txBody>
          <a:bodyPr/>
          <a:lstStyle/>
          <a:p>
            <a:fld id="{7F53A4F6-1DED-4042-94B1-26CBF9BCF6BA}" type="slidenum">
              <a:rPr kumimoji="1" lang="ja-JP" altLang="en-US" smtClean="0"/>
              <a:t>132</a:t>
            </a:fld>
            <a:endParaRPr kumimoji="1" lang="ja-JP" altLang="en-US"/>
          </a:p>
        </p:txBody>
      </p:sp>
    </p:spTree>
    <p:extLst>
      <p:ext uri="{BB962C8B-B14F-4D97-AF65-F5344CB8AC3E}">
        <p14:creationId xmlns:p14="http://schemas.microsoft.com/office/powerpoint/2010/main" val="34139007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86C61559-C6EA-E58E-580B-42F2567C0E5B}"/>
              </a:ext>
            </a:extLst>
          </p:cNvPr>
          <p:cNvPicPr>
            <a:picLocks noGrp="1" noChangeAspect="1"/>
          </p:cNvPicPr>
          <p:nvPr>
            <p:ph idx="1"/>
          </p:nvPr>
        </p:nvPicPr>
        <p:blipFill rotWithShape="1">
          <a:blip r:embed="rId2"/>
          <a:srcRect t="1414"/>
          <a:stretch/>
        </p:blipFill>
        <p:spPr>
          <a:xfrm>
            <a:off x="957357" y="96982"/>
            <a:ext cx="10277285" cy="6761018"/>
          </a:xfrm>
        </p:spPr>
      </p:pic>
      <p:sp>
        <p:nvSpPr>
          <p:cNvPr id="6" name="正方形/長方形 5">
            <a:extLst>
              <a:ext uri="{FF2B5EF4-FFF2-40B4-BE49-F238E27FC236}">
                <a16:creationId xmlns:a16="http://schemas.microsoft.com/office/drawing/2014/main" id="{47353828-5807-D2FC-91AA-32FF98F4BEF1}"/>
              </a:ext>
            </a:extLst>
          </p:cNvPr>
          <p:cNvSpPr/>
          <p:nvPr/>
        </p:nvSpPr>
        <p:spPr>
          <a:xfrm>
            <a:off x="10709564" y="6470650"/>
            <a:ext cx="290945" cy="177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右矢印 7">
            <a:extLst>
              <a:ext uri="{FF2B5EF4-FFF2-40B4-BE49-F238E27FC236}">
                <a16:creationId xmlns:a16="http://schemas.microsoft.com/office/drawing/2014/main" id="{F8A8F716-C71F-D014-81F5-D5DFAF612CF6}"/>
              </a:ext>
            </a:extLst>
          </p:cNvPr>
          <p:cNvSpPr/>
          <p:nvPr/>
        </p:nvSpPr>
        <p:spPr>
          <a:xfrm>
            <a:off x="182146" y="1662543"/>
            <a:ext cx="888082" cy="8866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400">
                <a:latin typeface="HGMaruGothicMPRO" panose="020F0600000000000000" pitchFamily="34" charset="-128"/>
                <a:ea typeface="HGMaruGothicMPRO" panose="020F0600000000000000" pitchFamily="34" charset="-128"/>
              </a:rPr>
              <a:t>特２</a:t>
            </a:r>
          </a:p>
        </p:txBody>
      </p:sp>
      <p:sp>
        <p:nvSpPr>
          <p:cNvPr id="9" name="右矢印 8">
            <a:extLst>
              <a:ext uri="{FF2B5EF4-FFF2-40B4-BE49-F238E27FC236}">
                <a16:creationId xmlns:a16="http://schemas.microsoft.com/office/drawing/2014/main" id="{BE858300-C354-48DB-271B-84270108EEC3}"/>
              </a:ext>
            </a:extLst>
          </p:cNvPr>
          <p:cNvSpPr/>
          <p:nvPr/>
        </p:nvSpPr>
        <p:spPr>
          <a:xfrm>
            <a:off x="182146" y="4630018"/>
            <a:ext cx="888082" cy="88669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400">
                <a:latin typeface="HGMaruGothicMPRO" panose="020F0600000000000000" pitchFamily="34" charset="-128"/>
                <a:ea typeface="HGMaruGothicMPRO" panose="020F0600000000000000" pitchFamily="34" charset="-128"/>
              </a:rPr>
              <a:t>特３</a:t>
            </a:r>
          </a:p>
        </p:txBody>
      </p:sp>
      <p:sp>
        <p:nvSpPr>
          <p:cNvPr id="10" name="左中かっこ 9">
            <a:extLst>
              <a:ext uri="{FF2B5EF4-FFF2-40B4-BE49-F238E27FC236}">
                <a16:creationId xmlns:a16="http://schemas.microsoft.com/office/drawing/2014/main" id="{F4DF012D-96AC-3720-C9D3-38778BBE73A5}"/>
              </a:ext>
            </a:extLst>
          </p:cNvPr>
          <p:cNvSpPr/>
          <p:nvPr/>
        </p:nvSpPr>
        <p:spPr>
          <a:xfrm>
            <a:off x="1059787" y="852052"/>
            <a:ext cx="360000" cy="2507673"/>
          </a:xfrm>
          <a:prstGeom prst="leftBrace">
            <a:avLst>
              <a:gd name="adj1" fmla="val 4498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42343E02-E6C7-F7F4-4D97-6169DCE8D65C}"/>
              </a:ext>
            </a:extLst>
          </p:cNvPr>
          <p:cNvSpPr/>
          <p:nvPr/>
        </p:nvSpPr>
        <p:spPr>
          <a:xfrm>
            <a:off x="1058403" y="3498276"/>
            <a:ext cx="360000" cy="3150174"/>
          </a:xfrm>
          <a:prstGeom prst="leftBrace">
            <a:avLst>
              <a:gd name="adj1" fmla="val 4498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FBE7C1C9-41A8-AEC5-AB70-C21AA30D6C2F}"/>
              </a:ext>
            </a:extLst>
          </p:cNvPr>
          <p:cNvSpPr/>
          <p:nvPr/>
        </p:nvSpPr>
        <p:spPr>
          <a:xfrm>
            <a:off x="4433455" y="3020291"/>
            <a:ext cx="3048000" cy="339434"/>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新型コロナウイルス感染症</a:t>
            </a:r>
          </a:p>
        </p:txBody>
      </p:sp>
      <p:sp>
        <p:nvSpPr>
          <p:cNvPr id="2" name="スライド番号プレースホルダー 1">
            <a:extLst>
              <a:ext uri="{FF2B5EF4-FFF2-40B4-BE49-F238E27FC236}">
                <a16:creationId xmlns:a16="http://schemas.microsoft.com/office/drawing/2014/main" id="{1D12A15D-7DBA-578D-8931-67EF218717A4}"/>
              </a:ext>
            </a:extLst>
          </p:cNvPr>
          <p:cNvSpPr>
            <a:spLocks noGrp="1"/>
          </p:cNvSpPr>
          <p:nvPr>
            <p:ph type="sldNum" sz="quarter" idx="12"/>
          </p:nvPr>
        </p:nvSpPr>
        <p:spPr/>
        <p:txBody>
          <a:bodyPr/>
          <a:lstStyle/>
          <a:p>
            <a:fld id="{7F53A4F6-1DED-4042-94B1-26CBF9BCF6BA}" type="slidenum">
              <a:rPr kumimoji="1" lang="ja-JP" altLang="en-US" smtClean="0"/>
              <a:t>133</a:t>
            </a:fld>
            <a:endParaRPr kumimoji="1" lang="ja-JP" altLang="en-US"/>
          </a:p>
        </p:txBody>
      </p:sp>
    </p:spTree>
    <p:extLst>
      <p:ext uri="{BB962C8B-B14F-4D97-AF65-F5344CB8AC3E}">
        <p14:creationId xmlns:p14="http://schemas.microsoft.com/office/powerpoint/2010/main" val="261867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BC5B0-9E3B-20AB-ED41-8D4CC302C3E2}"/>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1CFC45D3-98B0-45BD-E192-8FCB9320CF33}"/>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rPr>
              <a:t>新興感染症が発生・まん延した場合に対応できる歯科医療提供体制の構築を進める観点から、新興感染症等の患者に対応可能な体制の整備についての新たな評価等を行う。</a:t>
            </a: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５．</a:t>
            </a:r>
            <a:r>
              <a:rPr lang="ja-JP" altLang="en-US" sz="2400">
                <a:solidFill>
                  <a:srgbClr val="FF0000"/>
                </a:solidFill>
                <a:latin typeface="HGMaruGothicMPRO" panose="020F0600000000000000" pitchFamily="34" charset="-128"/>
                <a:ea typeface="HGMaruGothicMPRO" panose="020F0600000000000000" pitchFamily="34" charset="-128"/>
              </a:rPr>
              <a:t>歯科治療時医療管理料等に</a:t>
            </a:r>
            <a:r>
              <a:rPr lang="ja-JP" altLang="en-US" sz="2400">
                <a:solidFill>
                  <a:schemeClr val="tx1"/>
                </a:solidFill>
                <a:latin typeface="HGMaruGothicMPRO" panose="020F0600000000000000" pitchFamily="34" charset="-128"/>
                <a:ea typeface="HGMaruGothicMPRO" panose="020F0600000000000000" pitchFamily="34" charset="-128"/>
              </a:rPr>
              <a:t>ついて、</a:t>
            </a:r>
            <a:r>
              <a:rPr lang="ja-JP" altLang="en-US" sz="2400">
                <a:solidFill>
                  <a:srgbClr val="FF0000"/>
                </a:solidFill>
                <a:latin typeface="HGMaruGothicMPRO" panose="020F0600000000000000" pitchFamily="34" charset="-128"/>
                <a:ea typeface="HGMaruGothicMPRO" panose="020F0600000000000000" pitchFamily="34" charset="-128"/>
              </a:rPr>
              <a:t>新興感染症等の患者を</a:t>
            </a:r>
            <a:r>
              <a:rPr lang="ja-JP" altLang="en-US" sz="2400">
                <a:solidFill>
                  <a:schemeClr val="tx1"/>
                </a:solidFill>
                <a:latin typeface="HGMaruGothicMPRO" panose="020F0600000000000000" pitchFamily="34" charset="-128"/>
                <a:ea typeface="HGMaruGothicMPRO" panose="020F0600000000000000" pitchFamily="34" charset="-128"/>
              </a:rPr>
              <a:t>対象患者に</a:t>
            </a:r>
            <a:r>
              <a:rPr lang="ja-JP" altLang="en-US" sz="2400">
                <a:solidFill>
                  <a:srgbClr val="FF0000"/>
                </a:solidFill>
                <a:latin typeface="HGMaruGothicMPRO" panose="020F0600000000000000" pitchFamily="34" charset="-128"/>
                <a:ea typeface="HGMaruGothicMPRO" panose="020F0600000000000000" pitchFamily="34" charset="-128"/>
              </a:rPr>
              <a:t>追加</a:t>
            </a:r>
            <a:r>
              <a:rPr lang="ja-JP" altLang="en-US" sz="2400">
                <a:solidFill>
                  <a:schemeClr val="tx1"/>
                </a:solidFill>
                <a:latin typeface="HGMaruGothicMPRO" panose="020F0600000000000000" pitchFamily="34" charset="-128"/>
                <a:ea typeface="HGMaruGothicMPRO" panose="020F0600000000000000" pitchFamily="34" charset="-128"/>
              </a:rPr>
              <a:t>す</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る。</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bg1">
                  <a:lumMod val="75000"/>
                </a:schemeClr>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817B162A-5150-1A45-4822-8CF6F9777C59}"/>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9" name="タイトル 1">
            <a:extLst>
              <a:ext uri="{FF2B5EF4-FFF2-40B4-BE49-F238E27FC236}">
                <a16:creationId xmlns:a16="http://schemas.microsoft.com/office/drawing/2014/main" id="{5411DEE1-13BC-F8AA-ED1A-0EF8BC61AA30}"/>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D8D904B2-B82B-78D4-97AE-23CD59C6753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0B58B925-3B06-AD03-B698-F83679C64394}"/>
              </a:ext>
            </a:extLst>
          </p:cNvPr>
          <p:cNvSpPr/>
          <p:nvPr/>
        </p:nvSpPr>
        <p:spPr>
          <a:xfrm>
            <a:off x="10239343" y="6007299"/>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grpSp>
        <p:nvGrpSpPr>
          <p:cNvPr id="5" name="グループ化 4">
            <a:extLst>
              <a:ext uri="{FF2B5EF4-FFF2-40B4-BE49-F238E27FC236}">
                <a16:creationId xmlns:a16="http://schemas.microsoft.com/office/drawing/2014/main" id="{92C4261D-9CC9-FB8F-F319-3D11FB12A2CB}"/>
              </a:ext>
            </a:extLst>
          </p:cNvPr>
          <p:cNvGrpSpPr>
            <a:grpSpLocks noChangeAspect="1"/>
          </p:cNvGrpSpPr>
          <p:nvPr/>
        </p:nvGrpSpPr>
        <p:grpSpPr>
          <a:xfrm>
            <a:off x="2532027" y="4649303"/>
            <a:ext cx="1999398" cy="2285765"/>
            <a:chOff x="7161043" y="3607313"/>
            <a:chExt cx="2540000" cy="2387600"/>
          </a:xfrm>
        </p:grpSpPr>
        <p:pic>
          <p:nvPicPr>
            <p:cNvPr id="6" name="図 5">
              <a:extLst>
                <a:ext uri="{FF2B5EF4-FFF2-40B4-BE49-F238E27FC236}">
                  <a16:creationId xmlns:a16="http://schemas.microsoft.com/office/drawing/2014/main" id="{05608455-10A9-FC6A-5586-5E6CD7033923}"/>
                </a:ext>
              </a:extLst>
            </p:cNvPr>
            <p:cNvPicPr>
              <a:picLocks noChangeAspect="1"/>
            </p:cNvPicPr>
            <p:nvPr/>
          </p:nvPicPr>
          <p:blipFill>
            <a:blip r:embed="rId2"/>
            <a:stretch>
              <a:fillRect/>
            </a:stretch>
          </p:blipFill>
          <p:spPr>
            <a:xfrm>
              <a:off x="7161043" y="3607313"/>
              <a:ext cx="2540000" cy="2387600"/>
            </a:xfrm>
            <a:prstGeom prst="rect">
              <a:avLst/>
            </a:prstGeom>
          </p:spPr>
        </p:pic>
        <p:pic>
          <p:nvPicPr>
            <p:cNvPr id="8" name="図 7">
              <a:extLst>
                <a:ext uri="{FF2B5EF4-FFF2-40B4-BE49-F238E27FC236}">
                  <a16:creationId xmlns:a16="http://schemas.microsoft.com/office/drawing/2014/main" id="{F12850D6-62A2-74F5-2579-97DC2E4A855B}"/>
                </a:ext>
              </a:extLst>
            </p:cNvPr>
            <p:cNvPicPr>
              <a:picLocks noChangeAspect="1"/>
            </p:cNvPicPr>
            <p:nvPr/>
          </p:nvPicPr>
          <p:blipFill>
            <a:blip r:embed="rId3"/>
            <a:stretch>
              <a:fillRect/>
            </a:stretch>
          </p:blipFill>
          <p:spPr>
            <a:xfrm>
              <a:off x="7444351" y="3801663"/>
              <a:ext cx="1537724" cy="1605852"/>
            </a:xfrm>
            <a:prstGeom prst="rect">
              <a:avLst/>
            </a:prstGeom>
          </p:spPr>
        </p:pic>
      </p:grpSp>
      <p:pic>
        <p:nvPicPr>
          <p:cNvPr id="11" name="図 10">
            <a:extLst>
              <a:ext uri="{FF2B5EF4-FFF2-40B4-BE49-F238E27FC236}">
                <a16:creationId xmlns:a16="http://schemas.microsoft.com/office/drawing/2014/main" id="{DD93A082-40B8-5BD4-18D7-407CA990DDF3}"/>
              </a:ext>
            </a:extLst>
          </p:cNvPr>
          <p:cNvPicPr>
            <a:picLocks noChangeAspect="1"/>
          </p:cNvPicPr>
          <p:nvPr/>
        </p:nvPicPr>
        <p:blipFill>
          <a:blip r:embed="rId4"/>
          <a:stretch>
            <a:fillRect/>
          </a:stretch>
        </p:blipFill>
        <p:spPr>
          <a:xfrm>
            <a:off x="4881339" y="5157994"/>
            <a:ext cx="2469167" cy="1461747"/>
          </a:xfrm>
          <a:prstGeom prst="rect">
            <a:avLst/>
          </a:prstGeom>
        </p:spPr>
      </p:pic>
      <p:pic>
        <p:nvPicPr>
          <p:cNvPr id="13" name="図 12">
            <a:extLst>
              <a:ext uri="{FF2B5EF4-FFF2-40B4-BE49-F238E27FC236}">
                <a16:creationId xmlns:a16="http://schemas.microsoft.com/office/drawing/2014/main" id="{49170B73-F5B0-2795-9F1C-AF9D3214733F}"/>
              </a:ext>
            </a:extLst>
          </p:cNvPr>
          <p:cNvPicPr>
            <a:picLocks noChangeAspect="1"/>
          </p:cNvPicPr>
          <p:nvPr/>
        </p:nvPicPr>
        <p:blipFill>
          <a:blip r:embed="rId5"/>
          <a:stretch>
            <a:fillRect/>
          </a:stretch>
        </p:blipFill>
        <p:spPr>
          <a:xfrm>
            <a:off x="7560341" y="4584998"/>
            <a:ext cx="2469167" cy="2469167"/>
          </a:xfrm>
          <a:prstGeom prst="rect">
            <a:avLst/>
          </a:prstGeom>
        </p:spPr>
      </p:pic>
      <p:sp>
        <p:nvSpPr>
          <p:cNvPr id="10" name="六角形 9">
            <a:extLst>
              <a:ext uri="{FF2B5EF4-FFF2-40B4-BE49-F238E27FC236}">
                <a16:creationId xmlns:a16="http://schemas.microsoft.com/office/drawing/2014/main" id="{027F2E67-3C04-67A9-8DA0-1710FE8D82FF}"/>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2" name="スライド番号プレースホルダー 11">
            <a:extLst>
              <a:ext uri="{FF2B5EF4-FFF2-40B4-BE49-F238E27FC236}">
                <a16:creationId xmlns:a16="http://schemas.microsoft.com/office/drawing/2014/main" id="{12D1D12A-368C-2791-2214-F925D12920AB}"/>
              </a:ext>
            </a:extLst>
          </p:cNvPr>
          <p:cNvSpPr>
            <a:spLocks noGrp="1"/>
          </p:cNvSpPr>
          <p:nvPr>
            <p:ph type="sldNum" sz="quarter" idx="12"/>
          </p:nvPr>
        </p:nvSpPr>
        <p:spPr/>
        <p:txBody>
          <a:bodyPr/>
          <a:lstStyle/>
          <a:p>
            <a:fld id="{7F53A4F6-1DED-4042-94B1-26CBF9BCF6BA}" type="slidenum">
              <a:rPr kumimoji="1" lang="ja-JP" altLang="en-US" smtClean="0"/>
              <a:t>134</a:t>
            </a:fld>
            <a:endParaRPr kumimoji="1" lang="ja-JP" altLang="en-US"/>
          </a:p>
        </p:txBody>
      </p:sp>
    </p:spTree>
    <p:extLst>
      <p:ext uri="{BB962C8B-B14F-4D97-AF65-F5344CB8AC3E}">
        <p14:creationId xmlns:p14="http://schemas.microsoft.com/office/powerpoint/2010/main" val="100664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8" name="タイトル 1">
            <a:extLst>
              <a:ext uri="{FF2B5EF4-FFF2-40B4-BE49-F238E27FC236}">
                <a16:creationId xmlns:a16="http://schemas.microsoft.com/office/drawing/2014/main" id="{86D5E1F2-A3A6-2C49-BAE1-012DD9E24C24}"/>
              </a:ext>
            </a:extLst>
          </p:cNvPr>
          <p:cNvSpPr txBox="1">
            <a:spLocks/>
          </p:cNvSpPr>
          <p:nvPr/>
        </p:nvSpPr>
        <p:spPr>
          <a:xfrm>
            <a:off x="285070" y="2032000"/>
            <a:ext cx="5487080" cy="4587701"/>
          </a:xfrm>
          <a:prstGeom prst="rect">
            <a:avLst/>
          </a:prstGeom>
          <a:ln>
            <a:solidFill>
              <a:schemeClr val="tx1"/>
            </a:solidFill>
          </a:ln>
        </p:spPr>
        <p:txBody>
          <a:bodyPr vert="horz" lIns="91440" tIns="45720" rIns="3600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歯科治療時医療管理料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歯科治療時医療管理料は、高血圧性疾患、虚血性心疾患、不整脈、心不全、脳血管障害、喘息、慢性気管支炎、糖尿病、甲状腺機能低下症、甲状腺機能亢進症、副腎皮質機能不全、てんかん、慢性腎臓病（腎代替療法を行う患者に限る。）の患者、人工呼吸器を装着している患者</a:t>
            </a:r>
            <a:r>
              <a:rPr lang="ja-JP" altLang="en-US" sz="1500">
                <a:solidFill>
                  <a:srgbClr val="FF0000"/>
                </a:solidFill>
                <a:latin typeface="HGMaruGothicMPRO" panose="020F0600000000000000" pitchFamily="34" charset="-128"/>
                <a:ea typeface="HGMaruGothicMPRO" panose="020F0600000000000000" pitchFamily="34" charset="-128"/>
              </a:rPr>
              <a:t>又は</a:t>
            </a:r>
            <a:r>
              <a:rPr lang="ja-JP" altLang="en-US" sz="1500">
                <a:solidFill>
                  <a:schemeClr val="tx1"/>
                </a:solidFill>
                <a:latin typeface="HGMaruGothicMPRO" panose="020F0600000000000000" pitchFamily="34" charset="-128"/>
                <a:ea typeface="HGMaruGothicMPRO" panose="020F0600000000000000" pitchFamily="34" charset="-128"/>
              </a:rPr>
              <a:t>在宅酸素療法を行なっている患者に対して、歯科治療時における患者の全身状態の変化等を把握するため、患者の血圧、脈拍、経皮的動脈血酸素飽和度測定を経時的に監視し、必要な医療管理を行なった場合に算定する。</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7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（２）（３）　（略） </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01137EA4-E847-9B28-F447-AE5C5137548B}"/>
              </a:ext>
            </a:extLst>
          </p:cNvPr>
          <p:cNvSpPr txBox="1">
            <a:spLocks/>
          </p:cNvSpPr>
          <p:nvPr/>
        </p:nvSpPr>
        <p:spPr>
          <a:xfrm>
            <a:off x="6542930" y="2032001"/>
            <a:ext cx="5364000" cy="45877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歯科治療時医療管理料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歯科治療時医療管理料は、高血圧性疾患、虚血性心疾患、不整脈、心不全、脳血管障害、喘息、慢性気管支炎、糖尿病、甲状腺機能低下症、甲状腺機能亢進症、副腎皮質機能不全、てんかん、慢性腎臓病（腎代替療法を行う患者に限る。）の患者、人工呼吸器を装着している患者</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在宅酸素療法を行なっている患者</a:t>
            </a:r>
            <a:r>
              <a:rPr lang="ja-JP" altLang="en-US" sz="1500">
                <a:solidFill>
                  <a:srgbClr val="FF0000"/>
                </a:solidFill>
                <a:latin typeface="HGMaruGothicMPRO" panose="020F0600000000000000" pitchFamily="34" charset="-128"/>
                <a:ea typeface="HGMaruGothicMPRO" panose="020F0600000000000000" pitchFamily="34" charset="-128"/>
              </a:rPr>
              <a:t>又は感染対策が特に必要な患者</a:t>
            </a:r>
            <a:r>
              <a:rPr lang="ja-JP" altLang="en-US" sz="1500">
                <a:solidFill>
                  <a:schemeClr val="tx1"/>
                </a:solidFill>
                <a:latin typeface="HGMaruGothicMPRO" panose="020F0600000000000000" pitchFamily="34" charset="-128"/>
                <a:ea typeface="HGMaruGothicMPRO" panose="020F0600000000000000" pitchFamily="34" charset="-128"/>
              </a:rPr>
              <a:t>に対して、歯科治療時における患者の全身状態の変化等を把握するため、患者の血圧、脈拍、経皮的動脈血酸素飽和度測定を経時的に監視し、必要な医療管理を行なった場合に算定する。</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7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（２）（３）　（略） </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7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b="1">
                <a:solidFill>
                  <a:srgbClr val="0432FF"/>
                </a:solidFill>
                <a:latin typeface="HGMaruGothicMPRO" panose="020F0600000000000000" pitchFamily="34" charset="-128"/>
                <a:ea typeface="HGMaruGothicMPRO" panose="020F0600000000000000" pitchFamily="34" charset="-128"/>
              </a:rPr>
              <a:t>＊</a:t>
            </a:r>
            <a:r>
              <a:rPr lang="en-US" altLang="ja-JP" sz="2400" b="1" dirty="0">
                <a:solidFill>
                  <a:srgbClr val="0432FF"/>
                </a:solidFill>
                <a:latin typeface="HGMaruGothicMPRO" panose="020F0600000000000000" pitchFamily="34" charset="-128"/>
                <a:ea typeface="HGMaruGothicMPRO" panose="020F0600000000000000" pitchFamily="34" charset="-128"/>
              </a:rPr>
              <a:t> </a:t>
            </a:r>
            <a:r>
              <a:rPr lang="ja-JP" altLang="en-US" sz="2400" b="1">
                <a:solidFill>
                  <a:srgbClr val="0432FF"/>
                </a:solidFill>
                <a:latin typeface="HGMaruGothicMPRO" panose="020F0600000000000000" pitchFamily="34" charset="-128"/>
                <a:ea typeface="HGMaruGothicMPRO" panose="020F0600000000000000" pitchFamily="34" charset="-128"/>
              </a:rPr>
              <a:t>在歯管についても同様。</a:t>
            </a:r>
            <a:endParaRPr lang="en-US" altLang="ja-JP" sz="2400" b="1" dirty="0">
              <a:solidFill>
                <a:srgbClr val="0432FF"/>
              </a:solidFill>
              <a:latin typeface="HGMaruGothicMPRO" panose="020F0600000000000000" pitchFamily="34" charset="-128"/>
              <a:ea typeface="HGMaruGothicMPRO" panose="020F0600000000000000" pitchFamily="34" charset="-128"/>
            </a:endParaRPr>
          </a:p>
        </p:txBody>
      </p:sp>
      <p:sp>
        <p:nvSpPr>
          <p:cNvPr id="10" name="右矢印 9">
            <a:extLst>
              <a:ext uri="{FF2B5EF4-FFF2-40B4-BE49-F238E27FC236}">
                <a16:creationId xmlns:a16="http://schemas.microsoft.com/office/drawing/2014/main" id="{C596C474-7EA2-A348-094C-4C74F5093010}"/>
              </a:ext>
            </a:extLst>
          </p:cNvPr>
          <p:cNvSpPr/>
          <p:nvPr/>
        </p:nvSpPr>
        <p:spPr>
          <a:xfrm>
            <a:off x="5867028" y="39397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4D0C29B-0FD4-A8B7-9DF1-7180349625A0}"/>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87FE8033-CF15-13D3-83D2-1AAD317E9215}"/>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grpSp>
        <p:nvGrpSpPr>
          <p:cNvPr id="15" name="グループ化 14">
            <a:extLst>
              <a:ext uri="{FF2B5EF4-FFF2-40B4-BE49-F238E27FC236}">
                <a16:creationId xmlns:a16="http://schemas.microsoft.com/office/drawing/2014/main" id="{E3E206CB-9CAF-F34A-03CF-A3933803A5A8}"/>
              </a:ext>
            </a:extLst>
          </p:cNvPr>
          <p:cNvGrpSpPr>
            <a:grpSpLocks noChangeAspect="1"/>
          </p:cNvGrpSpPr>
          <p:nvPr/>
        </p:nvGrpSpPr>
        <p:grpSpPr>
          <a:xfrm>
            <a:off x="2263934" y="4598338"/>
            <a:ext cx="1986722" cy="2271273"/>
            <a:chOff x="7161043" y="3607313"/>
            <a:chExt cx="2540000" cy="2387600"/>
          </a:xfrm>
        </p:grpSpPr>
        <p:pic>
          <p:nvPicPr>
            <p:cNvPr id="16" name="図 15">
              <a:extLst>
                <a:ext uri="{FF2B5EF4-FFF2-40B4-BE49-F238E27FC236}">
                  <a16:creationId xmlns:a16="http://schemas.microsoft.com/office/drawing/2014/main" id="{A94400C4-7F71-2475-47F6-5E392C72F769}"/>
                </a:ext>
              </a:extLst>
            </p:cNvPr>
            <p:cNvPicPr>
              <a:picLocks noChangeAspect="1"/>
            </p:cNvPicPr>
            <p:nvPr/>
          </p:nvPicPr>
          <p:blipFill>
            <a:blip r:embed="rId2"/>
            <a:stretch>
              <a:fillRect/>
            </a:stretch>
          </p:blipFill>
          <p:spPr>
            <a:xfrm>
              <a:off x="7161043" y="3607313"/>
              <a:ext cx="2540000" cy="2387600"/>
            </a:xfrm>
            <a:prstGeom prst="rect">
              <a:avLst/>
            </a:prstGeom>
          </p:spPr>
        </p:pic>
        <p:pic>
          <p:nvPicPr>
            <p:cNvPr id="17" name="図 16">
              <a:extLst>
                <a:ext uri="{FF2B5EF4-FFF2-40B4-BE49-F238E27FC236}">
                  <a16:creationId xmlns:a16="http://schemas.microsoft.com/office/drawing/2014/main" id="{82982DF8-67B8-AC3C-430D-93CEBCCC65E0}"/>
                </a:ext>
              </a:extLst>
            </p:cNvPr>
            <p:cNvPicPr>
              <a:picLocks noChangeAspect="1"/>
            </p:cNvPicPr>
            <p:nvPr/>
          </p:nvPicPr>
          <p:blipFill>
            <a:blip r:embed="rId3"/>
            <a:stretch>
              <a:fillRect/>
            </a:stretch>
          </p:blipFill>
          <p:spPr>
            <a:xfrm>
              <a:off x="7444351" y="3801663"/>
              <a:ext cx="1537724" cy="1605852"/>
            </a:xfrm>
            <a:prstGeom prst="rect">
              <a:avLst/>
            </a:prstGeom>
          </p:spPr>
        </p:pic>
      </p:grpSp>
      <p:pic>
        <p:nvPicPr>
          <p:cNvPr id="6" name="図 5">
            <a:extLst>
              <a:ext uri="{FF2B5EF4-FFF2-40B4-BE49-F238E27FC236}">
                <a16:creationId xmlns:a16="http://schemas.microsoft.com/office/drawing/2014/main" id="{348B9423-0D1F-B96C-A0F5-A7ECFFC046E1}"/>
              </a:ext>
            </a:extLst>
          </p:cNvPr>
          <p:cNvPicPr>
            <a:picLocks noChangeAspect="1"/>
          </p:cNvPicPr>
          <p:nvPr/>
        </p:nvPicPr>
        <p:blipFill>
          <a:blip r:embed="rId4"/>
          <a:stretch>
            <a:fillRect/>
          </a:stretch>
        </p:blipFill>
        <p:spPr>
          <a:xfrm>
            <a:off x="4258148" y="4900919"/>
            <a:ext cx="1413540" cy="836816"/>
          </a:xfrm>
          <a:prstGeom prst="rect">
            <a:avLst/>
          </a:prstGeom>
        </p:spPr>
      </p:pic>
      <p:pic>
        <p:nvPicPr>
          <p:cNvPr id="7" name="図 6">
            <a:extLst>
              <a:ext uri="{FF2B5EF4-FFF2-40B4-BE49-F238E27FC236}">
                <a16:creationId xmlns:a16="http://schemas.microsoft.com/office/drawing/2014/main" id="{F234C6E6-08F5-79BF-C441-EA5F7A4403F1}"/>
              </a:ext>
            </a:extLst>
          </p:cNvPr>
          <p:cNvPicPr>
            <a:picLocks noChangeAspect="1"/>
          </p:cNvPicPr>
          <p:nvPr/>
        </p:nvPicPr>
        <p:blipFill>
          <a:blip r:embed="rId5"/>
          <a:stretch>
            <a:fillRect/>
          </a:stretch>
        </p:blipFill>
        <p:spPr>
          <a:xfrm>
            <a:off x="4367305" y="5591509"/>
            <a:ext cx="1153147" cy="1153147"/>
          </a:xfrm>
          <a:prstGeom prst="rect">
            <a:avLst/>
          </a:prstGeom>
        </p:spPr>
      </p:pic>
      <p:sp>
        <p:nvSpPr>
          <p:cNvPr id="11" name="六角形 10">
            <a:extLst>
              <a:ext uri="{FF2B5EF4-FFF2-40B4-BE49-F238E27FC236}">
                <a16:creationId xmlns:a16="http://schemas.microsoft.com/office/drawing/2014/main" id="{DF45BF53-BA71-EDA0-20B4-B88C57FE5375}"/>
              </a:ext>
            </a:extLst>
          </p:cNvPr>
          <p:cNvSpPr/>
          <p:nvPr/>
        </p:nvSpPr>
        <p:spPr>
          <a:xfrm>
            <a:off x="10239343" y="6007299"/>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12" name="六角形 11">
            <a:extLst>
              <a:ext uri="{FF2B5EF4-FFF2-40B4-BE49-F238E27FC236}">
                <a16:creationId xmlns:a16="http://schemas.microsoft.com/office/drawing/2014/main" id="{ED7BA905-3443-C86B-36CA-4B99E381EDE7}"/>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スライド番号プレースホルダー 2">
            <a:extLst>
              <a:ext uri="{FF2B5EF4-FFF2-40B4-BE49-F238E27FC236}">
                <a16:creationId xmlns:a16="http://schemas.microsoft.com/office/drawing/2014/main" id="{EF6CCA13-AFBD-B4F4-B77E-6377C2828B00}"/>
              </a:ext>
            </a:extLst>
          </p:cNvPr>
          <p:cNvSpPr>
            <a:spLocks noGrp="1"/>
          </p:cNvSpPr>
          <p:nvPr>
            <p:ph type="sldNum" sz="quarter" idx="12"/>
          </p:nvPr>
        </p:nvSpPr>
        <p:spPr/>
        <p:txBody>
          <a:bodyPr/>
          <a:lstStyle/>
          <a:p>
            <a:fld id="{7F53A4F6-1DED-4042-94B1-26CBF9BCF6BA}" type="slidenum">
              <a:rPr kumimoji="1" lang="ja-JP" altLang="en-US" smtClean="0"/>
              <a:t>135</a:t>
            </a:fld>
            <a:endParaRPr kumimoji="1" lang="ja-JP" altLang="en-US"/>
          </a:p>
        </p:txBody>
      </p:sp>
    </p:spTree>
    <p:extLst>
      <p:ext uri="{BB962C8B-B14F-4D97-AF65-F5344CB8AC3E}">
        <p14:creationId xmlns:p14="http://schemas.microsoft.com/office/powerpoint/2010/main" val="853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ADCC6-A86B-8549-197B-4386CF8493C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FFFD7FC-D1C3-0126-7224-ACBDAA746F7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8" name="タイトル 1">
            <a:extLst>
              <a:ext uri="{FF2B5EF4-FFF2-40B4-BE49-F238E27FC236}">
                <a16:creationId xmlns:a16="http://schemas.microsoft.com/office/drawing/2014/main" id="{81935293-994D-3C20-9C9D-34B7C2FF70C9}"/>
              </a:ext>
            </a:extLst>
          </p:cNvPr>
          <p:cNvSpPr txBox="1">
            <a:spLocks/>
          </p:cNvSpPr>
          <p:nvPr/>
        </p:nvSpPr>
        <p:spPr>
          <a:xfrm>
            <a:off x="285070" y="1968500"/>
            <a:ext cx="5487080" cy="4651201"/>
          </a:xfrm>
          <a:prstGeom prst="rect">
            <a:avLst/>
          </a:prstGeom>
          <a:ln>
            <a:solidFill>
              <a:schemeClr val="tx1"/>
            </a:solidFill>
          </a:ln>
        </p:spPr>
        <p:txBody>
          <a:bodyPr vert="horz" lIns="91440" tIns="45720" rIns="3600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総合医療管理加算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16</a:t>
            </a: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11</a:t>
            </a:r>
            <a:r>
              <a:rPr lang="ja-JP" altLang="en-US" sz="1500">
                <a:solidFill>
                  <a:schemeClr val="tx1"/>
                </a:solidFill>
                <a:effectLst/>
                <a:latin typeface="HGMaruGothicMPRO" panose="020F0600000000000000" pitchFamily="34" charset="-128"/>
                <a:ea typeface="HGMaruGothicMPRO" panose="020F0600000000000000" pitchFamily="34" charset="-128"/>
              </a:rPr>
              <a:t>」の総合医療管理加算は、糖尿病の患者、骨吸収抑制薬投与中の患者、感染性心内膜炎の ハイリスク患者、関節リウマチの患者、血液凝固阻止剤投与中の患者</a:t>
            </a:r>
            <a:r>
              <a:rPr lang="ja-JP" altLang="en-US" sz="1500">
                <a:solidFill>
                  <a:srgbClr val="FF0000"/>
                </a:solidFill>
                <a:effectLst/>
                <a:latin typeface="HGMaruGothicMPRO" panose="020F0600000000000000" pitchFamily="34" charset="-128"/>
                <a:ea typeface="HGMaruGothicMPRO" panose="020F0600000000000000" pitchFamily="34" charset="-128"/>
              </a:rPr>
              <a:t>又は</a:t>
            </a:r>
            <a:r>
              <a:rPr lang="en" altLang="ja-JP" sz="1500" dirty="0">
                <a:solidFill>
                  <a:schemeClr val="tx1"/>
                </a:solidFill>
                <a:effectLst/>
                <a:latin typeface="HGMaruGothicMPRO" panose="020F0600000000000000" pitchFamily="34" charset="-128"/>
                <a:ea typeface="HGMaruGothicMPRO" panose="020F0600000000000000" pitchFamily="34" charset="-128"/>
              </a:rPr>
              <a:t>HIV</a:t>
            </a:r>
            <a:r>
              <a:rPr lang="ja-JP" altLang="en-US" sz="1500">
                <a:solidFill>
                  <a:schemeClr val="tx1"/>
                </a:solidFill>
                <a:effectLst/>
                <a:latin typeface="HGMaruGothicMPRO" panose="020F0600000000000000" pitchFamily="34" charset="-128"/>
                <a:ea typeface="HGMaruGothicMPRO" panose="020F0600000000000000" pitchFamily="34" charset="-128"/>
              </a:rPr>
              <a:t>感染症の患者であって、別の医科の保険医療機関の当該疾患の担当医から歯科治療を行うに当たり、診療情報提供料に定める様式に基づいた文書により患者の全身状態や服薬状況等についての必要な診療情報の提供を受け、適切な総合医療管理を実施した場合に算定する。なお、算定に当たっては当該疾患の担当医からの情報提供に関する内容及び担当医の保険医療機関名等について診療録に記載又は提供文書の写しを添付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DF4C209B-C49B-1D69-6D7F-48E6B9543491}"/>
              </a:ext>
            </a:extLst>
          </p:cNvPr>
          <p:cNvSpPr txBox="1">
            <a:spLocks/>
          </p:cNvSpPr>
          <p:nvPr/>
        </p:nvSpPr>
        <p:spPr>
          <a:xfrm>
            <a:off x="6529866" y="1968501"/>
            <a:ext cx="5431705" cy="46512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総合医療管理加算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16</a:t>
            </a: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11</a:t>
            </a:r>
            <a:r>
              <a:rPr lang="ja-JP" altLang="en-US" sz="1500">
                <a:solidFill>
                  <a:schemeClr val="tx1"/>
                </a:solidFill>
                <a:effectLst/>
                <a:latin typeface="HGMaruGothicMPRO" panose="020F0600000000000000" pitchFamily="34" charset="-128"/>
                <a:ea typeface="HGMaruGothicMPRO" panose="020F0600000000000000" pitchFamily="34" charset="-128"/>
              </a:rPr>
              <a:t>」の総合医療管理加算は、糖尿病の患者、骨吸収抑制薬投与中の患者、感染性心内膜炎の ハイリスク患者、関節リウマチの患者、血液凝固阻止剤投与中の患者</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en" altLang="ja-JP" sz="1500" dirty="0">
                <a:solidFill>
                  <a:schemeClr val="tx1"/>
                </a:solidFill>
                <a:effectLst/>
                <a:latin typeface="HGMaruGothicMPRO" panose="020F0600000000000000" pitchFamily="34" charset="-128"/>
                <a:ea typeface="HGMaruGothicMPRO" panose="020F0600000000000000" pitchFamily="34" charset="-128"/>
              </a:rPr>
              <a:t>HIV</a:t>
            </a:r>
            <a:r>
              <a:rPr lang="ja-JP" altLang="en-US" sz="1500">
                <a:solidFill>
                  <a:schemeClr val="tx1"/>
                </a:solidFill>
                <a:effectLst/>
                <a:latin typeface="HGMaruGothicMPRO" panose="020F0600000000000000" pitchFamily="34" charset="-128"/>
                <a:ea typeface="HGMaruGothicMPRO" panose="020F0600000000000000" pitchFamily="34" charset="-128"/>
              </a:rPr>
              <a:t>感染症の患者</a:t>
            </a:r>
            <a:r>
              <a:rPr lang="ja-JP" altLang="en-US" sz="1500">
                <a:solidFill>
                  <a:srgbClr val="FF0000"/>
                </a:solidFill>
                <a:effectLst/>
                <a:latin typeface="HGMaruGothicMPRO" panose="020F0600000000000000" pitchFamily="34" charset="-128"/>
                <a:ea typeface="HGMaruGothicMPRO" panose="020F0600000000000000" pitchFamily="34" charset="-128"/>
              </a:rPr>
              <a:t>又は感染対策が特に必要な患者</a:t>
            </a:r>
            <a:r>
              <a:rPr lang="ja-JP" altLang="en-US" sz="1500">
                <a:solidFill>
                  <a:schemeClr val="tx1"/>
                </a:solidFill>
                <a:effectLst/>
                <a:latin typeface="HGMaruGothicMPRO" panose="020F0600000000000000" pitchFamily="34" charset="-128"/>
                <a:ea typeface="HGMaruGothicMPRO" panose="020F0600000000000000" pitchFamily="34" charset="-128"/>
              </a:rPr>
              <a:t>であって、別の医科の保険医療機関の当該疾患の担当医から歯科治療を行うに当たり、診療情報提供料に定める様式に基づいた文書により患者の全身状態や服薬状況等についての必要な診療情報の提供を受け、適切な総合医療管理を実施した場合に算定する。なお、算定に当たっては当該疾患の担当医からの情報提供に関する内容及び担当医の保険医療機関名等について診療録に記載又は提供文書の写しを添付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0" name="右矢印 9">
            <a:extLst>
              <a:ext uri="{FF2B5EF4-FFF2-40B4-BE49-F238E27FC236}">
                <a16:creationId xmlns:a16="http://schemas.microsoft.com/office/drawing/2014/main" id="{B81AC3E2-4DF6-9053-82B0-426576923FB3}"/>
              </a:ext>
            </a:extLst>
          </p:cNvPr>
          <p:cNvSpPr/>
          <p:nvPr/>
        </p:nvSpPr>
        <p:spPr>
          <a:xfrm>
            <a:off x="5867028" y="39080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AACC92EC-DC74-5D1D-6168-8018FCE8D809}"/>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89FEF69A-F52C-5CB5-7086-5ED18BB3CB4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63737ABE-359B-BECB-D1AE-9CEDB8F93DF6}"/>
              </a:ext>
            </a:extLst>
          </p:cNvPr>
          <p:cNvSpPr/>
          <p:nvPr/>
        </p:nvSpPr>
        <p:spPr>
          <a:xfrm>
            <a:off x="11171040" y="59869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grpSp>
        <p:nvGrpSpPr>
          <p:cNvPr id="18" name="グループ化 17">
            <a:extLst>
              <a:ext uri="{FF2B5EF4-FFF2-40B4-BE49-F238E27FC236}">
                <a16:creationId xmlns:a16="http://schemas.microsoft.com/office/drawing/2014/main" id="{7FDC3AC3-B68E-E27D-8EF5-BC061D85F297}"/>
              </a:ext>
            </a:extLst>
          </p:cNvPr>
          <p:cNvGrpSpPr>
            <a:grpSpLocks noChangeAspect="1"/>
          </p:cNvGrpSpPr>
          <p:nvPr/>
        </p:nvGrpSpPr>
        <p:grpSpPr>
          <a:xfrm>
            <a:off x="6875343" y="5146128"/>
            <a:ext cx="4321318" cy="1453761"/>
            <a:chOff x="1582274" y="3504854"/>
            <a:chExt cx="9550492" cy="3212938"/>
          </a:xfrm>
        </p:grpSpPr>
        <p:pic>
          <p:nvPicPr>
            <p:cNvPr id="12" name="図 11">
              <a:extLst>
                <a:ext uri="{FF2B5EF4-FFF2-40B4-BE49-F238E27FC236}">
                  <a16:creationId xmlns:a16="http://schemas.microsoft.com/office/drawing/2014/main" id="{8B4BC742-B252-1D8A-8A9B-F4ACB2B61AFC}"/>
                </a:ext>
              </a:extLst>
            </p:cNvPr>
            <p:cNvPicPr>
              <a:picLocks noChangeAspect="1"/>
            </p:cNvPicPr>
            <p:nvPr/>
          </p:nvPicPr>
          <p:blipFill>
            <a:blip r:embed="rId2"/>
            <a:stretch>
              <a:fillRect/>
            </a:stretch>
          </p:blipFill>
          <p:spPr>
            <a:xfrm>
              <a:off x="1582274" y="3581401"/>
              <a:ext cx="2007290" cy="3136391"/>
            </a:xfrm>
            <a:prstGeom prst="rect">
              <a:avLst/>
            </a:prstGeom>
          </p:spPr>
        </p:pic>
        <p:pic>
          <p:nvPicPr>
            <p:cNvPr id="13" name="図 12">
              <a:extLst>
                <a:ext uri="{FF2B5EF4-FFF2-40B4-BE49-F238E27FC236}">
                  <a16:creationId xmlns:a16="http://schemas.microsoft.com/office/drawing/2014/main" id="{96D061E1-8154-3CC5-4051-6D36ACD7EEA5}"/>
                </a:ext>
              </a:extLst>
            </p:cNvPr>
            <p:cNvPicPr>
              <a:picLocks noChangeAspect="1"/>
            </p:cNvPicPr>
            <p:nvPr/>
          </p:nvPicPr>
          <p:blipFill>
            <a:blip r:embed="rId3"/>
            <a:stretch>
              <a:fillRect/>
            </a:stretch>
          </p:blipFill>
          <p:spPr>
            <a:xfrm>
              <a:off x="9009999" y="3504854"/>
              <a:ext cx="2122767" cy="3180178"/>
            </a:xfrm>
            <a:prstGeom prst="rect">
              <a:avLst/>
            </a:prstGeom>
          </p:spPr>
        </p:pic>
        <p:sp>
          <p:nvSpPr>
            <p:cNvPr id="14" name="円弧 13">
              <a:extLst>
                <a:ext uri="{FF2B5EF4-FFF2-40B4-BE49-F238E27FC236}">
                  <a16:creationId xmlns:a16="http://schemas.microsoft.com/office/drawing/2014/main" id="{1F0C7EF6-7031-20D8-698C-6E1F738DF4A9}"/>
                </a:ext>
              </a:extLst>
            </p:cNvPr>
            <p:cNvSpPr/>
            <p:nvPr/>
          </p:nvSpPr>
          <p:spPr>
            <a:xfrm>
              <a:off x="3552379" y="4113547"/>
              <a:ext cx="5755643" cy="1497692"/>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2940E71C-11DA-7D4D-7AAA-DAEC191F57FB}"/>
                </a:ext>
              </a:extLst>
            </p:cNvPr>
            <p:cNvPicPr>
              <a:picLocks noChangeAspect="1"/>
            </p:cNvPicPr>
            <p:nvPr/>
          </p:nvPicPr>
          <p:blipFill>
            <a:blip r:embed="rId4"/>
            <a:stretch>
              <a:fillRect/>
            </a:stretch>
          </p:blipFill>
          <p:spPr>
            <a:xfrm>
              <a:off x="3333294" y="3579053"/>
              <a:ext cx="1621758" cy="1187766"/>
            </a:xfrm>
            <a:prstGeom prst="rect">
              <a:avLst/>
            </a:prstGeom>
          </p:spPr>
        </p:pic>
        <p:sp>
          <p:nvSpPr>
            <p:cNvPr id="16" name="円弧 15">
              <a:extLst>
                <a:ext uri="{FF2B5EF4-FFF2-40B4-BE49-F238E27FC236}">
                  <a16:creationId xmlns:a16="http://schemas.microsoft.com/office/drawing/2014/main" id="{35D84B46-BE7D-6D7F-831E-2F0D4DDE124B}"/>
                </a:ext>
              </a:extLst>
            </p:cNvPr>
            <p:cNvSpPr/>
            <p:nvPr/>
          </p:nvSpPr>
          <p:spPr>
            <a:xfrm flipH="1">
              <a:off x="3572146" y="4346097"/>
              <a:ext cx="5735876" cy="149769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329522FE-C6D0-23B6-FE34-C1C6240B1B02}"/>
                </a:ext>
              </a:extLst>
            </p:cNvPr>
            <p:cNvPicPr>
              <a:picLocks noChangeAspect="1"/>
            </p:cNvPicPr>
            <p:nvPr/>
          </p:nvPicPr>
          <p:blipFill>
            <a:blip r:embed="rId5"/>
            <a:stretch>
              <a:fillRect/>
            </a:stretch>
          </p:blipFill>
          <p:spPr>
            <a:xfrm>
              <a:off x="8076875" y="3720910"/>
              <a:ext cx="1417866" cy="1417868"/>
            </a:xfrm>
            <a:prstGeom prst="rect">
              <a:avLst/>
            </a:prstGeom>
          </p:spPr>
        </p:pic>
      </p:grpSp>
      <p:grpSp>
        <p:nvGrpSpPr>
          <p:cNvPr id="19" name="グループ化 18">
            <a:extLst>
              <a:ext uri="{FF2B5EF4-FFF2-40B4-BE49-F238E27FC236}">
                <a16:creationId xmlns:a16="http://schemas.microsoft.com/office/drawing/2014/main" id="{B7BC00A7-18DA-038B-C203-9260A21178BC}"/>
              </a:ext>
            </a:extLst>
          </p:cNvPr>
          <p:cNvGrpSpPr>
            <a:grpSpLocks noChangeAspect="1"/>
          </p:cNvGrpSpPr>
          <p:nvPr/>
        </p:nvGrpSpPr>
        <p:grpSpPr>
          <a:xfrm>
            <a:off x="3856455" y="4883727"/>
            <a:ext cx="1788002" cy="1918148"/>
            <a:chOff x="7161043" y="3607313"/>
            <a:chExt cx="2540000" cy="2387600"/>
          </a:xfrm>
        </p:grpSpPr>
        <p:pic>
          <p:nvPicPr>
            <p:cNvPr id="20" name="図 19">
              <a:extLst>
                <a:ext uri="{FF2B5EF4-FFF2-40B4-BE49-F238E27FC236}">
                  <a16:creationId xmlns:a16="http://schemas.microsoft.com/office/drawing/2014/main" id="{FC6F8BB4-199B-7AE7-C898-16129A32AC49}"/>
                </a:ext>
              </a:extLst>
            </p:cNvPr>
            <p:cNvPicPr>
              <a:picLocks noChangeAspect="1"/>
            </p:cNvPicPr>
            <p:nvPr/>
          </p:nvPicPr>
          <p:blipFill>
            <a:blip r:embed="rId6"/>
            <a:stretch>
              <a:fillRect/>
            </a:stretch>
          </p:blipFill>
          <p:spPr>
            <a:xfrm>
              <a:off x="7161043" y="3607313"/>
              <a:ext cx="2540000" cy="2387600"/>
            </a:xfrm>
            <a:prstGeom prst="rect">
              <a:avLst/>
            </a:prstGeom>
          </p:spPr>
        </p:pic>
        <p:pic>
          <p:nvPicPr>
            <p:cNvPr id="21" name="図 20">
              <a:extLst>
                <a:ext uri="{FF2B5EF4-FFF2-40B4-BE49-F238E27FC236}">
                  <a16:creationId xmlns:a16="http://schemas.microsoft.com/office/drawing/2014/main" id="{673AF42E-081C-BA13-3D3D-7ECB8D79CF8F}"/>
                </a:ext>
              </a:extLst>
            </p:cNvPr>
            <p:cNvPicPr>
              <a:picLocks noChangeAspect="1"/>
            </p:cNvPicPr>
            <p:nvPr/>
          </p:nvPicPr>
          <p:blipFill>
            <a:blip r:embed="rId7"/>
            <a:stretch>
              <a:fillRect/>
            </a:stretch>
          </p:blipFill>
          <p:spPr>
            <a:xfrm>
              <a:off x="7444351" y="3801663"/>
              <a:ext cx="1537724" cy="1605852"/>
            </a:xfrm>
            <a:prstGeom prst="rect">
              <a:avLst/>
            </a:prstGeom>
          </p:spPr>
        </p:pic>
      </p:grpSp>
      <p:sp>
        <p:nvSpPr>
          <p:cNvPr id="7" name="テキスト ボックス 6">
            <a:extLst>
              <a:ext uri="{FF2B5EF4-FFF2-40B4-BE49-F238E27FC236}">
                <a16:creationId xmlns:a16="http://schemas.microsoft.com/office/drawing/2014/main" id="{13F6DB7B-1E60-30A7-B64E-7E854167AEF3}"/>
              </a:ext>
            </a:extLst>
          </p:cNvPr>
          <p:cNvSpPr txBox="1"/>
          <p:nvPr/>
        </p:nvSpPr>
        <p:spPr>
          <a:xfrm>
            <a:off x="7600725" y="5954659"/>
            <a:ext cx="3359500" cy="553998"/>
          </a:xfrm>
          <a:prstGeom prst="rect">
            <a:avLst/>
          </a:prstGeom>
          <a:noFill/>
        </p:spPr>
        <p:txBody>
          <a:bodyPr wrap="square">
            <a:spAutoFit/>
          </a:bodyPr>
          <a:lstStyle/>
          <a:p>
            <a:pPr algn="l"/>
            <a:endParaRPr lang="en-US" altLang="ja-JP" sz="1200" dirty="0">
              <a:solidFill>
                <a:schemeClr val="tx1"/>
              </a:solidFill>
              <a:latin typeface="HGMaruGothicMPRO" panose="020F0600000000000000" pitchFamily="34" charset="-128"/>
              <a:ea typeface="HGMaruGothicMPRO" panose="020F0600000000000000" pitchFamily="34" charset="-128"/>
            </a:endParaRPr>
          </a:p>
          <a:p>
            <a:pPr algn="l"/>
            <a:r>
              <a:rPr lang="ja-JP" altLang="en-US" sz="1800" b="1">
                <a:solidFill>
                  <a:srgbClr val="0432FF"/>
                </a:solidFill>
                <a:latin typeface="HGMaruGothicMPRO" panose="020F0600000000000000" pitchFamily="34" charset="-128"/>
                <a:ea typeface="HGMaruGothicMPRO" panose="020F0600000000000000" pitchFamily="34" charset="-128"/>
              </a:rPr>
              <a:t>＊在歯総医についても同様。</a:t>
            </a:r>
            <a:endParaRPr lang="en-US" altLang="ja-JP" sz="1800" b="1" dirty="0">
              <a:solidFill>
                <a:srgbClr val="0432FF"/>
              </a:solidFill>
              <a:latin typeface="HGMaruGothicMPRO" panose="020F0600000000000000" pitchFamily="34" charset="-128"/>
              <a:ea typeface="HGMaruGothicMPRO" panose="020F0600000000000000" pitchFamily="34" charset="-128"/>
            </a:endParaRPr>
          </a:p>
        </p:txBody>
      </p:sp>
      <p:sp>
        <p:nvSpPr>
          <p:cNvPr id="6" name="スライド番号プレースホルダー 5">
            <a:extLst>
              <a:ext uri="{FF2B5EF4-FFF2-40B4-BE49-F238E27FC236}">
                <a16:creationId xmlns:a16="http://schemas.microsoft.com/office/drawing/2014/main" id="{C8E9835F-F008-F0D1-C50A-144E661AB811}"/>
              </a:ext>
            </a:extLst>
          </p:cNvPr>
          <p:cNvSpPr>
            <a:spLocks noGrp="1"/>
          </p:cNvSpPr>
          <p:nvPr>
            <p:ph type="sldNum" sz="quarter" idx="12"/>
          </p:nvPr>
        </p:nvSpPr>
        <p:spPr/>
        <p:txBody>
          <a:bodyPr/>
          <a:lstStyle/>
          <a:p>
            <a:fld id="{7F53A4F6-1DED-4042-94B1-26CBF9BCF6BA}" type="slidenum">
              <a:rPr kumimoji="1" lang="ja-JP" altLang="en-US" smtClean="0"/>
              <a:t>136</a:t>
            </a:fld>
            <a:endParaRPr kumimoji="1" lang="ja-JP" altLang="en-US"/>
          </a:p>
        </p:txBody>
      </p:sp>
    </p:spTree>
    <p:extLst>
      <p:ext uri="{BB962C8B-B14F-4D97-AF65-F5344CB8AC3E}">
        <p14:creationId xmlns:p14="http://schemas.microsoft.com/office/powerpoint/2010/main" val="34035245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220"/>
              </a:lnSpc>
            </a:pPr>
            <a:r>
              <a:rPr lang="ja-JP" altLang="en-US" sz="5200">
                <a:solidFill>
                  <a:schemeClr val="tx1"/>
                </a:solidFill>
                <a:latin typeface="HG丸ｺﾞｼｯｸM-PRO"/>
                <a:ea typeface="HG丸ｺﾞｼｯｸM-PRO"/>
                <a:cs typeface="HG丸ｺﾞｼｯｸM-PRO"/>
              </a:rPr>
              <a:t>７</a:t>
            </a:r>
            <a:r>
              <a:rPr lang="en-US" altLang="ja-JP" sz="5200" dirty="0">
                <a:solidFill>
                  <a:schemeClr val="tx1"/>
                </a:solidFill>
                <a:latin typeface="HG丸ｺﾞｼｯｸM-PRO"/>
                <a:ea typeface="HG丸ｺﾞｼｯｸM-PRO"/>
                <a:cs typeface="HG丸ｺﾞｼｯｸM-PRO"/>
              </a:rPr>
              <a:t> </a:t>
            </a:r>
            <a:r>
              <a:rPr lang="ja-JP" altLang="en-US" sz="5200">
                <a:solidFill>
                  <a:schemeClr val="tx1"/>
                </a:solidFill>
                <a:latin typeface="HG丸ｺﾞｼｯｸM-PRO"/>
                <a:ea typeface="HG丸ｺﾞｼｯｸM-PRO"/>
                <a:cs typeface="HG丸ｺﾞｼｯｸM-PRO"/>
              </a:rPr>
              <a:t>かかりつけ医、かかりつけ歯科医、</a:t>
            </a:r>
            <a:endParaRPr lang="en-US" altLang="ja-JP" sz="5200" dirty="0">
              <a:solidFill>
                <a:schemeClr val="tx1"/>
              </a:solidFill>
              <a:latin typeface="HG丸ｺﾞｼｯｸM-PRO"/>
              <a:ea typeface="HG丸ｺﾞｼｯｸM-PRO"/>
              <a:cs typeface="HG丸ｺﾞｼｯｸM-PRO"/>
            </a:endParaRPr>
          </a:p>
          <a:p>
            <a:pPr algn="r">
              <a:lnSpc>
                <a:spcPts val="5220"/>
              </a:lnSpc>
            </a:pPr>
            <a:r>
              <a:rPr lang="ja-JP" altLang="en-US" sz="5200">
                <a:solidFill>
                  <a:schemeClr val="tx1"/>
                </a:solidFill>
                <a:latin typeface="HG丸ｺﾞｼｯｸM-PRO"/>
                <a:ea typeface="HG丸ｺﾞｼｯｸM-PRO"/>
                <a:cs typeface="HG丸ｺﾞｼｯｸM-PRO"/>
              </a:rPr>
              <a:t>かかりつけ薬剤師の機能の評価</a:t>
            </a:r>
            <a:endParaRPr lang="en-US" altLang="ja-JP" sz="52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20"/>
              </a:lnSpc>
            </a:pPr>
            <a:r>
              <a:rPr lang="ja-JP" altLang="en-US" sz="5400">
                <a:solidFill>
                  <a:schemeClr val="tx1"/>
                </a:solidFill>
                <a:latin typeface="HGMaruGothicMPRO" panose="020F0600000000000000" pitchFamily="34" charset="-128"/>
                <a:ea typeface="HGMaruGothicMPRO" panose="020F0600000000000000" pitchFamily="34" charset="-128"/>
              </a:rPr>
              <a:t>④</a:t>
            </a:r>
            <a:r>
              <a:rPr lang="en-US" altLang="ja-JP" sz="5400" dirty="0">
                <a:solidFill>
                  <a:schemeClr val="tx1"/>
                </a:solidFill>
                <a:latin typeface="HGMaruGothicMPRO" panose="020F0600000000000000" pitchFamily="34" charset="-128"/>
                <a:ea typeface="HGMaruGothicMPRO" panose="020F0600000000000000" pitchFamily="34" charset="-128"/>
              </a:rPr>
              <a:t> </a:t>
            </a:r>
            <a:r>
              <a:rPr lang="ja-JP" altLang="en-US" sz="5400">
                <a:solidFill>
                  <a:schemeClr val="tx1"/>
                </a:solidFill>
                <a:latin typeface="HGMaruGothicMPRO" panose="020F0600000000000000" pitchFamily="34" charset="-128"/>
                <a:ea typeface="HGMaruGothicMPRO" panose="020F0600000000000000" pitchFamily="34" charset="-128"/>
              </a:rPr>
              <a:t>継続的・定期的な口腔管理による</a:t>
            </a:r>
            <a:endParaRPr lang="en-US" altLang="ja-JP" sz="5400" dirty="0">
              <a:solidFill>
                <a:schemeClr val="tx1"/>
              </a:solidFill>
              <a:latin typeface="HGMaruGothicMPRO" panose="020F0600000000000000" pitchFamily="34" charset="-128"/>
              <a:ea typeface="HGMaruGothicMPRO" panose="020F0600000000000000" pitchFamily="34" charset="-128"/>
            </a:endParaRPr>
          </a:p>
          <a:p>
            <a:pPr algn="r"/>
            <a:r>
              <a:rPr lang="ja-JP" altLang="en-US" sz="5400">
                <a:solidFill>
                  <a:schemeClr val="tx1"/>
                </a:solidFill>
                <a:latin typeface="HGMaruGothicMPRO" panose="020F0600000000000000" pitchFamily="34" charset="-128"/>
                <a:ea typeface="HGMaruGothicMPRO" panose="020F0600000000000000" pitchFamily="34" charset="-128"/>
              </a:rPr>
              <a:t>歯科疾患の重症化予防の取組の推進</a:t>
            </a:r>
            <a:endParaRPr lang="en-US" altLang="ja-JP" sz="54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8EED413C-4FC7-A92F-F92C-C42202468F58}"/>
              </a:ext>
            </a:extLst>
          </p:cNvPr>
          <p:cNvSpPr>
            <a:spLocks noGrp="1"/>
          </p:cNvSpPr>
          <p:nvPr>
            <p:ph type="sldNum" sz="quarter" idx="12"/>
          </p:nvPr>
        </p:nvSpPr>
        <p:spPr/>
        <p:txBody>
          <a:bodyPr/>
          <a:lstStyle/>
          <a:p>
            <a:fld id="{7F53A4F6-1DED-4042-94B1-26CBF9BCF6BA}" type="slidenum">
              <a:rPr kumimoji="1" lang="ja-JP" altLang="en-US" smtClean="0"/>
              <a:t>137</a:t>
            </a:fld>
            <a:endParaRPr kumimoji="1" lang="ja-JP" altLang="en-US"/>
          </a:p>
        </p:txBody>
      </p:sp>
    </p:spTree>
    <p:extLst>
      <p:ext uri="{BB962C8B-B14F-4D97-AF65-F5344CB8AC3E}">
        <p14:creationId xmlns:p14="http://schemas.microsoft.com/office/powerpoint/2010/main" val="35459964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地域における連携体制を確保しつつ、ライフコースを通じた継続的・定期的な口腔管理による歯科疾患の重症化予防の取組を推進する観点から、</a:t>
            </a:r>
            <a:r>
              <a:rPr lang="ja-JP" altLang="en-US" sz="2400">
                <a:solidFill>
                  <a:srgbClr val="FF0000"/>
                </a:solidFill>
                <a:effectLst/>
                <a:latin typeface="HGMaruGothicMPRO" panose="020F0600000000000000" pitchFamily="34" charset="-128"/>
                <a:ea typeface="HGMaruGothicMPRO" panose="020F0600000000000000" pitchFamily="34" charset="-128"/>
              </a:rPr>
              <a:t>かかりつけ歯科医機能強化型歯科診療所について、名称、要件及び評価を見直す</a:t>
            </a:r>
            <a:r>
              <a:rPr lang="ja-JP" altLang="en-US" sz="2400">
                <a:solidFill>
                  <a:schemeClr val="tx1"/>
                </a:solidFill>
                <a:effectLst/>
                <a:latin typeface="HGMaruGothicMPRO" panose="020F0600000000000000" pitchFamily="34" charset="-128"/>
                <a:ea typeface="HGMaruGothicMPRO" panose="020F0600000000000000" pitchFamily="34" charset="-128"/>
              </a:rPr>
              <a:t>。これを踏まえつつ、小児期及び高齢期のライフステージに応じた口腔機能管理を推進する観点から、小児口腔機能管理料及び口腔機能管理料について、新たな評価を行う。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１．かりつけ歯科医による歯科疾患の管理について、か強診による実施を評価して</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いるが、これを見直し、ロ腔機能管理に関する実績要件等も満たす診療所による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実施を評価することとする。</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8A9D2737-38AA-3FCD-EB87-4CE9735C10D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626055DC-93AD-7A0E-2875-32B499BF9F9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継続的・定期的な口腔管理による歯科疾患の重症化予防の取組の推進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A078C2D1-20F0-FDCC-5AC6-16D7F428F7E3}"/>
              </a:ext>
            </a:extLst>
          </p:cNvPr>
          <p:cNvSpPr>
            <a:spLocks noGrp="1"/>
          </p:cNvSpPr>
          <p:nvPr>
            <p:ph type="sldNum" sz="quarter" idx="12"/>
          </p:nvPr>
        </p:nvSpPr>
        <p:spPr/>
        <p:txBody>
          <a:bodyPr/>
          <a:lstStyle/>
          <a:p>
            <a:fld id="{7F53A4F6-1DED-4042-94B1-26CBF9BCF6BA}" type="slidenum">
              <a:rPr kumimoji="1" lang="ja-JP" altLang="en-US" smtClean="0"/>
              <a:t>138</a:t>
            </a:fld>
            <a:endParaRPr kumimoji="1" lang="ja-JP" altLang="en-US"/>
          </a:p>
        </p:txBody>
      </p:sp>
    </p:spTree>
    <p:extLst>
      <p:ext uri="{BB962C8B-B14F-4D97-AF65-F5344CB8AC3E}">
        <p14:creationId xmlns:p14="http://schemas.microsoft.com/office/powerpoint/2010/main" val="25365551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D4683-89CE-C68A-E420-5A79822E435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AA0A46-9CD2-D98B-F935-9B975A4D2075}"/>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FBA80A99-D609-CCF8-66C3-90FBA79E4D5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456013BF-AC0F-4960-4981-3B2E389AB3AE}"/>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継続的・定期的な口腔管理による歯科疾患の重症化予防の取組の推進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65E6F6DB-5CB8-4B85-A3D7-8BC454AE2D11}"/>
              </a:ext>
            </a:extLst>
          </p:cNvPr>
          <p:cNvSpPr txBox="1">
            <a:spLocks/>
          </p:cNvSpPr>
          <p:nvPr/>
        </p:nvSpPr>
        <p:spPr>
          <a:xfrm>
            <a:off x="365760" y="1723075"/>
            <a:ext cx="11521440" cy="4910807"/>
          </a:xfrm>
          <a:prstGeom prst="rect">
            <a:avLst/>
          </a:prstGeom>
        </p:spPr>
        <p:txBody>
          <a:bodyPr vert="horz" lIns="91440" tIns="45720" rIns="91440" bIns="4572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9600">
                <a:solidFill>
                  <a:schemeClr val="tx1"/>
                </a:solidFill>
                <a:latin typeface="HGMaruGothicMPRO" panose="020F0600000000000000" pitchFamily="34" charset="-128"/>
                <a:ea typeface="HGMaruGothicMPRO" panose="020F0600000000000000" pitchFamily="34" charset="-128"/>
              </a:rPr>
              <a:t>つまり、こうなる！</a:t>
            </a:r>
            <a:endParaRPr lang="en-US" altLang="ja-JP" sz="9600" dirty="0">
              <a:solidFill>
                <a:schemeClr val="tx1"/>
              </a:solidFill>
              <a:latin typeface="HGMaruGothicMPRO" panose="020F0600000000000000" pitchFamily="34" charset="-128"/>
              <a:ea typeface="HGMaruGothicMPRO" panose="020F0600000000000000" pitchFamily="34" charset="-128"/>
            </a:endParaRPr>
          </a:p>
          <a:p>
            <a:endParaRPr lang="en-US" altLang="ja-JP" sz="3600" dirty="0">
              <a:solidFill>
                <a:schemeClr val="tx1"/>
              </a:solidFill>
              <a:latin typeface="HGMaruGothicMPRO" panose="020F0600000000000000" pitchFamily="34" charset="-128"/>
              <a:ea typeface="HGMaruGothicMPRO" panose="020F0600000000000000" pitchFamily="34" charset="-128"/>
            </a:endParaRPr>
          </a:p>
          <a:p>
            <a:pPr marL="571500" indent="-571500" algn="l">
              <a:buFont typeface="Wingdings" pitchFamily="2" charset="2"/>
              <a:buChar char="p"/>
            </a:pPr>
            <a:r>
              <a:rPr lang="ja-JP" altLang="en-US" sz="3600">
                <a:solidFill>
                  <a:srgbClr val="FF0000"/>
                </a:solidFill>
                <a:latin typeface="HGMaruGothicMPRO" panose="020F0600000000000000" pitchFamily="34" charset="-128"/>
                <a:ea typeface="HGMaruGothicMPRO" panose="020F0600000000000000" pitchFamily="34" charset="-128"/>
              </a:rPr>
              <a:t>か強診が廃止</a:t>
            </a:r>
            <a:r>
              <a:rPr lang="ja-JP" altLang="en-US" sz="3600">
                <a:solidFill>
                  <a:schemeClr val="tx1"/>
                </a:solidFill>
                <a:latin typeface="HGMaruGothicMPRO" panose="020F0600000000000000" pitchFamily="34" charset="-128"/>
                <a:ea typeface="HGMaruGothicMPRO" panose="020F0600000000000000" pitchFamily="34" charset="-128"/>
              </a:rPr>
              <a:t>され、</a:t>
            </a:r>
            <a:r>
              <a:rPr lang="ja-JP" altLang="en-US" sz="3600" b="1">
                <a:solidFill>
                  <a:srgbClr val="0432FF"/>
                </a:solidFill>
                <a:latin typeface="HGMaruGothicMPRO" panose="020F0600000000000000" pitchFamily="34" charset="-128"/>
                <a:ea typeface="HGMaruGothicMPRO" panose="020F0600000000000000" pitchFamily="34" charset="-128"/>
              </a:rPr>
              <a:t>口腔管理体制強化加算</a:t>
            </a:r>
            <a:r>
              <a:rPr lang="ja-JP" altLang="en-US" sz="3600">
                <a:solidFill>
                  <a:schemeClr val="tx1"/>
                </a:solidFill>
                <a:latin typeface="HGMaruGothicMPRO" panose="020F0600000000000000" pitchFamily="34" charset="-128"/>
                <a:ea typeface="HGMaruGothicMPRO" panose="020F0600000000000000" pitchFamily="34" charset="-128"/>
              </a:rPr>
              <a:t>となる。</a:t>
            </a:r>
            <a:endParaRPr lang="en-US" altLang="ja-JP" sz="3600" dirty="0">
              <a:solidFill>
                <a:schemeClr val="tx1"/>
              </a:solidFill>
              <a:latin typeface="HGMaruGothicMPRO" panose="020F0600000000000000" pitchFamily="34" charset="-128"/>
              <a:ea typeface="HGMaruGothicMPRO" panose="020F0600000000000000" pitchFamily="34" charset="-128"/>
            </a:endParaRPr>
          </a:p>
          <a:p>
            <a:pPr marL="571500" indent="-571500" algn="l">
              <a:buFont typeface="Wingdings" pitchFamily="2" charset="2"/>
              <a:buChar char="p"/>
            </a:pPr>
            <a:r>
              <a:rPr lang="ja-JP" altLang="en-US" sz="3600">
                <a:solidFill>
                  <a:schemeClr val="tx1"/>
                </a:solidFill>
                <a:latin typeface="HGMaruGothicMPRO" panose="020F0600000000000000" pitchFamily="34" charset="-128"/>
                <a:ea typeface="HGMaruGothicMPRO" panose="020F0600000000000000" pitchFamily="34" charset="-128"/>
              </a:rPr>
              <a:t>施設基準は出し直し。経過措置あり。</a:t>
            </a:r>
            <a:endParaRPr lang="en-US" altLang="ja-JP" sz="3600" dirty="0">
              <a:solidFill>
                <a:schemeClr val="tx1"/>
              </a:solidFill>
              <a:latin typeface="HGMaruGothicMPRO" panose="020F0600000000000000" pitchFamily="34" charset="-128"/>
              <a:ea typeface="HGMaruGothicMPRO" panose="020F0600000000000000" pitchFamily="34" charset="-128"/>
            </a:endParaRPr>
          </a:p>
          <a:p>
            <a:pPr marL="571500" indent="-571500" algn="l">
              <a:buFont typeface="Wingdings" pitchFamily="2" charset="2"/>
              <a:buChar char="p"/>
            </a:pPr>
            <a:r>
              <a:rPr lang="ja-JP" altLang="en-US" sz="3600">
                <a:solidFill>
                  <a:schemeClr val="tx1"/>
                </a:solidFill>
                <a:latin typeface="HGMaruGothicMPRO" panose="020F0600000000000000" pitchFamily="34" charset="-128"/>
                <a:ea typeface="HGMaruGothicMPRO" panose="020F0600000000000000" pitchFamily="34" charset="-128"/>
              </a:rPr>
              <a:t>小児歯科専門や矯正歯科専門の先生方には朗報。</a:t>
            </a:r>
            <a:endParaRPr lang="en-US" altLang="ja-JP" sz="3600" dirty="0">
              <a:solidFill>
                <a:schemeClr val="tx1"/>
              </a:solidFill>
              <a:latin typeface="HGMaruGothicMPRO" panose="020F0600000000000000" pitchFamily="34" charset="-128"/>
              <a:ea typeface="HGMaruGothicMPRO" panose="020F0600000000000000" pitchFamily="34" charset="-128"/>
            </a:endParaRPr>
          </a:p>
          <a:p>
            <a:pPr algn="l"/>
            <a:endParaRPr lang="ja-JP" altLang="en-US" sz="3600">
              <a:solidFill>
                <a:schemeClr val="tx1"/>
              </a:solidFill>
              <a:latin typeface="HGMaruGothicMPRO" panose="020F0600000000000000" pitchFamily="34" charset="-128"/>
              <a:ea typeface="HGMaruGothicMPRO" panose="020F0600000000000000" pitchFamily="34" charset="-128"/>
            </a:endParaRPr>
          </a:p>
        </p:txBody>
      </p:sp>
      <p:sp>
        <p:nvSpPr>
          <p:cNvPr id="5" name="スライド番号プレースホルダー 4">
            <a:extLst>
              <a:ext uri="{FF2B5EF4-FFF2-40B4-BE49-F238E27FC236}">
                <a16:creationId xmlns:a16="http://schemas.microsoft.com/office/drawing/2014/main" id="{50288662-8B49-F639-4AE6-B4A21B989B66}"/>
              </a:ext>
            </a:extLst>
          </p:cNvPr>
          <p:cNvSpPr>
            <a:spLocks noGrp="1"/>
          </p:cNvSpPr>
          <p:nvPr>
            <p:ph type="sldNum" sz="quarter" idx="12"/>
          </p:nvPr>
        </p:nvSpPr>
        <p:spPr/>
        <p:txBody>
          <a:bodyPr/>
          <a:lstStyle/>
          <a:p>
            <a:fld id="{7F53A4F6-1DED-4042-94B1-26CBF9BCF6BA}" type="slidenum">
              <a:rPr kumimoji="1" lang="ja-JP" altLang="en-US" smtClean="0"/>
              <a:t>139</a:t>
            </a:fld>
            <a:endParaRPr kumimoji="1" lang="ja-JP" altLang="en-US"/>
          </a:p>
        </p:txBody>
      </p:sp>
    </p:spTree>
    <p:extLst>
      <p:ext uri="{BB962C8B-B14F-4D97-AF65-F5344CB8AC3E}">
        <p14:creationId xmlns:p14="http://schemas.microsoft.com/office/powerpoint/2010/main" val="2613696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5FF235FC-4CB8-6C49-8787-65DC906CE37A}"/>
              </a:ext>
            </a:extLst>
          </p:cNvPr>
          <p:cNvSpPr>
            <a:spLocks noGrp="1"/>
          </p:cNvSpPr>
          <p:nvPr>
            <p:ph type="subTitle" idx="1"/>
          </p:nvPr>
        </p:nvSpPr>
        <p:spPr>
          <a:xfrm>
            <a:off x="319975" y="4473676"/>
            <a:ext cx="7207108" cy="996287"/>
          </a:xfrm>
        </p:spPr>
        <p:txBody>
          <a:bodyPr>
            <a:normAutofit fontScale="92500"/>
          </a:bodyPr>
          <a:lstStyle/>
          <a:p>
            <a:pPr algn="l"/>
            <a:r>
              <a:rPr lang="en-US" altLang="ja-JP" sz="6000" dirty="0">
                <a:latin typeface="HGMaruGothicMPRO" panose="020F0600000000000000" pitchFamily="34" charset="-128"/>
                <a:ea typeface="HGMaruGothicMPRO" panose="020F0600000000000000" pitchFamily="34" charset="-128"/>
              </a:rPr>
              <a:t>20</a:t>
            </a:r>
            <a:r>
              <a:rPr kumimoji="1" lang="en-US" altLang="ja-JP" sz="6000" dirty="0">
                <a:latin typeface="HGMaruGothicMPRO" panose="020F0600000000000000" pitchFamily="34" charset="-128"/>
                <a:ea typeface="HGMaruGothicMPRO" panose="020F0600000000000000" pitchFamily="34" charset="-128"/>
              </a:rPr>
              <a:t>0</a:t>
            </a:r>
            <a:r>
              <a:rPr lang="ja-JP" altLang="en-US" sz="6000">
                <a:latin typeface="HGMaruGothicMPRO" panose="020F0600000000000000" pitchFamily="34" charset="-128"/>
                <a:ea typeface="HGMaruGothicMPRO" panose="020F0600000000000000" pitchFamily="34" charset="-128"/>
              </a:rPr>
              <a:t>億円</a:t>
            </a:r>
            <a:r>
              <a:rPr lang="en-US" altLang="ja-JP" sz="6000" dirty="0">
                <a:latin typeface="HGMaruGothicMPRO" panose="020F0600000000000000" pitchFamily="34" charset="-128"/>
                <a:ea typeface="HGMaruGothicMPRO" panose="020F0600000000000000" pitchFamily="34" charset="-128"/>
              </a:rPr>
              <a:t>÷10</a:t>
            </a:r>
            <a:r>
              <a:rPr lang="ja-JP" altLang="en-US" sz="6000">
                <a:latin typeface="HGMaruGothicMPRO" panose="020F0600000000000000" pitchFamily="34" charset="-128"/>
                <a:ea typeface="HGMaruGothicMPRO" panose="020F0600000000000000" pitchFamily="34" charset="-128"/>
              </a:rPr>
              <a:t>万人＝</a:t>
            </a:r>
            <a:endParaRPr kumimoji="1" lang="en-US" altLang="ja-JP" sz="6000" dirty="0">
              <a:latin typeface="HGMaruGothicMPRO" panose="020F0600000000000000" pitchFamily="34" charset="-128"/>
              <a:ea typeface="HGMaruGothicMPRO" panose="020F0600000000000000" pitchFamily="34" charset="-128"/>
            </a:endParaRPr>
          </a:p>
        </p:txBody>
      </p:sp>
      <p:sp>
        <p:nvSpPr>
          <p:cNvPr id="7" name="タイトル 2">
            <a:extLst>
              <a:ext uri="{FF2B5EF4-FFF2-40B4-BE49-F238E27FC236}">
                <a16:creationId xmlns:a16="http://schemas.microsoft.com/office/drawing/2014/main" id="{44F4EF80-10C4-D944-A77B-0D9FC4EFB037}"/>
              </a:ext>
            </a:extLst>
          </p:cNvPr>
          <p:cNvSpPr txBox="1">
            <a:spLocks/>
          </p:cNvSpPr>
          <p:nvPr/>
        </p:nvSpPr>
        <p:spPr>
          <a:xfrm>
            <a:off x="838200" y="365125"/>
            <a:ext cx="10515600" cy="9177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a:solidFill>
                  <a:srgbClr val="FF0000"/>
                </a:solidFill>
                <a:latin typeface="HG丸ｺﾞｼｯｸM-PRO"/>
                <a:ea typeface="HG丸ｺﾞｼｯｸM-PRO"/>
                <a:cs typeface="HG丸ｺﾞｼｯｸM-PRO"/>
              </a:rPr>
              <a:t>我々一人当たりの分け前</a:t>
            </a:r>
            <a:endParaRPr lang="ja-JP" altLang="en-US" dirty="0">
              <a:solidFill>
                <a:srgbClr val="FF0000"/>
              </a:solidFill>
              <a:latin typeface="HG丸ｺﾞｼｯｸM-PRO"/>
              <a:ea typeface="HG丸ｺﾞｼｯｸM-PRO"/>
              <a:cs typeface="HG丸ｺﾞｼｯｸM-PRO"/>
            </a:endParaRPr>
          </a:p>
        </p:txBody>
      </p:sp>
      <p:pic>
        <p:nvPicPr>
          <p:cNvPr id="9" name="図 8">
            <a:extLst>
              <a:ext uri="{FF2B5EF4-FFF2-40B4-BE49-F238E27FC236}">
                <a16:creationId xmlns:a16="http://schemas.microsoft.com/office/drawing/2014/main" id="{14D6BC34-6540-794C-86D7-0847A61430E9}"/>
              </a:ext>
            </a:extLst>
          </p:cNvPr>
          <p:cNvPicPr>
            <a:picLocks noChangeAspect="1"/>
          </p:cNvPicPr>
          <p:nvPr/>
        </p:nvPicPr>
        <p:blipFill>
          <a:blip r:embed="rId3"/>
          <a:srcRect/>
          <a:stretch/>
        </p:blipFill>
        <p:spPr>
          <a:xfrm>
            <a:off x="363770" y="1509708"/>
            <a:ext cx="11464459" cy="2677830"/>
          </a:xfrm>
          <a:prstGeom prst="rect">
            <a:avLst/>
          </a:prstGeom>
          <a:ln>
            <a:solidFill>
              <a:schemeClr val="tx1"/>
            </a:solidFill>
          </a:ln>
          <a:effectLst>
            <a:outerShdw blurRad="50800" dist="38100" dir="2700000" algn="tl" rotWithShape="0">
              <a:prstClr val="black">
                <a:alpha val="40000"/>
              </a:prstClr>
            </a:outerShdw>
          </a:effectLst>
        </p:spPr>
      </p:pic>
      <p:sp>
        <p:nvSpPr>
          <p:cNvPr id="10" name="正方形/長方形 9">
            <a:extLst>
              <a:ext uri="{FF2B5EF4-FFF2-40B4-BE49-F238E27FC236}">
                <a16:creationId xmlns:a16="http://schemas.microsoft.com/office/drawing/2014/main" id="{7B14D3E6-E963-7D45-A278-B8594F2A7E9A}"/>
              </a:ext>
            </a:extLst>
          </p:cNvPr>
          <p:cNvSpPr/>
          <p:nvPr/>
        </p:nvSpPr>
        <p:spPr>
          <a:xfrm>
            <a:off x="7527083" y="2671910"/>
            <a:ext cx="1132764" cy="291080"/>
          </a:xfrm>
          <a:prstGeom prst="rect">
            <a:avLst/>
          </a:prstGeom>
          <a:solidFill>
            <a:srgbClr val="FF0000">
              <a:alpha val="298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字幕 2">
            <a:extLst>
              <a:ext uri="{FF2B5EF4-FFF2-40B4-BE49-F238E27FC236}">
                <a16:creationId xmlns:a16="http://schemas.microsoft.com/office/drawing/2014/main" id="{47A079D8-18B2-CB4A-A051-AD1918816842}"/>
              </a:ext>
            </a:extLst>
          </p:cNvPr>
          <p:cNvSpPr txBox="1">
            <a:spLocks/>
          </p:cNvSpPr>
          <p:nvPr/>
        </p:nvSpPr>
        <p:spPr>
          <a:xfrm>
            <a:off x="7369448" y="4455337"/>
            <a:ext cx="4502577" cy="996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6000" dirty="0">
                <a:solidFill>
                  <a:srgbClr val="0070C0"/>
                </a:solidFill>
                <a:latin typeface="HGMaruGothicMPRO" panose="020F0600000000000000" pitchFamily="34" charset="-128"/>
                <a:ea typeface="HGMaruGothicMPRO" panose="020F0600000000000000" pitchFamily="34" charset="-128"/>
              </a:rPr>
              <a:t>200,000</a:t>
            </a:r>
            <a:r>
              <a:rPr lang="ja-JP" altLang="en-US" sz="6000">
                <a:solidFill>
                  <a:srgbClr val="0070C0"/>
                </a:solidFill>
                <a:latin typeface="HGMaruGothicMPRO" panose="020F0600000000000000" pitchFamily="34" charset="-128"/>
                <a:ea typeface="HGMaruGothicMPRO" panose="020F0600000000000000" pitchFamily="34" charset="-128"/>
              </a:rPr>
              <a:t>円</a:t>
            </a:r>
            <a:endParaRPr lang="en-US" altLang="ja-JP" sz="6000" dirty="0">
              <a:solidFill>
                <a:srgbClr val="0070C0"/>
              </a:solidFill>
              <a:latin typeface="HGMaruGothicMPRO" panose="020F0600000000000000" pitchFamily="34" charset="-128"/>
              <a:ea typeface="HGMaruGothicMPRO" panose="020F0600000000000000" pitchFamily="34" charset="-128"/>
            </a:endParaRPr>
          </a:p>
        </p:txBody>
      </p:sp>
      <p:sp>
        <p:nvSpPr>
          <p:cNvPr id="12" name="字幕 2">
            <a:extLst>
              <a:ext uri="{FF2B5EF4-FFF2-40B4-BE49-F238E27FC236}">
                <a16:creationId xmlns:a16="http://schemas.microsoft.com/office/drawing/2014/main" id="{1E55A502-195E-AE4E-B6B3-3F3912168BF9}"/>
              </a:ext>
            </a:extLst>
          </p:cNvPr>
          <p:cNvSpPr txBox="1">
            <a:spLocks/>
          </p:cNvSpPr>
          <p:nvPr/>
        </p:nvSpPr>
        <p:spPr>
          <a:xfrm>
            <a:off x="319975" y="5512186"/>
            <a:ext cx="7657486" cy="99628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6000" dirty="0">
                <a:latin typeface="HGMaruGothicMPRO" panose="020F0600000000000000" pitchFamily="34" charset="-128"/>
                <a:ea typeface="HGMaruGothicMPRO" panose="020F0600000000000000" pitchFamily="34" charset="-128"/>
              </a:rPr>
              <a:t>200,000</a:t>
            </a:r>
            <a:r>
              <a:rPr lang="ja-JP" altLang="en-US" sz="6000">
                <a:latin typeface="HGMaruGothicMPRO" panose="020F0600000000000000" pitchFamily="34" charset="-128"/>
                <a:ea typeface="HGMaruGothicMPRO" panose="020F0600000000000000" pitchFamily="34" charset="-128"/>
              </a:rPr>
              <a:t>円</a:t>
            </a:r>
            <a:r>
              <a:rPr lang="en-US" altLang="ja-JP" sz="6000" dirty="0">
                <a:latin typeface="HGMaruGothicMPRO" panose="020F0600000000000000" pitchFamily="34" charset="-128"/>
                <a:ea typeface="HGMaruGothicMPRO" panose="020F0600000000000000" pitchFamily="34" charset="-128"/>
              </a:rPr>
              <a:t>÷12</a:t>
            </a:r>
            <a:r>
              <a:rPr lang="ja-JP" altLang="en-US" sz="6000">
                <a:latin typeface="HGMaruGothicMPRO" panose="020F0600000000000000" pitchFamily="34" charset="-128"/>
                <a:ea typeface="HGMaruGothicMPRO" panose="020F0600000000000000" pitchFamily="34" charset="-128"/>
              </a:rPr>
              <a:t>月＝</a:t>
            </a:r>
            <a:endParaRPr lang="en-US" altLang="ja-JP" sz="6000" dirty="0">
              <a:latin typeface="HGMaruGothicMPRO" panose="020F0600000000000000" pitchFamily="34" charset="-128"/>
              <a:ea typeface="HGMaruGothicMPRO" panose="020F0600000000000000" pitchFamily="34" charset="-128"/>
            </a:endParaRPr>
          </a:p>
        </p:txBody>
      </p:sp>
      <p:sp>
        <p:nvSpPr>
          <p:cNvPr id="13" name="字幕 2">
            <a:extLst>
              <a:ext uri="{FF2B5EF4-FFF2-40B4-BE49-F238E27FC236}">
                <a16:creationId xmlns:a16="http://schemas.microsoft.com/office/drawing/2014/main" id="{8B4944C6-7D56-1146-9B6D-A8B81F48FC20}"/>
              </a:ext>
            </a:extLst>
          </p:cNvPr>
          <p:cNvSpPr txBox="1">
            <a:spLocks/>
          </p:cNvSpPr>
          <p:nvPr/>
        </p:nvSpPr>
        <p:spPr>
          <a:xfrm>
            <a:off x="7696200" y="5469963"/>
            <a:ext cx="4218295" cy="996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r"/>
            <a:r>
              <a:rPr lang="en-US" altLang="ja-JP" sz="6000" dirty="0">
                <a:solidFill>
                  <a:srgbClr val="0070C0"/>
                </a:solidFill>
                <a:latin typeface="HGMaruGothicMPRO" panose="020F0600000000000000" pitchFamily="34" charset="-128"/>
                <a:ea typeface="HGMaruGothicMPRO" panose="020F0600000000000000" pitchFamily="34" charset="-128"/>
              </a:rPr>
              <a:t>16,666</a:t>
            </a:r>
            <a:r>
              <a:rPr lang="ja-JP" altLang="en-US" sz="6000">
                <a:solidFill>
                  <a:srgbClr val="0070C0"/>
                </a:solidFill>
                <a:latin typeface="HGMaruGothicMPRO" panose="020F0600000000000000" pitchFamily="34" charset="-128"/>
                <a:ea typeface="HGMaruGothicMPRO" panose="020F0600000000000000" pitchFamily="34" charset="-128"/>
              </a:rPr>
              <a:t>円</a:t>
            </a:r>
            <a:endParaRPr lang="en-US" altLang="ja-JP" sz="6000" dirty="0">
              <a:solidFill>
                <a:srgbClr val="0070C0"/>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9232302E-6091-D878-5B3F-2DEB11F9C23C}"/>
              </a:ext>
            </a:extLst>
          </p:cNvPr>
          <p:cNvSpPr>
            <a:spLocks noGrp="1"/>
          </p:cNvSpPr>
          <p:nvPr>
            <p:ph type="sldNum" sz="quarter" idx="12"/>
          </p:nvPr>
        </p:nvSpPr>
        <p:spPr/>
        <p:txBody>
          <a:bodyPr/>
          <a:lstStyle/>
          <a:p>
            <a:fld id="{7F53A4F6-1DED-4042-94B1-26CBF9BCF6BA}" type="slidenum">
              <a:rPr kumimoji="1" lang="ja-JP" altLang="en-US" smtClean="0"/>
              <a:t>14</a:t>
            </a:fld>
            <a:endParaRPr kumimoji="1" lang="ja-JP" altLang="en-US"/>
          </a:p>
        </p:txBody>
      </p:sp>
    </p:spTree>
    <p:extLst>
      <p:ext uri="{BB962C8B-B14F-4D97-AF65-F5344CB8AC3E}">
        <p14:creationId xmlns:p14="http://schemas.microsoft.com/office/powerpoint/2010/main" val="3155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left)">
                                      <p:cBhvr>
                                        <p:cTn id="15" dur="500"/>
                                        <p:tgtEl>
                                          <p:spTgt spid="12">
                                            <p:txEl>
                                              <p:pRg st="0" end="0"/>
                                            </p:txEl>
                                          </p:spTgt>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2" grpId="0" build="p"/>
      <p:bldP spid="1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BEE46-3EA4-A241-1CCE-1145A4FE323E}"/>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78B69B88-E58F-8B20-A605-73AC86D4E16A}"/>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地域における連携体制を確保しつつ、ライフコースを通じた継続的・定期的な口腔管理による歯科疾患の重症化予防の取組を推進する観点から、かかりつけ歯科医機能強化型歯科診療所について、名称、要件及び評価を見直す。これを踏まえつつ、小児期及び高齢期のライフステージに応じた口腔機能管理を推進する観点から、小児口腔機能管理料及び口腔機能管理料について、新た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２．小機能及び口機能にかかりつけ歯科医による口腔機能管理の評価を新設する。</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３．</a:t>
            </a:r>
            <a:r>
              <a:rPr lang="ja-JP" altLang="en-US" sz="2400">
                <a:solidFill>
                  <a:srgbClr val="FF0000"/>
                </a:solidFill>
                <a:latin typeface="HGMaruGothicMPRO" panose="020F0600000000000000" pitchFamily="34" charset="-128"/>
                <a:ea typeface="HGMaruGothicMPRO" panose="020F0600000000000000" pitchFamily="34" charset="-128"/>
                <a:cs typeface="HG丸ｺﾞｼｯｸM-PRO"/>
              </a:rPr>
              <a:t>エナメル質初期う蝕管理加算を廃止</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する。</a:t>
            </a:r>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FCB6D5A7-9018-2700-DB63-AB7F23E1AD1D}"/>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9F66155A-3CC6-F2E3-63F8-2AC5DD35F157}"/>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継続的・定期的な口腔管理による歯科疾患の重症化予防の取組の推進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83BFE6FD-8A57-54C1-CAF3-90AB5D73C404}"/>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sp>
        <p:nvSpPr>
          <p:cNvPr id="6" name="爆発 1 5">
            <a:extLst>
              <a:ext uri="{FF2B5EF4-FFF2-40B4-BE49-F238E27FC236}">
                <a16:creationId xmlns:a16="http://schemas.microsoft.com/office/drawing/2014/main" id="{F1208BE4-4739-C30E-A5EE-D5BF94E8C003}"/>
              </a:ext>
            </a:extLst>
          </p:cNvPr>
          <p:cNvSpPr/>
          <p:nvPr/>
        </p:nvSpPr>
        <p:spPr>
          <a:xfrm>
            <a:off x="6444503" y="2568627"/>
            <a:ext cx="3532093" cy="3190740"/>
          </a:xfrm>
          <a:prstGeom prst="irregularSeal1">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a:solidFill>
                  <a:schemeClr val="bg1"/>
                </a:solidFill>
                <a:latin typeface="HGSoeiKakugothicUB" panose="020B0909000000000000" pitchFamily="49" charset="-128"/>
                <a:ea typeface="HGSoeiKakugothicUB" panose="020B0909000000000000" pitchFamily="49" charset="-128"/>
              </a:rPr>
              <a:t>詳細は後述！</a:t>
            </a:r>
          </a:p>
        </p:txBody>
      </p:sp>
      <p:sp>
        <p:nvSpPr>
          <p:cNvPr id="5" name="スライド番号プレースホルダー 4">
            <a:extLst>
              <a:ext uri="{FF2B5EF4-FFF2-40B4-BE49-F238E27FC236}">
                <a16:creationId xmlns:a16="http://schemas.microsoft.com/office/drawing/2014/main" id="{73EFA8FA-F3BA-E241-56A4-A16B77FEE88E}"/>
              </a:ext>
            </a:extLst>
          </p:cNvPr>
          <p:cNvSpPr>
            <a:spLocks noGrp="1"/>
          </p:cNvSpPr>
          <p:nvPr>
            <p:ph type="sldNum" sz="quarter" idx="12"/>
          </p:nvPr>
        </p:nvSpPr>
        <p:spPr/>
        <p:txBody>
          <a:bodyPr/>
          <a:lstStyle/>
          <a:p>
            <a:fld id="{7F53A4F6-1DED-4042-94B1-26CBF9BCF6BA}" type="slidenum">
              <a:rPr kumimoji="1" lang="ja-JP" altLang="en-US" smtClean="0"/>
              <a:t>140</a:t>
            </a:fld>
            <a:endParaRPr kumimoji="1" lang="ja-JP" altLang="en-US"/>
          </a:p>
        </p:txBody>
      </p:sp>
    </p:spTree>
    <p:extLst>
      <p:ext uri="{BB962C8B-B14F-4D97-AF65-F5344CB8AC3E}">
        <p14:creationId xmlns:p14="http://schemas.microsoft.com/office/powerpoint/2010/main" val="14452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183EFFFF-2003-85B2-36EF-2F634C9F7C35}"/>
              </a:ext>
            </a:extLst>
          </p:cNvPr>
          <p:cNvGrpSpPr/>
          <p:nvPr/>
        </p:nvGrpSpPr>
        <p:grpSpPr>
          <a:xfrm>
            <a:off x="285070" y="1932039"/>
            <a:ext cx="11872006" cy="4875651"/>
            <a:chOff x="285070" y="1932039"/>
            <a:chExt cx="11872006" cy="4875651"/>
          </a:xfrm>
        </p:grpSpPr>
        <p:sp>
          <p:nvSpPr>
            <p:cNvPr id="6" name="タイトル 1">
              <a:extLst>
                <a:ext uri="{FF2B5EF4-FFF2-40B4-BE49-F238E27FC236}">
                  <a16:creationId xmlns:a16="http://schemas.microsoft.com/office/drawing/2014/main" id="{BB6E4F0F-8FCD-646E-96F0-BD5D92BEDC86}"/>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歯科疾患管理料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10</a:t>
              </a:r>
              <a:r>
                <a:rPr lang="ja-JP" altLang="en-US" sz="1500">
                  <a:solidFill>
                    <a:srgbClr val="FF0000"/>
                  </a:solidFill>
                  <a:latin typeface="HGMaruGothicMPRO" panose="020F0600000000000000" pitchFamily="34" charset="-128"/>
                  <a:ea typeface="HGMaruGothicMPRO" panose="020F0600000000000000" pitchFamily="34" charset="-128"/>
                </a:rPr>
                <a:t>　かかりつけ歯科医機能強化型歯科診療所（歯科疾患の管理が必要な患者に対し、定期的かつ継続的な口腔の管理を行う診療所であって、別に厚生労働大臣が定める施設基準に適合しているものとして地方厚生局長等に届け出たものをいう。以下この表において同じ。）において、エナメル質初期う触に罹患している患者に対して、管理及び療養上必要な指導等を行い、その内容について説明を行った場合 は、エナメル質初期う触管理加算として、</a:t>
              </a:r>
              <a:r>
                <a:rPr lang="en-US" altLang="ja-JP" sz="1500" dirty="0">
                  <a:solidFill>
                    <a:srgbClr val="FF0000"/>
                  </a:solidFill>
                  <a:latin typeface="HGMaruGothicMPRO" panose="020F0600000000000000" pitchFamily="34" charset="-128"/>
                  <a:ea typeface="HGMaruGothicMPRO" panose="020F0600000000000000" pitchFamily="34" charset="-128"/>
                </a:rPr>
                <a:t>260</a:t>
              </a:r>
              <a:r>
                <a:rPr lang="ja-JP" altLang="en-US" sz="1500">
                  <a:solidFill>
                    <a:srgbClr val="FF0000"/>
                  </a:solidFill>
                  <a:latin typeface="HGMaruGothicMPRO" panose="020F0600000000000000" pitchFamily="34" charset="-128"/>
                  <a:ea typeface="HGMaruGothicMPRO" panose="020F0600000000000000" pitchFamily="34" charset="-128"/>
                </a:rPr>
                <a:t>点を所定点数に加算する。</a:t>
              </a:r>
              <a:endParaRPr lang="en-US" altLang="ja-JP" sz="1500" dirty="0">
                <a:solidFill>
                  <a:srgbClr val="FF0000"/>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E41EBD5C-8BFB-C417-4E26-F225179C0CE7}"/>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歯科疾患管理料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9600">
                  <a:solidFill>
                    <a:schemeClr val="tx1"/>
                  </a:solidFill>
                  <a:latin typeface="HGMaruGothicMPRO" panose="020F0600000000000000" pitchFamily="34" charset="-128"/>
                  <a:ea typeface="HGMaruGothicMPRO" panose="020F0600000000000000" pitchFamily="34" charset="-128"/>
                </a:rPr>
                <a:t>（削除） </a:t>
              </a:r>
              <a:endParaRPr lang="en-US" altLang="ja-JP" sz="96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E3804057-2B7D-ADF8-A6ED-65D89E8521C5}"/>
                </a:ext>
              </a:extLst>
            </p:cNvPr>
            <p:cNvSpPr/>
            <p:nvPr/>
          </p:nvSpPr>
          <p:spPr>
            <a:xfrm>
              <a:off x="5867028" y="388979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六角形 9">
              <a:extLst>
                <a:ext uri="{FF2B5EF4-FFF2-40B4-BE49-F238E27FC236}">
                  <a16:creationId xmlns:a16="http://schemas.microsoft.com/office/drawing/2014/main" id="{5B69BDAA-BC1A-A90C-8737-FBF3883FCDF3}"/>
                </a:ext>
              </a:extLst>
            </p:cNvPr>
            <p:cNvSpPr/>
            <p:nvPr/>
          </p:nvSpPr>
          <p:spPr>
            <a:xfrm>
              <a:off x="11158372" y="59569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sp>
        <p:nvSpPr>
          <p:cNvPr id="7" name="タイトル 1">
            <a:extLst>
              <a:ext uri="{FF2B5EF4-FFF2-40B4-BE49-F238E27FC236}">
                <a16:creationId xmlns:a16="http://schemas.microsoft.com/office/drawing/2014/main" id="{5B49B864-836D-50D2-C23B-0DFCEC3F8D8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8BABD91F-1842-8B4D-96CA-2A14FB7B13C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D366A4B2-F2CD-4C41-AF79-012C7BBE7CE9}"/>
              </a:ext>
            </a:extLst>
          </p:cNvPr>
          <p:cNvSpPr>
            <a:spLocks noGrp="1"/>
          </p:cNvSpPr>
          <p:nvPr>
            <p:ph type="sldNum" sz="quarter" idx="12"/>
          </p:nvPr>
        </p:nvSpPr>
        <p:spPr/>
        <p:txBody>
          <a:bodyPr/>
          <a:lstStyle/>
          <a:p>
            <a:fld id="{7F53A4F6-1DED-4042-94B1-26CBF9BCF6BA}" type="slidenum">
              <a:rPr kumimoji="1" lang="ja-JP" altLang="en-US" smtClean="0"/>
              <a:t>141</a:t>
            </a:fld>
            <a:endParaRPr kumimoji="1" lang="ja-JP" altLang="en-US"/>
          </a:p>
        </p:txBody>
      </p:sp>
    </p:spTree>
    <p:extLst>
      <p:ext uri="{BB962C8B-B14F-4D97-AF65-F5344CB8AC3E}">
        <p14:creationId xmlns:p14="http://schemas.microsoft.com/office/powerpoint/2010/main" val="298161533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C7FD-43CC-2453-89FA-B9BB8825C0E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5BB07C6-10C5-A0BA-1913-EAD891755251}"/>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5B6AFA5D-2DA4-8ADA-16E1-7D1812B178EA}"/>
              </a:ext>
            </a:extLst>
          </p:cNvPr>
          <p:cNvGrpSpPr/>
          <p:nvPr/>
        </p:nvGrpSpPr>
        <p:grpSpPr>
          <a:xfrm>
            <a:off x="285070" y="1932039"/>
            <a:ext cx="11872006" cy="4875651"/>
            <a:chOff x="285070" y="1932039"/>
            <a:chExt cx="11872006" cy="4875651"/>
          </a:xfrm>
        </p:grpSpPr>
        <p:sp>
          <p:nvSpPr>
            <p:cNvPr id="6" name="タイトル 1">
              <a:extLst>
                <a:ext uri="{FF2B5EF4-FFF2-40B4-BE49-F238E27FC236}">
                  <a16:creationId xmlns:a16="http://schemas.microsoft.com/office/drawing/2014/main" id="{0598C867-6971-3A80-6792-2E7639BB3E07}"/>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歯科疾患管理料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en-US" altLang="ja-JP" sz="1500" dirty="0">
                  <a:solidFill>
                    <a:srgbClr val="FF0000"/>
                  </a:solidFill>
                  <a:latin typeface="HGMaruGothicMPRO" panose="020F0600000000000000" pitchFamily="34" charset="-128"/>
                  <a:ea typeface="HGMaruGothicMPRO" panose="020F0600000000000000" pitchFamily="34" charset="-128"/>
                </a:rPr>
                <a:t>11</a:t>
              </a:r>
              <a:r>
                <a:rPr lang="ja-JP" altLang="en-US" sz="1500">
                  <a:solidFill>
                    <a:schemeClr val="tx1"/>
                  </a:solidFill>
                  <a:latin typeface="HGMaruGothicMPRO" panose="020F0600000000000000" pitchFamily="34" charset="-128"/>
                  <a:ea typeface="HGMaruGothicMPRO" panose="020F0600000000000000" pitchFamily="34" charset="-128"/>
                </a:rPr>
                <a:t>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latin typeface="HGMaruGothicMPRO" panose="020F0600000000000000" pitchFamily="34" charset="-128"/>
                  <a:ea typeface="HGMaruGothicMPRO" panose="020F0600000000000000" pitchFamily="34" charset="-128"/>
                </a:rPr>
                <a:t>12</a:t>
              </a:r>
              <a:r>
                <a:rPr lang="ja-JP" altLang="en-US" sz="1500">
                  <a:solidFill>
                    <a:schemeClr val="tx1"/>
                  </a:solidFill>
                  <a:latin typeface="HGMaruGothicMPRO" panose="020F0600000000000000" pitchFamily="34" charset="-128"/>
                  <a:ea typeface="HGMaruGothicMPRO" panose="020F0600000000000000" pitchFamily="34" charset="-128"/>
                </a:rPr>
                <a:t>　初診日の属する月から起算して</a:t>
              </a:r>
              <a:r>
                <a:rPr lang="en-US" altLang="ja-JP" sz="1500" dirty="0">
                  <a:solidFill>
                    <a:schemeClr val="tx1"/>
                  </a:solidFill>
                  <a:latin typeface="HGMaruGothicMPRO" panose="020F0600000000000000" pitchFamily="34" charset="-128"/>
                  <a:ea typeface="HGMaruGothicMPRO" panose="020F0600000000000000" pitchFamily="34" charset="-128"/>
                </a:rPr>
                <a:t>6</a:t>
              </a:r>
              <a:r>
                <a:rPr lang="ja-JP" altLang="en-US" sz="1500">
                  <a:solidFill>
                    <a:schemeClr val="tx1"/>
                  </a:solidFill>
                  <a:latin typeface="HGMaruGothicMPRO" panose="020F0600000000000000" pitchFamily="34" charset="-128"/>
                  <a:ea typeface="HGMaruGothicMPRO" panose="020F0600000000000000" pitchFamily="34" charset="-128"/>
                </a:rPr>
                <a:t>月を超えて歯科疾患の管理及び療養上必要な指導を行った場合は、長期管理加算として、次に掲げる点数をそれぞれ所定点数に加算する。 </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イ </a:t>
              </a:r>
              <a:r>
                <a:rPr lang="ja-JP" altLang="en-US" sz="1500">
                  <a:solidFill>
                    <a:srgbClr val="FF0000"/>
                  </a:solidFill>
                  <a:latin typeface="HGMaruGothicMPRO" panose="020F0600000000000000" pitchFamily="34" charset="-128"/>
                  <a:ea typeface="HGMaruGothicMPRO" panose="020F0600000000000000" pitchFamily="34" charset="-128"/>
                </a:rPr>
                <a:t>かかりつけ歯科医機能強化型歯科診療所</a:t>
              </a:r>
              <a:r>
                <a:rPr lang="ja-JP" altLang="en-US" sz="1500">
                  <a:solidFill>
                    <a:schemeClr val="tx1"/>
                  </a:solidFill>
                  <a:latin typeface="HGMaruGothicMPRO" panose="020F0600000000000000" pitchFamily="34" charset="-128"/>
                  <a:ea typeface="HGMaruGothicMPRO" panose="020F0600000000000000" pitchFamily="34" charset="-128"/>
                </a:rPr>
                <a:t>の場合　</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latin typeface="HGMaruGothicMPRO" panose="020F0600000000000000" pitchFamily="34" charset="-128"/>
                  <a:ea typeface="HGMaruGothicMPRO" panose="020F0600000000000000" pitchFamily="34" charset="-128"/>
                </a:rPr>
                <a:t>120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ロ</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イ以外の保険医療機関の場合　　　　　　　　　　</a:t>
              </a:r>
              <a:r>
                <a:rPr lang="en-US" altLang="ja-JP" sz="1500" dirty="0">
                  <a:solidFill>
                    <a:schemeClr val="tx1"/>
                  </a:solidFill>
                  <a:latin typeface="HGMaruGothicMPRO" panose="020F0600000000000000" pitchFamily="34" charset="-128"/>
                  <a:ea typeface="HGMaruGothicMPRO" panose="020F0600000000000000" pitchFamily="34" charset="-128"/>
                </a:rPr>
                <a:t>  100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5E934526-D45B-50FE-E843-B967CFB6D5BE}"/>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歯科疾患管理料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en-US" altLang="ja-JP" sz="1500" dirty="0">
                  <a:solidFill>
                    <a:srgbClr val="FF0000"/>
                  </a:solidFill>
                  <a:latin typeface="HGMaruGothicMPRO" panose="020F0600000000000000" pitchFamily="34" charset="-128"/>
                  <a:ea typeface="HGMaruGothicMPRO" panose="020F0600000000000000" pitchFamily="34" charset="-128"/>
                </a:rPr>
                <a:t>10</a:t>
              </a:r>
              <a:r>
                <a:rPr lang="ja-JP" altLang="en-US" sz="1500">
                  <a:solidFill>
                    <a:schemeClr val="tx1"/>
                  </a:solidFill>
                  <a:latin typeface="HGMaruGothicMPRO" panose="020F0600000000000000" pitchFamily="34" charset="-128"/>
                  <a:ea typeface="HGMaruGothicMPRO" panose="020F0600000000000000" pitchFamily="34" charset="-128"/>
                </a:rPr>
                <a:t>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latin typeface="HGMaruGothicMPRO" panose="020F0600000000000000" pitchFamily="34" charset="-128"/>
                  <a:ea typeface="HGMaruGothicMPRO" panose="020F0600000000000000" pitchFamily="34" charset="-128"/>
                </a:rPr>
                <a:t>11</a:t>
              </a:r>
              <a:r>
                <a:rPr lang="ja-JP" altLang="en-US" sz="1500">
                  <a:solidFill>
                    <a:schemeClr val="tx1"/>
                  </a:solidFill>
                  <a:latin typeface="HGMaruGothicMPRO" panose="020F0600000000000000" pitchFamily="34" charset="-128"/>
                  <a:ea typeface="HGMaruGothicMPRO" panose="020F0600000000000000" pitchFamily="34" charset="-128"/>
                </a:rPr>
                <a:t>　初診日の属する月から起算して</a:t>
              </a:r>
              <a:r>
                <a:rPr lang="en-US" altLang="ja-JP" sz="1500" dirty="0">
                  <a:solidFill>
                    <a:schemeClr val="tx1"/>
                  </a:solidFill>
                  <a:latin typeface="HGMaruGothicMPRO" panose="020F0600000000000000" pitchFamily="34" charset="-128"/>
                  <a:ea typeface="HGMaruGothicMPRO" panose="020F0600000000000000" pitchFamily="34" charset="-128"/>
                </a:rPr>
                <a:t>6</a:t>
              </a:r>
              <a:r>
                <a:rPr lang="ja-JP" altLang="en-US" sz="1500">
                  <a:solidFill>
                    <a:schemeClr val="tx1"/>
                  </a:solidFill>
                  <a:latin typeface="HGMaruGothicMPRO" panose="020F0600000000000000" pitchFamily="34" charset="-128"/>
                  <a:ea typeface="HGMaruGothicMPRO" panose="020F0600000000000000" pitchFamily="34" charset="-128"/>
                </a:rPr>
                <a:t>月を超えて歯科疾患の管理及び療養上必要な指導を行った場合は、長期管理加算として、次に掲げる点数をそれぞれ所定点数に加算する。 </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イ</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区分番号</a:t>
              </a:r>
              <a:r>
                <a:rPr lang="en-US" altLang="ja-JP" sz="1500" dirty="0">
                  <a:solidFill>
                    <a:srgbClr val="FF0000"/>
                  </a:solidFill>
                  <a:latin typeface="HGMaruGothicMPRO" panose="020F0600000000000000" pitchFamily="34" charset="-128"/>
                  <a:ea typeface="HGMaruGothicMPRO" panose="020F0600000000000000" pitchFamily="34" charset="-128"/>
                </a:rPr>
                <a:t>B000-4-2</a:t>
              </a:r>
              <a:r>
                <a:rPr lang="ja-JP" altLang="en-US" sz="1500">
                  <a:solidFill>
                    <a:srgbClr val="FF0000"/>
                  </a:solidFill>
                  <a:latin typeface="HGMaruGothicMPRO" panose="020F0600000000000000" pitchFamily="34" charset="-128"/>
                  <a:ea typeface="HGMaruGothicMPRO" panose="020F0600000000000000" pitchFamily="34" charset="-128"/>
                </a:rPr>
                <a:t>に掲げる小児口腔機能管理料の注</a:t>
              </a:r>
              <a:r>
                <a:rPr lang="en-US" altLang="ja-JP" sz="1500" dirty="0">
                  <a:solidFill>
                    <a:srgbClr val="FF0000"/>
                  </a:solidFill>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に</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規定する施設基準に適合しているものとして地方厚生局長等</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に届け出た診療所である保険医療機関</a:t>
              </a:r>
              <a:r>
                <a:rPr lang="ja-JP" altLang="en-US" sz="1500">
                  <a:solidFill>
                    <a:schemeClr val="tx1"/>
                  </a:solidFill>
                  <a:latin typeface="HGMaruGothicMPRO" panose="020F0600000000000000" pitchFamily="34" charset="-128"/>
                  <a:ea typeface="HGMaruGothicMPRO" panose="020F0600000000000000" pitchFamily="34" charset="-128"/>
                </a:rPr>
                <a:t>の場合　　</a:t>
              </a:r>
              <a:r>
                <a:rPr lang="en-US" altLang="ja-JP" sz="1500" dirty="0">
                  <a:solidFill>
                    <a:schemeClr val="tx1"/>
                  </a:solidFill>
                  <a:latin typeface="HGMaruGothicMPRO" panose="020F0600000000000000" pitchFamily="34" charset="-128"/>
                  <a:ea typeface="HGMaruGothicMPRO" panose="020F0600000000000000" pitchFamily="34" charset="-128"/>
                </a:rPr>
                <a:t>      120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ロ イ以外の保険医療機関の場合　　　　　　　　　</a:t>
              </a:r>
              <a:r>
                <a:rPr lang="en-US" altLang="ja-JP" sz="1500" dirty="0">
                  <a:solidFill>
                    <a:schemeClr val="tx1"/>
                  </a:solidFill>
                  <a:latin typeface="HGMaruGothicMPRO" panose="020F0600000000000000" pitchFamily="34" charset="-128"/>
                  <a:ea typeface="HGMaruGothicMPRO" panose="020F0600000000000000" pitchFamily="34" charset="-128"/>
                </a:rPr>
                <a:t>    100</a:t>
              </a:r>
              <a:r>
                <a:rPr lang="ja-JP" altLang="en-US" sz="1500">
                  <a:solidFill>
                    <a:schemeClr val="tx1"/>
                  </a:solidFill>
                  <a:latin typeface="HGMaruGothicMPRO" panose="020F0600000000000000" pitchFamily="34" charset="-128"/>
                  <a:ea typeface="HGMaruGothicMPRO" panose="020F0600000000000000" pitchFamily="34" charset="-128"/>
                </a:rPr>
                <a:t>点</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0C8B1FAD-F178-9C3B-3C6B-C77A3BA60DD4}"/>
                </a:ext>
              </a:extLst>
            </p:cNvPr>
            <p:cNvSpPr/>
            <p:nvPr/>
          </p:nvSpPr>
          <p:spPr>
            <a:xfrm>
              <a:off x="5867028" y="388979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六角形 9">
              <a:extLst>
                <a:ext uri="{FF2B5EF4-FFF2-40B4-BE49-F238E27FC236}">
                  <a16:creationId xmlns:a16="http://schemas.microsoft.com/office/drawing/2014/main" id="{33C3A4AE-CB1F-F885-FE2E-1A6E16DDFBF6}"/>
                </a:ext>
              </a:extLst>
            </p:cNvPr>
            <p:cNvSpPr/>
            <p:nvPr/>
          </p:nvSpPr>
          <p:spPr>
            <a:xfrm>
              <a:off x="11158372" y="59569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sp>
        <p:nvSpPr>
          <p:cNvPr id="7" name="タイトル 1">
            <a:extLst>
              <a:ext uri="{FF2B5EF4-FFF2-40B4-BE49-F238E27FC236}">
                <a16:creationId xmlns:a16="http://schemas.microsoft.com/office/drawing/2014/main" id="{03366088-0C9F-583B-C21C-350F1504262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④継続的・定期な口腔管理による歯科疾患の重症化予防の取組の推進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六角形 4">
            <a:extLst>
              <a:ext uri="{FF2B5EF4-FFF2-40B4-BE49-F238E27FC236}">
                <a16:creationId xmlns:a16="http://schemas.microsoft.com/office/drawing/2014/main" id="{AA76CF80-406B-7CAE-04FD-D86003226371}"/>
              </a:ext>
            </a:extLst>
          </p:cNvPr>
          <p:cNvSpPr/>
          <p:nvPr/>
        </p:nvSpPr>
        <p:spPr>
          <a:xfrm>
            <a:off x="10158421" y="59533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1" name="タイトル 1">
            <a:extLst>
              <a:ext uri="{FF2B5EF4-FFF2-40B4-BE49-F238E27FC236}">
                <a16:creationId xmlns:a16="http://schemas.microsoft.com/office/drawing/2014/main" id="{CFC3C1E8-D7E9-DDA2-9D9D-5A1A558FA6F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4487D45B-73D6-5708-835A-B3A472FB83E2}"/>
              </a:ext>
            </a:extLst>
          </p:cNvPr>
          <p:cNvSpPr>
            <a:spLocks noGrp="1"/>
          </p:cNvSpPr>
          <p:nvPr>
            <p:ph type="sldNum" sz="quarter" idx="12"/>
          </p:nvPr>
        </p:nvSpPr>
        <p:spPr/>
        <p:txBody>
          <a:bodyPr/>
          <a:lstStyle/>
          <a:p>
            <a:fld id="{7F53A4F6-1DED-4042-94B1-26CBF9BCF6BA}" type="slidenum">
              <a:rPr kumimoji="1" lang="ja-JP" altLang="en-US" smtClean="0"/>
              <a:t>142</a:t>
            </a:fld>
            <a:endParaRPr kumimoji="1" lang="ja-JP" altLang="en-US"/>
          </a:p>
        </p:txBody>
      </p:sp>
    </p:spTree>
    <p:extLst>
      <p:ext uri="{BB962C8B-B14F-4D97-AF65-F5344CB8AC3E}">
        <p14:creationId xmlns:p14="http://schemas.microsoft.com/office/powerpoint/2010/main" val="34343808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1252B-5EB7-8E10-A85E-8B6AC562CDC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17DC3DD-82E1-8199-EB54-A88F3838C859}"/>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4BE659F7-CF82-4955-ADAD-D1DB8D03A375}"/>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歯周病安定期治療</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注２　２回目以降の歯周病安定期治療の算定は、前回実施月の翌月の初日から起算して</a:t>
            </a:r>
            <a:r>
              <a:rPr lang="en-US" altLang="ja-JP" sz="1500" dirty="0">
                <a:solidFill>
                  <a:schemeClr val="tx1"/>
                </a:solidFill>
                <a:latin typeface="HGMaruGothicMPRO" panose="020F0600000000000000" pitchFamily="34" charset="-128"/>
                <a:ea typeface="HGMaruGothicMPRO" panose="020F0600000000000000" pitchFamily="34" charset="-128"/>
              </a:rPr>
              <a:t>2</a:t>
            </a:r>
            <a:r>
              <a:rPr lang="ja-JP" altLang="en-US" sz="1500">
                <a:solidFill>
                  <a:schemeClr val="tx1"/>
                </a:solidFill>
                <a:latin typeface="HGMaruGothicMPRO" panose="020F0600000000000000" pitchFamily="34" charset="-128"/>
                <a:ea typeface="HGMaruGothicMPRO" panose="020F0600000000000000" pitchFamily="34" charset="-128"/>
              </a:rPr>
              <a:t>月を経過した日以降に行う。ただ</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し、一連の歯周病治療において歯周外科手術を実施した場合等の歯周病安定期治療の治療間隔の短縮が必要とされる場合又は</a:t>
            </a:r>
            <a:r>
              <a:rPr lang="ja-JP" altLang="en-US" sz="1500">
                <a:solidFill>
                  <a:srgbClr val="FF0000"/>
                </a:solidFill>
                <a:latin typeface="HGMaruGothicMPRO" panose="020F0600000000000000" pitchFamily="34" charset="-128"/>
                <a:ea typeface="HGMaruGothicMPRO" panose="020F0600000000000000" pitchFamily="34" charset="-128"/>
              </a:rPr>
              <a:t>かかりつけ歯科医機能強化型歯科診療所</a:t>
            </a:r>
            <a:r>
              <a:rPr lang="ja-JP" altLang="en-US" sz="1500">
                <a:solidFill>
                  <a:schemeClr val="tx1"/>
                </a:solidFill>
                <a:latin typeface="HGMaruGothicMPRO" panose="020F0600000000000000" pitchFamily="34" charset="-128"/>
                <a:ea typeface="HGMaruGothicMPRO" panose="020F0600000000000000" pitchFamily="34" charset="-128"/>
              </a:rPr>
              <a:t>において歯周病安定期治療を開始した場合は、この限りではない</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３　</a:t>
            </a:r>
            <a:r>
              <a:rPr lang="ja-JP" altLang="en-US" sz="1500">
                <a:solidFill>
                  <a:srgbClr val="FF0000"/>
                </a:solidFill>
                <a:latin typeface="HGMaruGothicMPRO" panose="020F0600000000000000" pitchFamily="34" charset="-128"/>
                <a:ea typeface="HGMaruGothicMPRO" panose="020F0600000000000000" pitchFamily="34" charset="-128"/>
              </a:rPr>
              <a:t>かかりつけ歯科医機能強化型歯科診療所</a:t>
            </a:r>
            <a:r>
              <a:rPr lang="ja-JP" altLang="en-US" sz="1500">
                <a:solidFill>
                  <a:schemeClr val="tx1"/>
                </a:solidFill>
                <a:latin typeface="HGMaruGothicMPRO" panose="020F0600000000000000" pitchFamily="34" charset="-128"/>
                <a:ea typeface="HGMaruGothicMPRO" panose="020F0600000000000000" pitchFamily="34" charset="-128"/>
              </a:rPr>
              <a:t>において歯周病安定期治療を開始した場合は、</a:t>
            </a:r>
            <a:r>
              <a:rPr lang="ja-JP" altLang="en-US" sz="1500">
                <a:solidFill>
                  <a:srgbClr val="FF0000"/>
                </a:solidFill>
                <a:latin typeface="HGMaruGothicMPRO" panose="020F0600000000000000" pitchFamily="34" charset="-128"/>
                <a:ea typeface="HGMaruGothicMPRO" panose="020F0600000000000000" pitchFamily="34" charset="-128"/>
              </a:rPr>
              <a:t>かかりつけ歯科医機能強化型歯科診療所加算</a:t>
            </a:r>
            <a:r>
              <a:rPr lang="ja-JP" altLang="en-US" sz="1500">
                <a:solidFill>
                  <a:schemeClr val="tx1"/>
                </a:solidFill>
                <a:latin typeface="HGMaruGothicMPRO" panose="020F0600000000000000" pitchFamily="34" charset="-128"/>
                <a:ea typeface="HGMaruGothicMPRO" panose="020F0600000000000000" pitchFamily="34" charset="-128"/>
              </a:rPr>
              <a:t>として、</a:t>
            </a:r>
            <a:r>
              <a:rPr lang="en-US" altLang="ja-JP" sz="1500" dirty="0">
                <a:solidFill>
                  <a:schemeClr val="tx1"/>
                </a:solidFill>
                <a:latin typeface="HGMaruGothicMPRO" panose="020F0600000000000000" pitchFamily="34" charset="-128"/>
                <a:ea typeface="HGMaruGothicMPRO" panose="020F0600000000000000" pitchFamily="34" charset="-128"/>
              </a:rPr>
              <a:t>120</a:t>
            </a:r>
            <a:r>
              <a:rPr lang="ja-JP" altLang="en-US" sz="1500">
                <a:solidFill>
                  <a:schemeClr val="tx1"/>
                </a:solidFill>
                <a:latin typeface="HGMaruGothicMPRO" panose="020F0600000000000000" pitchFamily="34" charset="-128"/>
                <a:ea typeface="HGMaruGothicMPRO" panose="020F0600000000000000" pitchFamily="34" charset="-128"/>
              </a:rPr>
              <a:t>点を所定点数に加算する。</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424DA5EF-F95A-7D7C-691F-E4FB9F9BADD0}"/>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歯周病安定期治療</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注２　</a:t>
            </a:r>
            <a:r>
              <a:rPr lang="en-US" altLang="ja-JP" sz="1500" dirty="0">
                <a:solidFill>
                  <a:schemeClr val="tx1"/>
                </a:solidFill>
                <a:latin typeface="HGMaruGothicMPRO" panose="020F0600000000000000" pitchFamily="34" charset="-128"/>
                <a:ea typeface="HGMaruGothicMPRO" panose="020F0600000000000000" pitchFamily="34" charset="-128"/>
              </a:rPr>
              <a:t>2</a:t>
            </a:r>
            <a:r>
              <a:rPr lang="ja-JP" altLang="en-US" sz="1500">
                <a:solidFill>
                  <a:schemeClr val="tx1"/>
                </a:solidFill>
                <a:latin typeface="HGMaruGothicMPRO" panose="020F0600000000000000" pitchFamily="34" charset="-128"/>
                <a:ea typeface="HGMaruGothicMPRO" panose="020F0600000000000000" pitchFamily="34" charset="-128"/>
              </a:rPr>
              <a:t>回目以降の歯周病安定期治療の算定は、前回実施月の翌月の初日から起算して</a:t>
            </a:r>
            <a:r>
              <a:rPr lang="en-US" altLang="ja-JP" sz="1500" dirty="0">
                <a:solidFill>
                  <a:schemeClr val="tx1"/>
                </a:solidFill>
                <a:latin typeface="HGMaruGothicMPRO" panose="020F0600000000000000" pitchFamily="34" charset="-128"/>
                <a:ea typeface="HGMaruGothicMPRO" panose="020F0600000000000000" pitchFamily="34" charset="-128"/>
              </a:rPr>
              <a:t>2</a:t>
            </a:r>
            <a:r>
              <a:rPr lang="ja-JP" altLang="en-US" sz="1500">
                <a:solidFill>
                  <a:schemeClr val="tx1"/>
                </a:solidFill>
                <a:latin typeface="HGMaruGothicMPRO" panose="020F0600000000000000" pitchFamily="34" charset="-128"/>
                <a:ea typeface="HGMaruGothicMPRO" panose="020F0600000000000000" pitchFamily="34" charset="-128"/>
              </a:rPr>
              <a:t>月を経過した日以降に行う。ただし、一連の歯周病治療において歯周外科手術を実施した場合等の歯周病安定期治療の治療間隔の短縮が必要とされる場合又は</a:t>
            </a:r>
            <a:r>
              <a:rPr lang="ja-JP" altLang="en-US" sz="1500">
                <a:solidFill>
                  <a:srgbClr val="FF0000"/>
                </a:solidFill>
                <a:latin typeface="HGMaruGothicMPRO" panose="020F0600000000000000" pitchFamily="34" charset="-128"/>
                <a:ea typeface="HGMaruGothicMPRO" panose="020F0600000000000000" pitchFamily="34" charset="-128"/>
              </a:rPr>
              <a:t>区分番</a:t>
            </a:r>
            <a:r>
              <a:rPr lang="en" altLang="ja-JP" sz="1500" dirty="0">
                <a:solidFill>
                  <a:srgbClr val="FF0000"/>
                </a:solidFill>
                <a:latin typeface="HGMaruGothicMPRO" panose="020F0600000000000000" pitchFamily="34" charset="-128"/>
                <a:ea typeface="HGMaruGothicMPRO" panose="020F0600000000000000" pitchFamily="34" charset="-128"/>
              </a:rPr>
              <a:t>B0004</a:t>
            </a:r>
            <a:r>
              <a:rPr lang="en-US" altLang="ja-JP" sz="1500" dirty="0">
                <a:solidFill>
                  <a:srgbClr val="FF0000"/>
                </a:solidFill>
                <a:latin typeface="HGMaruGothicMPRO" panose="020F0600000000000000" pitchFamily="34" charset="-128"/>
                <a:ea typeface="HGMaruGothicMPRO" panose="020F0600000000000000" pitchFamily="34" charset="-128"/>
              </a:rPr>
              <a:t>-</a:t>
            </a:r>
            <a:r>
              <a:rPr lang="en"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に掲げる小児口腔機能管理料の注</a:t>
            </a:r>
            <a:r>
              <a:rPr lang="en-US" altLang="ja-JP" sz="1500" dirty="0">
                <a:solidFill>
                  <a:srgbClr val="FF0000"/>
                </a:solidFill>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に規定する施設基準に適合しているものとして地方厚生局長等に届け出た診療所である保険医療機関</a:t>
            </a:r>
            <a:r>
              <a:rPr lang="ja-JP" altLang="en-US" sz="1500">
                <a:solidFill>
                  <a:schemeClr val="tx1"/>
                </a:solidFill>
                <a:latin typeface="HGMaruGothicMPRO" panose="020F0600000000000000" pitchFamily="34" charset="-128"/>
                <a:ea typeface="HGMaruGothicMPRO" panose="020F0600000000000000" pitchFamily="34" charset="-128"/>
              </a:rPr>
              <a:t>において歯周病安定期治療を開始した場合は、この限りではない。</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３　</a:t>
            </a:r>
            <a:r>
              <a:rPr lang="ja-JP" altLang="en-US" sz="1500">
                <a:solidFill>
                  <a:srgbClr val="FF0000"/>
                </a:solidFill>
                <a:latin typeface="HGMaruGothicMPRO" panose="020F0600000000000000" pitchFamily="34" charset="-128"/>
                <a:ea typeface="HGMaruGothicMPRO" panose="020F0600000000000000" pitchFamily="34" charset="-128"/>
              </a:rPr>
              <a:t>区分番</a:t>
            </a:r>
            <a:r>
              <a:rPr lang="en" altLang="ja-JP" sz="1500" dirty="0">
                <a:solidFill>
                  <a:srgbClr val="FF0000"/>
                </a:solidFill>
                <a:latin typeface="HGMaruGothicMPRO" panose="020F0600000000000000" pitchFamily="34" charset="-128"/>
                <a:ea typeface="HGMaruGothicMPRO" panose="020F0600000000000000" pitchFamily="34" charset="-128"/>
              </a:rPr>
              <a:t>B0004</a:t>
            </a:r>
            <a:r>
              <a:rPr lang="en-US" altLang="ja-JP" sz="1500" dirty="0">
                <a:solidFill>
                  <a:srgbClr val="FF0000"/>
                </a:solidFill>
                <a:latin typeface="HGMaruGothicMPRO" panose="020F0600000000000000" pitchFamily="34" charset="-128"/>
                <a:ea typeface="HGMaruGothicMPRO" panose="020F0600000000000000" pitchFamily="34" charset="-128"/>
              </a:rPr>
              <a:t>-</a:t>
            </a:r>
            <a:r>
              <a:rPr lang="en"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に掲げる小児口腔機能管理料の注</a:t>
            </a:r>
            <a:r>
              <a:rPr lang="en-US" altLang="ja-JP" sz="1500" dirty="0">
                <a:solidFill>
                  <a:srgbClr val="FF0000"/>
                </a:solidFill>
                <a:latin typeface="HGMaruGothicMPRO" panose="020F0600000000000000" pitchFamily="34" charset="-128"/>
                <a:ea typeface="HGMaruGothicMPRO" panose="020F0600000000000000" pitchFamily="34" charset="-128"/>
              </a:rPr>
              <a:t>3 </a:t>
            </a:r>
            <a:r>
              <a:rPr lang="ja-JP" altLang="en-US" sz="1500">
                <a:solidFill>
                  <a:srgbClr val="FF0000"/>
                </a:solidFill>
                <a:latin typeface="HGMaruGothicMPRO" panose="020F0600000000000000" pitchFamily="34" charset="-128"/>
                <a:ea typeface="HGMaruGothicMPRO" panose="020F0600000000000000" pitchFamily="34" charset="-128"/>
              </a:rPr>
              <a:t>に規定する施設基準に適合しているものとして地方厚生局長等に届け出た診療所である保険医療機関</a:t>
            </a:r>
            <a:r>
              <a:rPr lang="ja-JP" altLang="en-US" sz="1500">
                <a:solidFill>
                  <a:schemeClr val="tx1"/>
                </a:solidFill>
                <a:latin typeface="HGMaruGothicMPRO" panose="020F0600000000000000" pitchFamily="34" charset="-128"/>
                <a:ea typeface="HGMaruGothicMPRO" panose="020F0600000000000000" pitchFamily="34" charset="-128"/>
              </a:rPr>
              <a:t>において歯周病安定期治療を開始した場合は 、</a:t>
            </a:r>
            <a:r>
              <a:rPr lang="ja-JP" altLang="en-US" sz="2400" b="1">
                <a:solidFill>
                  <a:srgbClr val="0432FF"/>
                </a:solidFill>
                <a:latin typeface="HGMaruGothicMPRO" panose="020F0600000000000000" pitchFamily="34" charset="-128"/>
                <a:ea typeface="HGMaruGothicMPRO" panose="020F0600000000000000" pitchFamily="34" charset="-128"/>
              </a:rPr>
              <a:t>口腔管理体制強化加算</a:t>
            </a:r>
            <a:r>
              <a:rPr lang="ja-JP" altLang="en-US" sz="1500">
                <a:solidFill>
                  <a:schemeClr val="tx1"/>
                </a:solidFill>
                <a:latin typeface="HGMaruGothicMPRO" panose="020F0600000000000000" pitchFamily="34" charset="-128"/>
                <a:ea typeface="HGMaruGothicMPRO" panose="020F0600000000000000" pitchFamily="34" charset="-128"/>
              </a:rPr>
              <a:t>として、</a:t>
            </a:r>
            <a:r>
              <a:rPr lang="en-US" altLang="ja-JP" sz="1500" dirty="0">
                <a:solidFill>
                  <a:schemeClr val="tx1"/>
                </a:solidFill>
                <a:latin typeface="HGMaruGothicMPRO" panose="020F0600000000000000" pitchFamily="34" charset="-128"/>
                <a:ea typeface="HGMaruGothicMPRO" panose="020F0600000000000000" pitchFamily="34" charset="-128"/>
              </a:rPr>
              <a:t>120</a:t>
            </a:r>
            <a:r>
              <a:rPr lang="ja-JP" altLang="en-US" sz="1500">
                <a:solidFill>
                  <a:schemeClr val="tx1"/>
                </a:solidFill>
                <a:latin typeface="HGMaruGothicMPRO" panose="020F0600000000000000" pitchFamily="34" charset="-128"/>
                <a:ea typeface="HGMaruGothicMPRO" panose="020F0600000000000000" pitchFamily="34" charset="-128"/>
              </a:rPr>
              <a:t>点を所定点数に加算する。</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D5AFFD0A-DA35-E932-099F-6D7240D62E10}"/>
              </a:ext>
            </a:extLst>
          </p:cNvPr>
          <p:cNvSpPr/>
          <p:nvPr/>
        </p:nvSpPr>
        <p:spPr>
          <a:xfrm>
            <a:off x="5867028" y="388979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六角形 6">
            <a:extLst>
              <a:ext uri="{FF2B5EF4-FFF2-40B4-BE49-F238E27FC236}">
                <a16:creationId xmlns:a16="http://schemas.microsoft.com/office/drawing/2014/main" id="{2FEFC69D-C643-8B00-A3A0-F644F31861BB}"/>
              </a:ext>
            </a:extLst>
          </p:cNvPr>
          <p:cNvSpPr/>
          <p:nvPr/>
        </p:nvSpPr>
        <p:spPr>
          <a:xfrm>
            <a:off x="11158372" y="59569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1" name="タイトル 1">
            <a:extLst>
              <a:ext uri="{FF2B5EF4-FFF2-40B4-BE49-F238E27FC236}">
                <a16:creationId xmlns:a16="http://schemas.microsoft.com/office/drawing/2014/main" id="{55DC9BB2-673D-DE39-5DA0-E16ABEBD395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F6C37E5D-A397-E8B4-3EE3-61E979F1B7A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E468F529-CCC3-DED0-A213-212B77796D5B}"/>
              </a:ext>
            </a:extLst>
          </p:cNvPr>
          <p:cNvSpPr/>
          <p:nvPr/>
        </p:nvSpPr>
        <p:spPr>
          <a:xfrm>
            <a:off x="10158421" y="59533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2EADCEC4-8E9D-0431-4A86-77E3E7BA770B}"/>
              </a:ext>
            </a:extLst>
          </p:cNvPr>
          <p:cNvSpPr>
            <a:spLocks noGrp="1"/>
          </p:cNvSpPr>
          <p:nvPr>
            <p:ph type="sldNum" sz="quarter" idx="12"/>
          </p:nvPr>
        </p:nvSpPr>
        <p:spPr/>
        <p:txBody>
          <a:bodyPr/>
          <a:lstStyle/>
          <a:p>
            <a:fld id="{7F53A4F6-1DED-4042-94B1-26CBF9BCF6BA}" type="slidenum">
              <a:rPr kumimoji="1" lang="ja-JP" altLang="en-US" smtClean="0"/>
              <a:t>143</a:t>
            </a:fld>
            <a:endParaRPr kumimoji="1" lang="ja-JP" altLang="en-US"/>
          </a:p>
        </p:txBody>
      </p:sp>
    </p:spTree>
    <p:extLst>
      <p:ext uri="{BB962C8B-B14F-4D97-AF65-F5344CB8AC3E}">
        <p14:creationId xmlns:p14="http://schemas.microsoft.com/office/powerpoint/2010/main" val="10957300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13C26-C25B-245C-83CD-8972DDD28A2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18303DD-F51C-BC96-2F49-20EEC7B59A80}"/>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BACA01A7-DFBC-34C7-DF28-C97226A84B12}"/>
              </a:ext>
            </a:extLst>
          </p:cNvPr>
          <p:cNvGrpSpPr/>
          <p:nvPr/>
        </p:nvGrpSpPr>
        <p:grpSpPr>
          <a:xfrm>
            <a:off x="285070" y="1932039"/>
            <a:ext cx="11744260" cy="4687662"/>
            <a:chOff x="285070" y="1932039"/>
            <a:chExt cx="11744260" cy="4687662"/>
          </a:xfrm>
        </p:grpSpPr>
        <p:sp>
          <p:nvSpPr>
            <p:cNvPr id="6" name="タイトル 1">
              <a:extLst>
                <a:ext uri="{FF2B5EF4-FFF2-40B4-BE49-F238E27FC236}">
                  <a16:creationId xmlns:a16="http://schemas.microsoft.com/office/drawing/2014/main" id="{20204607-D1A0-62F0-DF91-0AB5E947CE99}"/>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11</a:t>
              </a:r>
              <a:r>
                <a:rPr lang="ja-JP" altLang="en-US" sz="1500">
                  <a:solidFill>
                    <a:schemeClr val="tx1"/>
                  </a:solidFill>
                  <a:latin typeface="HGMaruGothicMPRO" panose="020F0600000000000000" pitchFamily="34" charset="-128"/>
                  <a:ea typeface="HGMaruGothicMPRO" panose="020F0600000000000000" pitchFamily="34" charset="-128"/>
                </a:rPr>
                <a:t>　歯科訪問診療を実施する保険医療機関の歯科衛生士が、歯科医師と同行の上、歯科訪問診療の補助を行なった場合は、歯科訪問診療補助加算として、次に掲げる点数を１日につき所定点数に加算する。</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イ</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在宅療養支援歯科診療所</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１．在宅療養支援歯科診療所２又は</a:t>
              </a:r>
              <a:r>
                <a:rPr lang="ja-JP" altLang="en-US" sz="1500">
                  <a:solidFill>
                    <a:srgbClr val="FF0000"/>
                  </a:solidFill>
                  <a:latin typeface="HGMaruGothicMPRO" panose="020F0600000000000000" pitchFamily="34" charset="-128"/>
                  <a:ea typeface="HGMaruGothicMPRO" panose="020F0600000000000000" pitchFamily="34" charset="-128"/>
                </a:rPr>
                <a:t>かかりつけ歯科医機能</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強化型歯科診療所</a:t>
              </a:r>
              <a:r>
                <a:rPr lang="ja-JP" altLang="en-US" sz="1500">
                  <a:solidFill>
                    <a:schemeClr val="tx1"/>
                  </a:solidFill>
                  <a:latin typeface="HGMaruGothicMPRO" panose="020F0600000000000000" pitchFamily="34" charset="-128"/>
                  <a:ea typeface="HGMaruGothicMPRO" panose="020F0600000000000000" pitchFamily="34" charset="-128"/>
                </a:rPr>
                <a:t>の場合</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（１）・（２）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ロ</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（略）</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A70FFAE1-C7B7-5752-F93C-7FB877C0A6FB}"/>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11</a:t>
              </a:r>
              <a:r>
                <a:rPr lang="ja-JP" altLang="en-US" sz="1500">
                  <a:solidFill>
                    <a:schemeClr val="tx1"/>
                  </a:solidFill>
                  <a:latin typeface="HGMaruGothicMPRO" panose="020F0600000000000000" pitchFamily="34" charset="-128"/>
                  <a:ea typeface="HGMaruGothicMPRO" panose="020F0600000000000000" pitchFamily="34" charset="-128"/>
                </a:rPr>
                <a:t>　歯科訪問診療を実施する保険医療機関の歯科衛生士が、歯科医師と同行の上、歯科訪問診療の補助を行なった場合は、歯科訪問診療補助加算として、次に掲げる点数を１日につき所定点数に加算する。</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イ</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在宅療養支援歯科診療所</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１．在宅療養支援歯科診療所２又は</a:t>
              </a:r>
              <a:r>
                <a:rPr lang="ja-JP" altLang="en-US" sz="1500">
                  <a:solidFill>
                    <a:srgbClr val="FF0000"/>
                  </a:solidFill>
                  <a:latin typeface="HGMaruGothicMPRO" panose="020F0600000000000000" pitchFamily="34" charset="-128"/>
                  <a:ea typeface="HGMaruGothicMPRO" panose="020F0600000000000000" pitchFamily="34" charset="-128"/>
                </a:rPr>
                <a:t>区分番</a:t>
              </a:r>
              <a:r>
                <a:rPr lang="en" altLang="ja-JP" sz="1500" dirty="0">
                  <a:solidFill>
                    <a:srgbClr val="FF0000"/>
                  </a:solidFill>
                  <a:latin typeface="HGMaruGothicMPRO" panose="020F0600000000000000" pitchFamily="34" charset="-128"/>
                  <a:ea typeface="HGMaruGothicMPRO" panose="020F0600000000000000" pitchFamily="34" charset="-128"/>
                </a:rPr>
                <a:t>B0004</a:t>
              </a:r>
              <a:r>
                <a:rPr lang="en-US" altLang="ja-JP" sz="1500" dirty="0">
                  <a:solidFill>
                    <a:srgbClr val="FF0000"/>
                  </a:solidFill>
                  <a:latin typeface="HGMaruGothicMPRO" panose="020F0600000000000000" pitchFamily="34" charset="-128"/>
                  <a:ea typeface="HGMaruGothicMPRO" panose="020F0600000000000000" pitchFamily="34" charset="-128"/>
                </a:rPr>
                <a:t>-</a:t>
              </a:r>
              <a:r>
                <a:rPr lang="en"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に掲　</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げる小児口腔機能管理料の注</a:t>
              </a:r>
              <a:r>
                <a:rPr lang="en-US" altLang="ja-JP" sz="1500" dirty="0">
                  <a:solidFill>
                    <a:srgbClr val="FF0000"/>
                  </a:solidFill>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に規定する施設基準に</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適合しているものとして地方厚生局長等に届け出た診</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療所である保険医療機関</a:t>
              </a:r>
              <a:r>
                <a:rPr lang="ja-JP" altLang="en-US" sz="1500">
                  <a:solidFill>
                    <a:schemeClr val="tx1"/>
                  </a:solidFill>
                  <a:latin typeface="HGMaruGothicMPRO" panose="020F0600000000000000" pitchFamily="34" charset="-128"/>
                  <a:ea typeface="HGMaruGothicMPRO" panose="020F0600000000000000" pitchFamily="34" charset="-128"/>
                </a:rPr>
                <a:t>の場合</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（１）・（２）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ロ</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C9997677-0241-B11A-7169-662A23E2CDA4}"/>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B05DBB57-823C-1FAC-107F-3EAE7BF87A7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4817EB07-C674-1648-47F1-79EAA76A2F8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366C9F69-9CCE-E433-6812-1A3A7FBE82F8}"/>
              </a:ext>
            </a:extLst>
          </p:cNvPr>
          <p:cNvSpPr/>
          <p:nvPr/>
        </p:nvSpPr>
        <p:spPr>
          <a:xfrm>
            <a:off x="11157125" y="595331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7" name="六角形 6">
            <a:extLst>
              <a:ext uri="{FF2B5EF4-FFF2-40B4-BE49-F238E27FC236}">
                <a16:creationId xmlns:a16="http://schemas.microsoft.com/office/drawing/2014/main" id="{8EA3D0B7-AB4A-831D-37A9-18691A401A4F}"/>
              </a:ext>
            </a:extLst>
          </p:cNvPr>
          <p:cNvSpPr/>
          <p:nvPr/>
        </p:nvSpPr>
        <p:spPr>
          <a:xfrm>
            <a:off x="10158421" y="59533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0" name="スライド番号プレースホルダー 9">
            <a:extLst>
              <a:ext uri="{FF2B5EF4-FFF2-40B4-BE49-F238E27FC236}">
                <a16:creationId xmlns:a16="http://schemas.microsoft.com/office/drawing/2014/main" id="{C0D4DB4F-30D1-6436-8157-7273031938B4}"/>
              </a:ext>
            </a:extLst>
          </p:cNvPr>
          <p:cNvSpPr>
            <a:spLocks noGrp="1"/>
          </p:cNvSpPr>
          <p:nvPr>
            <p:ph type="sldNum" sz="quarter" idx="12"/>
          </p:nvPr>
        </p:nvSpPr>
        <p:spPr/>
        <p:txBody>
          <a:bodyPr/>
          <a:lstStyle/>
          <a:p>
            <a:fld id="{7F53A4F6-1DED-4042-94B1-26CBF9BCF6BA}" type="slidenum">
              <a:rPr kumimoji="1" lang="ja-JP" altLang="en-US" smtClean="0"/>
              <a:t>144</a:t>
            </a:fld>
            <a:endParaRPr kumimoji="1" lang="ja-JP" altLang="en-US"/>
          </a:p>
        </p:txBody>
      </p:sp>
    </p:spTree>
    <p:extLst>
      <p:ext uri="{BB962C8B-B14F-4D97-AF65-F5344CB8AC3E}">
        <p14:creationId xmlns:p14="http://schemas.microsoft.com/office/powerpoint/2010/main" val="14353011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4C692-C3B7-F6CF-EE6E-E9CDB21014C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FFF20D4-255A-F82F-35E7-F8C1F537CC8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40417C3F-EF4C-726C-A6B4-21C4899BC838}"/>
              </a:ext>
            </a:extLst>
          </p:cNvPr>
          <p:cNvGrpSpPr/>
          <p:nvPr/>
        </p:nvGrpSpPr>
        <p:grpSpPr>
          <a:xfrm>
            <a:off x="285070" y="1932039"/>
            <a:ext cx="11744260" cy="4687662"/>
            <a:chOff x="285070" y="1932039"/>
            <a:chExt cx="11744260" cy="4687662"/>
          </a:xfrm>
        </p:grpSpPr>
        <p:sp>
          <p:nvSpPr>
            <p:cNvPr id="6" name="タイトル 1">
              <a:extLst>
                <a:ext uri="{FF2B5EF4-FFF2-40B4-BE49-F238E27FC236}">
                  <a16:creationId xmlns:a16="http://schemas.microsoft.com/office/drawing/2014/main" id="{08FA31AF-5D68-C06F-6A10-685E1C72991A}"/>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15</a:t>
              </a:r>
              <a:r>
                <a:rPr lang="ja-JP" altLang="en-US" sz="1500">
                  <a:solidFill>
                    <a:schemeClr val="tx1"/>
                  </a:solidFill>
                  <a:latin typeface="HGMaruGothicMPRO" panose="020F0600000000000000" pitchFamily="34" charset="-128"/>
                  <a:ea typeface="HGMaruGothicMPRO" panose="020F0600000000000000" pitchFamily="34" charset="-128"/>
                </a:rPr>
                <a:t>　１について、当該保険医療機関の外来（歯科診療を行うものに限る。）を受診していた患者であって在宅等において療養を行なっているものに対して、歯科訪問診療を実施した場合は、歯科訪問診療移行加算として、次に掲げる点数を所定点数に加算する。なお、この場合において、注</a:t>
              </a:r>
              <a:r>
                <a:rPr lang="en-US" altLang="ja-JP" sz="1500" dirty="0">
                  <a:solidFill>
                    <a:schemeClr val="tx1"/>
                  </a:solidFill>
                  <a:latin typeface="HGMaruGothicMPRO" panose="020F0600000000000000" pitchFamily="34" charset="-128"/>
                  <a:ea typeface="HGMaruGothicMPRO" panose="020F0600000000000000" pitchFamily="34" charset="-128"/>
                </a:rPr>
                <a:t>12</a:t>
              </a:r>
              <a:r>
                <a:rPr lang="ja-JP" altLang="en-US" sz="1500">
                  <a:solidFill>
                    <a:schemeClr val="tx1"/>
                  </a:solidFill>
                  <a:latin typeface="HGMaruGothicMPRO" panose="020F0600000000000000" pitchFamily="34" charset="-128"/>
                  <a:ea typeface="HGMaruGothicMPRO" panose="020F0600000000000000" pitchFamily="34" charset="-128"/>
                </a:rPr>
                <a:t>に規定する加算は算定できない。</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イ　</a:t>
              </a:r>
              <a:r>
                <a:rPr lang="ja-JP" altLang="en-US" sz="1500">
                  <a:solidFill>
                    <a:srgbClr val="FF0000"/>
                  </a:solidFill>
                  <a:latin typeface="HGMaruGothicMPRO" panose="020F0600000000000000" pitchFamily="34" charset="-128"/>
                  <a:ea typeface="HGMaruGothicMPRO" panose="020F0600000000000000" pitchFamily="34" charset="-128"/>
                </a:rPr>
                <a:t>かかりつけ歯科医機能強化型歯科診療所</a:t>
              </a:r>
              <a:r>
                <a:rPr lang="ja-JP" altLang="en-US" sz="1500">
                  <a:solidFill>
                    <a:schemeClr val="tx1"/>
                  </a:solidFill>
                  <a:latin typeface="HGMaruGothicMPRO" panose="020F0600000000000000" pitchFamily="34" charset="-128"/>
                  <a:ea typeface="HGMaruGothicMPRO" panose="020F0600000000000000" pitchFamily="34" charset="-128"/>
                </a:rPr>
                <a:t>の場合　</a:t>
              </a:r>
              <a:r>
                <a:rPr lang="en-US" altLang="ja-JP" sz="1500" dirty="0">
                  <a:solidFill>
                    <a:schemeClr val="tx1"/>
                  </a:solidFill>
                  <a:latin typeface="HGMaruGothicMPRO" panose="020F0600000000000000" pitchFamily="34" charset="-128"/>
                  <a:ea typeface="HGMaruGothicMPRO" panose="020F0600000000000000" pitchFamily="34" charset="-128"/>
                </a:rPr>
                <a:t> 150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ロ　（略）</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1F60A5B9-C0B4-ABFE-1B9B-FFB9095CBECE}"/>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15</a:t>
              </a:r>
              <a:r>
                <a:rPr lang="ja-JP" altLang="en-US" sz="1500">
                  <a:solidFill>
                    <a:schemeClr val="tx1"/>
                  </a:solidFill>
                  <a:latin typeface="HGMaruGothicMPRO" panose="020F0600000000000000" pitchFamily="34" charset="-128"/>
                  <a:ea typeface="HGMaruGothicMPRO" panose="020F0600000000000000" pitchFamily="34" charset="-128"/>
                </a:rPr>
                <a:t>　１について、当該保険医療機関の外来（歯科診療を行うものに限る。）を受診していた患者であって在宅等において療養を行なっているものに対して、歯科訪問診療を実施した場合は、歯科訪問診療移行加算として、次に掲げる点数を所定点数に加算する。なお、この場合において、注</a:t>
              </a:r>
              <a:r>
                <a:rPr lang="en-US" altLang="ja-JP" sz="1500" dirty="0">
                  <a:solidFill>
                    <a:schemeClr val="tx1"/>
                  </a:solidFill>
                  <a:latin typeface="HGMaruGothicMPRO" panose="020F0600000000000000" pitchFamily="34" charset="-128"/>
                  <a:ea typeface="HGMaruGothicMPRO" panose="020F0600000000000000" pitchFamily="34" charset="-128"/>
                </a:rPr>
                <a:t>12</a:t>
              </a:r>
              <a:r>
                <a:rPr lang="ja-JP" altLang="en-US" sz="1500">
                  <a:solidFill>
                    <a:schemeClr val="tx1"/>
                  </a:solidFill>
                  <a:latin typeface="HGMaruGothicMPRO" panose="020F0600000000000000" pitchFamily="34" charset="-128"/>
                  <a:ea typeface="HGMaruGothicMPRO" panose="020F0600000000000000" pitchFamily="34" charset="-128"/>
                </a:rPr>
                <a:t>に規定する加算は算定できない。</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イ　</a:t>
              </a:r>
              <a:r>
                <a:rPr lang="ja-JP" altLang="en-US" sz="1500">
                  <a:solidFill>
                    <a:srgbClr val="FF0000"/>
                  </a:solidFill>
                  <a:latin typeface="HGMaruGothicMPRO" panose="020F0600000000000000" pitchFamily="34" charset="-128"/>
                  <a:ea typeface="HGMaruGothicMPRO" panose="020F0600000000000000" pitchFamily="34" charset="-128"/>
                </a:rPr>
                <a:t>区分番</a:t>
              </a:r>
              <a:r>
                <a:rPr lang="en" altLang="ja-JP" sz="1500" dirty="0">
                  <a:solidFill>
                    <a:srgbClr val="FF0000"/>
                  </a:solidFill>
                  <a:latin typeface="HGMaruGothicMPRO" panose="020F0600000000000000" pitchFamily="34" charset="-128"/>
                  <a:ea typeface="HGMaruGothicMPRO" panose="020F0600000000000000" pitchFamily="34" charset="-128"/>
                </a:rPr>
                <a:t>B0004</a:t>
              </a:r>
              <a:r>
                <a:rPr lang="en-US" altLang="ja-JP" sz="1500" dirty="0">
                  <a:solidFill>
                    <a:srgbClr val="FF0000"/>
                  </a:solidFill>
                  <a:latin typeface="HGMaruGothicMPRO" panose="020F0600000000000000" pitchFamily="34" charset="-128"/>
                  <a:ea typeface="HGMaruGothicMPRO" panose="020F0600000000000000" pitchFamily="34" charset="-128"/>
                </a:rPr>
                <a:t>-</a:t>
              </a:r>
              <a:r>
                <a:rPr lang="en"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に掲げる小児口腔機能管理料の注</a:t>
              </a:r>
              <a:r>
                <a:rPr lang="en-US" altLang="ja-JP" sz="1500" dirty="0">
                  <a:solidFill>
                    <a:srgbClr val="FF0000"/>
                  </a:solidFill>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に規</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定する施設基準に適合しているものとして地方厚生局長等</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に届け出た診療所である保険医療機関</a:t>
              </a:r>
              <a:r>
                <a:rPr lang="ja-JP" altLang="en-US" sz="1500">
                  <a:solidFill>
                    <a:schemeClr val="tx1"/>
                  </a:solidFill>
                  <a:latin typeface="HGMaruGothicMPRO" panose="020F0600000000000000" pitchFamily="34" charset="-128"/>
                  <a:ea typeface="HGMaruGothicMPRO" panose="020F0600000000000000" pitchFamily="34" charset="-128"/>
                </a:rPr>
                <a:t>の場合　</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latin typeface="HGMaruGothicMPRO" panose="020F0600000000000000" pitchFamily="34" charset="-128"/>
                  <a:ea typeface="HGMaruGothicMPRO" panose="020F0600000000000000" pitchFamily="34" charset="-128"/>
                </a:rPr>
                <a:t>150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ロ</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599DE745-E81F-4FE9-E754-378B644BCBED}"/>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113ED0B0-6BA6-D15C-62D6-9C0A582F188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E42E6BD4-773E-B363-83B8-5AC5D368E4B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E530AEE6-3B97-ED22-6C2C-6C7DDAAA3B13}"/>
              </a:ext>
            </a:extLst>
          </p:cNvPr>
          <p:cNvSpPr/>
          <p:nvPr/>
        </p:nvSpPr>
        <p:spPr>
          <a:xfrm>
            <a:off x="11157125" y="595331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7" name="六角形 6">
            <a:extLst>
              <a:ext uri="{FF2B5EF4-FFF2-40B4-BE49-F238E27FC236}">
                <a16:creationId xmlns:a16="http://schemas.microsoft.com/office/drawing/2014/main" id="{800645DD-721D-0EC4-F1F2-6263A708507C}"/>
              </a:ext>
            </a:extLst>
          </p:cNvPr>
          <p:cNvSpPr/>
          <p:nvPr/>
        </p:nvSpPr>
        <p:spPr>
          <a:xfrm>
            <a:off x="10158421" y="59533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0" name="スライド番号プレースホルダー 9">
            <a:extLst>
              <a:ext uri="{FF2B5EF4-FFF2-40B4-BE49-F238E27FC236}">
                <a16:creationId xmlns:a16="http://schemas.microsoft.com/office/drawing/2014/main" id="{29975ACF-DB9E-3D9E-D938-7AB3810D4FE0}"/>
              </a:ext>
            </a:extLst>
          </p:cNvPr>
          <p:cNvSpPr>
            <a:spLocks noGrp="1"/>
          </p:cNvSpPr>
          <p:nvPr>
            <p:ph type="sldNum" sz="quarter" idx="12"/>
          </p:nvPr>
        </p:nvSpPr>
        <p:spPr/>
        <p:txBody>
          <a:bodyPr/>
          <a:lstStyle/>
          <a:p>
            <a:fld id="{7F53A4F6-1DED-4042-94B1-26CBF9BCF6BA}" type="slidenum">
              <a:rPr kumimoji="1" lang="ja-JP" altLang="en-US" smtClean="0"/>
              <a:t>145</a:t>
            </a:fld>
            <a:endParaRPr kumimoji="1" lang="ja-JP" altLang="en-US"/>
          </a:p>
        </p:txBody>
      </p:sp>
    </p:spTree>
    <p:extLst>
      <p:ext uri="{BB962C8B-B14F-4D97-AF65-F5344CB8AC3E}">
        <p14:creationId xmlns:p14="http://schemas.microsoft.com/office/powerpoint/2010/main" val="39203119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D64F9-2F24-5556-D9EC-3A83CA02420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73932DD-2959-C77A-32B9-36FC86C2A2CE}"/>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A4BA9D4A-2E83-892D-9742-2E02486634F7}"/>
              </a:ext>
            </a:extLst>
          </p:cNvPr>
          <p:cNvGrpSpPr/>
          <p:nvPr/>
        </p:nvGrpSpPr>
        <p:grpSpPr>
          <a:xfrm>
            <a:off x="235150" y="1932323"/>
            <a:ext cx="11744260" cy="2061227"/>
            <a:chOff x="285070" y="1932039"/>
            <a:chExt cx="11744260" cy="2061227"/>
          </a:xfrm>
        </p:grpSpPr>
        <p:sp>
          <p:nvSpPr>
            <p:cNvPr id="6" name="タイトル 1">
              <a:extLst>
                <a:ext uri="{FF2B5EF4-FFF2-40B4-BE49-F238E27FC236}">
                  <a16:creationId xmlns:a16="http://schemas.microsoft.com/office/drawing/2014/main" id="{C623B3A8-FBB5-913D-9750-AF42A3DBCE2F}"/>
                </a:ext>
              </a:extLst>
            </p:cNvPr>
            <p:cNvSpPr txBox="1">
              <a:spLocks/>
            </p:cNvSpPr>
            <p:nvPr/>
          </p:nvSpPr>
          <p:spPr>
            <a:xfrm>
              <a:off x="285070" y="1932039"/>
              <a:ext cx="5487080" cy="2061227"/>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700" u="sng">
                  <a:solidFill>
                    <a:schemeClr val="tx1"/>
                  </a:solidFill>
                  <a:latin typeface="HGMaruGothicMPRO" panose="020F0600000000000000" pitchFamily="34" charset="-128"/>
                  <a:ea typeface="HGMaruGothicMPRO" panose="020F0600000000000000" pitchFamily="34" charset="-128"/>
                </a:rPr>
                <a:t>在宅患者訪問口腔リハビリテーション指導管理料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4</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かかりつけ歯科医機能強化型歯科診療所</a:t>
              </a:r>
              <a:r>
                <a:rPr lang="ja-JP" altLang="en-US" sz="1500">
                  <a:solidFill>
                    <a:schemeClr val="tx1"/>
                  </a:solidFill>
                  <a:effectLst/>
                  <a:latin typeface="HGMaruGothicMPRO" panose="020F0600000000000000" pitchFamily="34" charset="-128"/>
                  <a:ea typeface="HGMaruGothicMPRO" panose="020F0600000000000000" pitchFamily="34" charset="-128"/>
                </a:rPr>
                <a:t>の歯科医師が当該指導管理を実施した場合は、</a:t>
              </a:r>
              <a:r>
                <a:rPr lang="ja-JP" altLang="en-US" sz="1500">
                  <a:solidFill>
                    <a:srgbClr val="FF0000"/>
                  </a:solidFill>
                  <a:effectLst/>
                  <a:latin typeface="HGMaruGothicMPRO" panose="020F0600000000000000" pitchFamily="34" charset="-128"/>
                  <a:ea typeface="HGMaruGothicMPRO" panose="020F0600000000000000" pitchFamily="34" charset="-128"/>
                </a:rPr>
                <a:t>かかりつけ歯科医機能強化型歯科診療所加算</a:t>
              </a:r>
              <a:r>
                <a:rPr lang="ja-JP" altLang="en-US" sz="1500">
                  <a:solidFill>
                    <a:schemeClr val="tx1"/>
                  </a:solidFill>
                  <a:effectLst/>
                  <a:latin typeface="HGMaruGothicMPRO" panose="020F0600000000000000" pitchFamily="34" charset="-128"/>
                  <a:ea typeface="HGMaruGothicMPRO" panose="020F0600000000000000" pitchFamily="34" charset="-128"/>
                </a:rPr>
                <a:t>として、</a:t>
              </a:r>
              <a:r>
                <a:rPr lang="en-US" altLang="ja-JP" sz="1500" dirty="0">
                  <a:solidFill>
                    <a:schemeClr val="tx1"/>
                  </a:solidFill>
                  <a:effectLst/>
                  <a:latin typeface="HGMaruGothicMPRO" panose="020F0600000000000000" pitchFamily="34" charset="-128"/>
                  <a:ea typeface="HGMaruGothicMPRO" panose="020F0600000000000000" pitchFamily="34" charset="-128"/>
                </a:rPr>
                <a:t>75</a:t>
              </a:r>
              <a:r>
                <a:rPr lang="ja-JP" altLang="en-US" sz="1500">
                  <a:solidFill>
                    <a:schemeClr val="tx1"/>
                  </a:solidFill>
                  <a:effectLst/>
                  <a:latin typeface="HGMaruGothicMPRO" panose="020F0600000000000000" pitchFamily="34" charset="-128"/>
                  <a:ea typeface="HGMaruGothicMPRO" panose="020F0600000000000000" pitchFamily="34" charset="-128"/>
                </a:rPr>
                <a:t>点を所定点数に加算する。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D7F1B049-9102-0CA6-8CBD-6FEC140CEAF4}"/>
                </a:ext>
              </a:extLst>
            </p:cNvPr>
            <p:cNvSpPr txBox="1">
              <a:spLocks/>
            </p:cNvSpPr>
            <p:nvPr/>
          </p:nvSpPr>
          <p:spPr>
            <a:xfrm>
              <a:off x="6542930" y="1932039"/>
              <a:ext cx="5486400" cy="2061227"/>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700" u="sng">
                  <a:solidFill>
                    <a:schemeClr val="tx1"/>
                  </a:solidFill>
                  <a:latin typeface="HGMaruGothicMPRO" panose="020F0600000000000000" pitchFamily="34" charset="-128"/>
                  <a:ea typeface="HGMaruGothicMPRO" panose="020F0600000000000000" pitchFamily="34" charset="-128"/>
                </a:rPr>
                <a:t>在宅患者訪問口腔リハビリテーション指導管理料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4</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B000-4-2</a:t>
              </a:r>
              <a:r>
                <a:rPr lang="ja-JP" altLang="en-US" sz="1500">
                  <a:solidFill>
                    <a:srgbClr val="FF0000"/>
                  </a:solidFill>
                  <a:effectLst/>
                  <a:latin typeface="HGMaruGothicMPRO" panose="020F0600000000000000" pitchFamily="34" charset="-128"/>
                  <a:ea typeface="HGMaruGothicMPRO" panose="020F0600000000000000" pitchFamily="34" charset="-128"/>
                </a:rPr>
                <a:t>に掲げる小児口腔機能管理料の注</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に規定する施設基準に適合しているものとして地方厚生局長等に届け出た診療所である保険医療機関</a:t>
              </a:r>
              <a:r>
                <a:rPr lang="ja-JP" altLang="en-US" sz="1500">
                  <a:solidFill>
                    <a:schemeClr val="tx1"/>
                  </a:solidFill>
                  <a:effectLst/>
                  <a:latin typeface="HGMaruGothicMPRO" panose="020F0600000000000000" pitchFamily="34" charset="-128"/>
                  <a:ea typeface="HGMaruGothicMPRO" panose="020F0600000000000000" pitchFamily="34" charset="-128"/>
                </a:rPr>
                <a:t>の歯科医師が当該指導管理を実施した場合は、</a:t>
              </a:r>
              <a:r>
                <a:rPr lang="ja-JP" altLang="en-US" sz="2400" b="1">
                  <a:solidFill>
                    <a:srgbClr val="0432FF"/>
                  </a:solidFill>
                  <a:effectLst/>
                  <a:latin typeface="HGMaruGothicMPRO" panose="020F0600000000000000" pitchFamily="34" charset="-128"/>
                  <a:ea typeface="HGMaruGothicMPRO" panose="020F0600000000000000" pitchFamily="34" charset="-128"/>
                </a:rPr>
                <a:t>口腔管理体制強化加算</a:t>
              </a:r>
              <a:r>
                <a:rPr lang="ja-JP" altLang="en-US" sz="1500">
                  <a:solidFill>
                    <a:schemeClr val="tx1"/>
                  </a:solidFill>
                  <a:effectLst/>
                  <a:latin typeface="HGMaruGothicMPRO" panose="020F0600000000000000" pitchFamily="34" charset="-128"/>
                  <a:ea typeface="HGMaruGothicMPRO" panose="020F0600000000000000" pitchFamily="34" charset="-128"/>
                </a:rPr>
                <a:t>として、</a:t>
              </a:r>
              <a:r>
                <a:rPr lang="en-US" altLang="ja-JP" sz="1500" dirty="0">
                  <a:solidFill>
                    <a:schemeClr val="tx1"/>
                  </a:solidFill>
                  <a:effectLst/>
                  <a:latin typeface="HGMaruGothicMPRO" panose="020F0600000000000000" pitchFamily="34" charset="-128"/>
                  <a:ea typeface="HGMaruGothicMPRO" panose="020F0600000000000000" pitchFamily="34" charset="-128"/>
                </a:rPr>
                <a:t>75</a:t>
              </a:r>
              <a:r>
                <a:rPr lang="ja-JP" altLang="en-US" sz="1500">
                  <a:solidFill>
                    <a:schemeClr val="tx1"/>
                  </a:solidFill>
                  <a:effectLst/>
                  <a:latin typeface="HGMaruGothicMPRO" panose="020F0600000000000000" pitchFamily="34" charset="-128"/>
                  <a:ea typeface="HGMaruGothicMPRO" panose="020F0600000000000000" pitchFamily="34" charset="-128"/>
                </a:rPr>
                <a:t>点を所定点数に加算する。</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8CFF3EA7-E996-6596-1E51-2D1230A8B3B9}"/>
                </a:ext>
              </a:extLst>
            </p:cNvPr>
            <p:cNvSpPr/>
            <p:nvPr/>
          </p:nvSpPr>
          <p:spPr>
            <a:xfrm>
              <a:off x="5878603" y="257657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8CB3580F-D1F7-0BF7-5043-544FC11ABFA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D1C29D67-524B-F896-545E-BB9ECFB3B5E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grpSp>
        <p:nvGrpSpPr>
          <p:cNvPr id="3" name="グループ化 2">
            <a:extLst>
              <a:ext uri="{FF2B5EF4-FFF2-40B4-BE49-F238E27FC236}">
                <a16:creationId xmlns:a16="http://schemas.microsoft.com/office/drawing/2014/main" id="{7DB367C6-62BC-39D4-BE98-24751C338863}"/>
              </a:ext>
            </a:extLst>
          </p:cNvPr>
          <p:cNvGrpSpPr/>
          <p:nvPr/>
        </p:nvGrpSpPr>
        <p:grpSpPr>
          <a:xfrm>
            <a:off x="227195" y="4202799"/>
            <a:ext cx="11744260" cy="2061227"/>
            <a:chOff x="285070" y="1932039"/>
            <a:chExt cx="11744260" cy="2061227"/>
          </a:xfrm>
        </p:grpSpPr>
        <p:sp>
          <p:nvSpPr>
            <p:cNvPr id="7" name="タイトル 1">
              <a:extLst>
                <a:ext uri="{FF2B5EF4-FFF2-40B4-BE49-F238E27FC236}">
                  <a16:creationId xmlns:a16="http://schemas.microsoft.com/office/drawing/2014/main" id="{235CDC2F-3143-590B-CE91-247E087344D3}"/>
                </a:ext>
              </a:extLst>
            </p:cNvPr>
            <p:cNvSpPr txBox="1">
              <a:spLocks/>
            </p:cNvSpPr>
            <p:nvPr/>
          </p:nvSpPr>
          <p:spPr>
            <a:xfrm>
              <a:off x="285070" y="1932039"/>
              <a:ext cx="5487080" cy="2061227"/>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600" u="sng">
                  <a:solidFill>
                    <a:schemeClr val="tx1"/>
                  </a:solidFill>
                  <a:latin typeface="HGMaruGothicMPRO" panose="020F0600000000000000" pitchFamily="34" charset="-128"/>
                  <a:ea typeface="HGMaruGothicMPRO" panose="020F0600000000000000" pitchFamily="34" charset="-128"/>
                </a:rPr>
                <a:t>小児在宅患者訪問口腔リハビリテーション指導管理料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4</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かかりつけ歯科医機能強化型歯科診療所</a:t>
              </a:r>
              <a:r>
                <a:rPr lang="ja-JP" altLang="en-US" sz="1500">
                  <a:solidFill>
                    <a:schemeClr val="tx1"/>
                  </a:solidFill>
                  <a:effectLst/>
                  <a:latin typeface="HGMaruGothicMPRO" panose="020F0600000000000000" pitchFamily="34" charset="-128"/>
                  <a:ea typeface="HGMaruGothicMPRO" panose="020F0600000000000000" pitchFamily="34" charset="-128"/>
                </a:rPr>
                <a:t>の歯科医師が当該指導管理を実施した場合は、</a:t>
              </a:r>
              <a:r>
                <a:rPr lang="ja-JP" altLang="en-US" sz="1500">
                  <a:solidFill>
                    <a:srgbClr val="FF0000"/>
                  </a:solidFill>
                  <a:effectLst/>
                  <a:latin typeface="HGMaruGothicMPRO" panose="020F0600000000000000" pitchFamily="34" charset="-128"/>
                  <a:ea typeface="HGMaruGothicMPRO" panose="020F0600000000000000" pitchFamily="34" charset="-128"/>
                </a:rPr>
                <a:t>かかりつけ歯科医機能強化型歯科診療所加算</a:t>
              </a:r>
              <a:r>
                <a:rPr lang="ja-JP" altLang="en-US" sz="1500">
                  <a:solidFill>
                    <a:schemeClr val="tx1"/>
                  </a:solidFill>
                  <a:effectLst/>
                  <a:latin typeface="HGMaruGothicMPRO" panose="020F0600000000000000" pitchFamily="34" charset="-128"/>
                  <a:ea typeface="HGMaruGothicMPRO" panose="020F0600000000000000" pitchFamily="34" charset="-128"/>
                </a:rPr>
                <a:t>として、</a:t>
              </a:r>
              <a:r>
                <a:rPr lang="en-US" altLang="ja-JP" sz="1500" dirty="0">
                  <a:solidFill>
                    <a:schemeClr val="tx1"/>
                  </a:solidFill>
                  <a:effectLst/>
                  <a:latin typeface="HGMaruGothicMPRO" panose="020F0600000000000000" pitchFamily="34" charset="-128"/>
                  <a:ea typeface="HGMaruGothicMPRO" panose="020F0600000000000000" pitchFamily="34" charset="-128"/>
                </a:rPr>
                <a:t>75</a:t>
              </a:r>
              <a:r>
                <a:rPr lang="ja-JP" altLang="en-US" sz="1500">
                  <a:solidFill>
                    <a:schemeClr val="tx1"/>
                  </a:solidFill>
                  <a:effectLst/>
                  <a:latin typeface="HGMaruGothicMPRO" panose="020F0600000000000000" pitchFamily="34" charset="-128"/>
                  <a:ea typeface="HGMaruGothicMPRO" panose="020F0600000000000000" pitchFamily="34" charset="-128"/>
                </a:rPr>
                <a:t>点を所定点数に加算する。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1" name="タイトル 1">
              <a:extLst>
                <a:ext uri="{FF2B5EF4-FFF2-40B4-BE49-F238E27FC236}">
                  <a16:creationId xmlns:a16="http://schemas.microsoft.com/office/drawing/2014/main" id="{A0D42FF8-FF60-8061-DC77-6E5A55201E91}"/>
                </a:ext>
              </a:extLst>
            </p:cNvPr>
            <p:cNvSpPr txBox="1">
              <a:spLocks/>
            </p:cNvSpPr>
            <p:nvPr/>
          </p:nvSpPr>
          <p:spPr>
            <a:xfrm>
              <a:off x="6542930" y="1932039"/>
              <a:ext cx="5486400" cy="2061227"/>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600" u="sng">
                  <a:solidFill>
                    <a:schemeClr val="tx1"/>
                  </a:solidFill>
                  <a:latin typeface="HGMaruGothicMPRO" panose="020F0600000000000000" pitchFamily="34" charset="-128"/>
                  <a:ea typeface="HGMaruGothicMPRO" panose="020F0600000000000000" pitchFamily="34" charset="-128"/>
                </a:rPr>
                <a:t>小児在宅患者訪問口腔リハビリテーション指導管理料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4</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B000-4-2</a:t>
              </a:r>
              <a:r>
                <a:rPr lang="ja-JP" altLang="en-US" sz="1500">
                  <a:solidFill>
                    <a:srgbClr val="FF0000"/>
                  </a:solidFill>
                  <a:effectLst/>
                  <a:latin typeface="HGMaruGothicMPRO" panose="020F0600000000000000" pitchFamily="34" charset="-128"/>
                  <a:ea typeface="HGMaruGothicMPRO" panose="020F0600000000000000" pitchFamily="34" charset="-128"/>
                </a:rPr>
                <a:t>に掲げる小児口腔機能管理料の注</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に規定する施設基準に適合しているものとして地方厚生局長等に届け出た診療所である保険医療機関</a:t>
              </a:r>
              <a:r>
                <a:rPr lang="ja-JP" altLang="en-US" sz="1500">
                  <a:solidFill>
                    <a:schemeClr val="tx1"/>
                  </a:solidFill>
                  <a:effectLst/>
                  <a:latin typeface="HGMaruGothicMPRO" panose="020F0600000000000000" pitchFamily="34" charset="-128"/>
                  <a:ea typeface="HGMaruGothicMPRO" panose="020F0600000000000000" pitchFamily="34" charset="-128"/>
                </a:rPr>
                <a:t>の歯科医師が当該指導管理を実施した場合は、</a:t>
              </a:r>
              <a:r>
                <a:rPr lang="ja-JP" altLang="en-US" sz="2400" b="1">
                  <a:solidFill>
                    <a:srgbClr val="0432FF"/>
                  </a:solidFill>
                  <a:effectLst/>
                  <a:latin typeface="HGMaruGothicMPRO" panose="020F0600000000000000" pitchFamily="34" charset="-128"/>
                  <a:ea typeface="HGMaruGothicMPRO" panose="020F0600000000000000" pitchFamily="34" charset="-128"/>
                </a:rPr>
                <a:t>口腔管理体制強化加算</a:t>
              </a:r>
              <a:r>
                <a:rPr lang="ja-JP" altLang="en-US" sz="1500">
                  <a:solidFill>
                    <a:schemeClr val="tx1"/>
                  </a:solidFill>
                  <a:effectLst/>
                  <a:latin typeface="HGMaruGothicMPRO" panose="020F0600000000000000" pitchFamily="34" charset="-128"/>
                  <a:ea typeface="HGMaruGothicMPRO" panose="020F0600000000000000" pitchFamily="34" charset="-128"/>
                </a:rPr>
                <a:t>として、</a:t>
              </a:r>
              <a:r>
                <a:rPr lang="en-US" altLang="ja-JP" sz="1500" dirty="0">
                  <a:solidFill>
                    <a:schemeClr val="tx1"/>
                  </a:solidFill>
                  <a:effectLst/>
                  <a:latin typeface="HGMaruGothicMPRO" panose="020F0600000000000000" pitchFamily="34" charset="-128"/>
                  <a:ea typeface="HGMaruGothicMPRO" panose="020F0600000000000000" pitchFamily="34" charset="-128"/>
                </a:rPr>
                <a:t>75</a:t>
              </a:r>
              <a:r>
                <a:rPr lang="ja-JP" altLang="en-US" sz="1500">
                  <a:solidFill>
                    <a:schemeClr val="tx1"/>
                  </a:solidFill>
                  <a:effectLst/>
                  <a:latin typeface="HGMaruGothicMPRO" panose="020F0600000000000000" pitchFamily="34" charset="-128"/>
                  <a:ea typeface="HGMaruGothicMPRO" panose="020F0600000000000000" pitchFamily="34" charset="-128"/>
                </a:rPr>
                <a:t>点を所定点数に加算する。</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右矢印 11">
              <a:extLst>
                <a:ext uri="{FF2B5EF4-FFF2-40B4-BE49-F238E27FC236}">
                  <a16:creationId xmlns:a16="http://schemas.microsoft.com/office/drawing/2014/main" id="{344739CA-DF3E-20E2-486F-215DFB5A82DE}"/>
                </a:ext>
              </a:extLst>
            </p:cNvPr>
            <p:cNvSpPr/>
            <p:nvPr/>
          </p:nvSpPr>
          <p:spPr>
            <a:xfrm>
              <a:off x="5867028" y="257657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3" name="六角形 12">
            <a:extLst>
              <a:ext uri="{FF2B5EF4-FFF2-40B4-BE49-F238E27FC236}">
                <a16:creationId xmlns:a16="http://schemas.microsoft.com/office/drawing/2014/main" id="{2C901AC5-7D02-B633-3910-007C2D65D155}"/>
              </a:ext>
            </a:extLst>
          </p:cNvPr>
          <p:cNvSpPr/>
          <p:nvPr/>
        </p:nvSpPr>
        <p:spPr>
          <a:xfrm>
            <a:off x="11157125" y="595331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4" name="六角形 13">
            <a:extLst>
              <a:ext uri="{FF2B5EF4-FFF2-40B4-BE49-F238E27FC236}">
                <a16:creationId xmlns:a16="http://schemas.microsoft.com/office/drawing/2014/main" id="{B1EE7108-78B2-CC57-7F6D-F9E67ED0A495}"/>
              </a:ext>
            </a:extLst>
          </p:cNvPr>
          <p:cNvSpPr/>
          <p:nvPr/>
        </p:nvSpPr>
        <p:spPr>
          <a:xfrm>
            <a:off x="10158421" y="59533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5" name="スライド番号プレースホルダー 14">
            <a:extLst>
              <a:ext uri="{FF2B5EF4-FFF2-40B4-BE49-F238E27FC236}">
                <a16:creationId xmlns:a16="http://schemas.microsoft.com/office/drawing/2014/main" id="{D32FB123-9A2A-02CD-BC6B-7FBA74B114D1}"/>
              </a:ext>
            </a:extLst>
          </p:cNvPr>
          <p:cNvSpPr>
            <a:spLocks noGrp="1"/>
          </p:cNvSpPr>
          <p:nvPr>
            <p:ph type="sldNum" sz="quarter" idx="12"/>
          </p:nvPr>
        </p:nvSpPr>
        <p:spPr/>
        <p:txBody>
          <a:bodyPr/>
          <a:lstStyle/>
          <a:p>
            <a:fld id="{7F53A4F6-1DED-4042-94B1-26CBF9BCF6BA}" type="slidenum">
              <a:rPr kumimoji="1" lang="ja-JP" altLang="en-US" smtClean="0"/>
              <a:t>146</a:t>
            </a:fld>
            <a:endParaRPr kumimoji="1" lang="ja-JP" altLang="en-US"/>
          </a:p>
        </p:txBody>
      </p:sp>
    </p:spTree>
    <p:extLst>
      <p:ext uri="{BB962C8B-B14F-4D97-AF65-F5344CB8AC3E}">
        <p14:creationId xmlns:p14="http://schemas.microsoft.com/office/powerpoint/2010/main" val="83482629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3DF8C-3A85-6475-6F55-6332478CCA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9BBA613-828C-F529-E4A9-E97E80198EE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69ED58CE-F002-8C5F-6FB0-EF69B23D6B09}"/>
              </a:ext>
            </a:extLst>
          </p:cNvPr>
          <p:cNvGrpSpPr/>
          <p:nvPr/>
        </p:nvGrpSpPr>
        <p:grpSpPr>
          <a:xfrm>
            <a:off x="238770" y="1827868"/>
            <a:ext cx="11744260" cy="1883041"/>
            <a:chOff x="285070" y="1932039"/>
            <a:chExt cx="11744260" cy="1883041"/>
          </a:xfrm>
        </p:grpSpPr>
        <p:sp>
          <p:nvSpPr>
            <p:cNvPr id="6" name="タイトル 1">
              <a:extLst>
                <a:ext uri="{FF2B5EF4-FFF2-40B4-BE49-F238E27FC236}">
                  <a16:creationId xmlns:a16="http://schemas.microsoft.com/office/drawing/2014/main" id="{6BA03E79-406C-FFCF-486B-B51755149887}"/>
                </a:ext>
              </a:extLst>
            </p:cNvPr>
            <p:cNvSpPr txBox="1">
              <a:spLocks/>
            </p:cNvSpPr>
            <p:nvPr/>
          </p:nvSpPr>
          <p:spPr>
            <a:xfrm>
              <a:off x="285070" y="1932039"/>
              <a:ext cx="5487080" cy="188304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小児口腔機能管理料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0DE5DA06-EDF1-0B84-1584-A104F4ACCFF9}"/>
                </a:ext>
              </a:extLst>
            </p:cNvPr>
            <p:cNvSpPr txBox="1">
              <a:spLocks/>
            </p:cNvSpPr>
            <p:nvPr/>
          </p:nvSpPr>
          <p:spPr>
            <a:xfrm>
              <a:off x="6542930" y="1932039"/>
              <a:ext cx="5486400" cy="188304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小児口腔機能管理料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注３　別に</a:t>
              </a:r>
              <a:r>
                <a:rPr lang="ja-JP" altLang="en-US" sz="1500">
                  <a:solidFill>
                    <a:srgbClr val="FF0000"/>
                  </a:solidFill>
                  <a:effectLst/>
                  <a:latin typeface="HGMaruGothicMPRO" panose="020F0600000000000000" pitchFamily="34" charset="-128"/>
                  <a:ea typeface="HGMaruGothicMPRO" panose="020F0600000000000000" pitchFamily="34" charset="-128"/>
                </a:rPr>
                <a:t>厚生労働大臣が定める施設基準に適合しているものとして地方厚生局長等に届け出た診療所である保険医療機関において、口腔機能の管理を行った場合は、</a:t>
              </a:r>
              <a:r>
                <a:rPr lang="ja-JP" altLang="en-US" sz="2400" b="1">
                  <a:solidFill>
                    <a:srgbClr val="0432FF"/>
                  </a:solidFill>
                  <a:effectLst/>
                  <a:latin typeface="HGMaruGothicMPRO" panose="020F0600000000000000" pitchFamily="34" charset="-128"/>
                  <a:ea typeface="HGMaruGothicMPRO" panose="020F0600000000000000" pitchFamily="34" charset="-128"/>
                </a:rPr>
                <a:t>口腔管理体制強化加算</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latin typeface="HGMaruGothicMPRO" panose="020F0600000000000000" pitchFamily="34" charset="-128"/>
                  <a:ea typeface="HGMaruGothicMPRO" panose="020F0600000000000000" pitchFamily="34" charset="-128"/>
                </a:rPr>
                <a:t>50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EB2D87C4-BA68-5557-A4CD-2680BDF179AC}"/>
                </a:ext>
              </a:extLst>
            </p:cNvPr>
            <p:cNvSpPr/>
            <p:nvPr/>
          </p:nvSpPr>
          <p:spPr>
            <a:xfrm>
              <a:off x="5851788" y="2487479"/>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 name="六角形 10">
            <a:extLst>
              <a:ext uri="{FF2B5EF4-FFF2-40B4-BE49-F238E27FC236}">
                <a16:creationId xmlns:a16="http://schemas.microsoft.com/office/drawing/2014/main" id="{2B0D909A-54A0-7A57-61FA-916C7FC17C90}"/>
              </a:ext>
            </a:extLst>
          </p:cNvPr>
          <p:cNvSpPr/>
          <p:nvPr/>
        </p:nvSpPr>
        <p:spPr>
          <a:xfrm>
            <a:off x="11157125" y="595331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5F8F2CEC-4829-D3AD-3727-3AA4AD08CCAA}"/>
              </a:ext>
            </a:extLst>
          </p:cNvPr>
          <p:cNvSpPr/>
          <p:nvPr/>
        </p:nvSpPr>
        <p:spPr>
          <a:xfrm>
            <a:off x="10158421" y="59533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3" name="タイトル 1">
            <a:extLst>
              <a:ext uri="{FF2B5EF4-FFF2-40B4-BE49-F238E27FC236}">
                <a16:creationId xmlns:a16="http://schemas.microsoft.com/office/drawing/2014/main" id="{B66B60D9-172F-B094-326F-FA80D1A8F58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572774F0-B05A-9F88-A059-FC4DFC64541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grpSp>
        <p:nvGrpSpPr>
          <p:cNvPr id="3" name="グループ化 2">
            <a:extLst>
              <a:ext uri="{FF2B5EF4-FFF2-40B4-BE49-F238E27FC236}">
                <a16:creationId xmlns:a16="http://schemas.microsoft.com/office/drawing/2014/main" id="{707BB534-B08D-3C3F-D103-3DD0FD0BF6EF}"/>
              </a:ext>
            </a:extLst>
          </p:cNvPr>
          <p:cNvGrpSpPr/>
          <p:nvPr/>
        </p:nvGrpSpPr>
        <p:grpSpPr>
          <a:xfrm>
            <a:off x="238771" y="3853435"/>
            <a:ext cx="11744260" cy="2065158"/>
            <a:chOff x="285070" y="1932039"/>
            <a:chExt cx="11744260" cy="2065158"/>
          </a:xfrm>
        </p:grpSpPr>
        <p:sp>
          <p:nvSpPr>
            <p:cNvPr id="7" name="タイトル 1">
              <a:extLst>
                <a:ext uri="{FF2B5EF4-FFF2-40B4-BE49-F238E27FC236}">
                  <a16:creationId xmlns:a16="http://schemas.microsoft.com/office/drawing/2014/main" id="{287526C6-9A8A-5050-4C7B-9C1CE154622A}"/>
                </a:ext>
              </a:extLst>
            </p:cNvPr>
            <p:cNvSpPr txBox="1">
              <a:spLocks/>
            </p:cNvSpPr>
            <p:nvPr/>
          </p:nvSpPr>
          <p:spPr>
            <a:xfrm>
              <a:off x="285070" y="1932039"/>
              <a:ext cx="5487080" cy="2065158"/>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0" name="タイトル 1">
              <a:extLst>
                <a:ext uri="{FF2B5EF4-FFF2-40B4-BE49-F238E27FC236}">
                  <a16:creationId xmlns:a16="http://schemas.microsoft.com/office/drawing/2014/main" id="{BA6CB11A-5DCB-FE44-A982-BECF9BB61C51}"/>
                </a:ext>
              </a:extLst>
            </p:cNvPr>
            <p:cNvSpPr txBox="1">
              <a:spLocks/>
            </p:cNvSpPr>
            <p:nvPr/>
          </p:nvSpPr>
          <p:spPr>
            <a:xfrm>
              <a:off x="6542930" y="1932039"/>
              <a:ext cx="5486400" cy="2065158"/>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注３　</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B000-4-2</a:t>
              </a:r>
              <a:r>
                <a:rPr lang="ja-JP" altLang="en-US" sz="1500">
                  <a:solidFill>
                    <a:srgbClr val="FF0000"/>
                  </a:solidFill>
                  <a:effectLst/>
                  <a:latin typeface="HGMaruGothicMPRO" panose="020F0600000000000000" pitchFamily="34" charset="-128"/>
                  <a:ea typeface="HGMaruGothicMPRO" panose="020F0600000000000000" pitchFamily="34" charset="-128"/>
                </a:rPr>
                <a:t>に掲げる小児口腔機能管理料の注 </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に規定する施設基準に適合しているものとして地方厚生局長 等に届け出た診療所である保険医療機関において、口腔機能の管理を行った場合は、</a:t>
              </a:r>
              <a:r>
                <a:rPr lang="ja-JP" altLang="en-US" sz="2400" b="1">
                  <a:solidFill>
                    <a:srgbClr val="0432FF"/>
                  </a:solidFill>
                  <a:effectLst/>
                  <a:latin typeface="HGMaruGothicMPRO" panose="020F0600000000000000" pitchFamily="34" charset="-128"/>
                  <a:ea typeface="HGMaruGothicMPRO" panose="020F0600000000000000" pitchFamily="34" charset="-128"/>
                </a:rPr>
                <a:t>口腔管理体制強化加算</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latin typeface="HGMaruGothicMPRO" panose="020F0600000000000000" pitchFamily="34" charset="-128"/>
                  <a:ea typeface="HGMaruGothicMPRO" panose="020F0600000000000000" pitchFamily="34" charset="-128"/>
                </a:rPr>
                <a:t>50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4" name="右矢印 13">
              <a:extLst>
                <a:ext uri="{FF2B5EF4-FFF2-40B4-BE49-F238E27FC236}">
                  <a16:creationId xmlns:a16="http://schemas.microsoft.com/office/drawing/2014/main" id="{9D3092EC-1C04-164A-9199-500D6028415A}"/>
                </a:ext>
              </a:extLst>
            </p:cNvPr>
            <p:cNvSpPr/>
            <p:nvPr/>
          </p:nvSpPr>
          <p:spPr>
            <a:xfrm>
              <a:off x="5867028" y="2578538"/>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 name="爆発 1 14">
            <a:extLst>
              <a:ext uri="{FF2B5EF4-FFF2-40B4-BE49-F238E27FC236}">
                <a16:creationId xmlns:a16="http://schemas.microsoft.com/office/drawing/2014/main" id="{5D7D7800-D27C-92B5-4C92-85800DB04F13}"/>
              </a:ext>
            </a:extLst>
          </p:cNvPr>
          <p:cNvSpPr/>
          <p:nvPr/>
        </p:nvSpPr>
        <p:spPr>
          <a:xfrm>
            <a:off x="7473783" y="2383308"/>
            <a:ext cx="3532093" cy="3190740"/>
          </a:xfrm>
          <a:prstGeom prst="irregularSeal1">
            <a:avLst/>
          </a:prstGeom>
          <a:solidFill>
            <a:srgbClr val="FF0000"/>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a:solidFill>
                  <a:schemeClr val="bg1"/>
                </a:solidFill>
                <a:latin typeface="HGSoeiKakugothicUB" panose="020B0909000000000000" pitchFamily="49" charset="-128"/>
                <a:ea typeface="HGSoeiKakugothicUB" panose="020B0909000000000000" pitchFamily="49" charset="-128"/>
              </a:rPr>
              <a:t>詳細は後述！</a:t>
            </a:r>
          </a:p>
        </p:txBody>
      </p:sp>
      <p:sp>
        <p:nvSpPr>
          <p:cNvPr id="16" name="スライド番号プレースホルダー 15">
            <a:extLst>
              <a:ext uri="{FF2B5EF4-FFF2-40B4-BE49-F238E27FC236}">
                <a16:creationId xmlns:a16="http://schemas.microsoft.com/office/drawing/2014/main" id="{25243A80-8325-7470-EE97-8BDF87BE3E14}"/>
              </a:ext>
            </a:extLst>
          </p:cNvPr>
          <p:cNvSpPr>
            <a:spLocks noGrp="1"/>
          </p:cNvSpPr>
          <p:nvPr>
            <p:ph type="sldNum" sz="quarter" idx="12"/>
          </p:nvPr>
        </p:nvSpPr>
        <p:spPr/>
        <p:txBody>
          <a:bodyPr/>
          <a:lstStyle/>
          <a:p>
            <a:fld id="{7F53A4F6-1DED-4042-94B1-26CBF9BCF6BA}" type="slidenum">
              <a:rPr kumimoji="1" lang="ja-JP" altLang="en-US" smtClean="0"/>
              <a:t>147</a:t>
            </a:fld>
            <a:endParaRPr kumimoji="1" lang="ja-JP" altLang="en-US"/>
          </a:p>
        </p:txBody>
      </p:sp>
    </p:spTree>
    <p:extLst>
      <p:ext uri="{BB962C8B-B14F-4D97-AF65-F5344CB8AC3E}">
        <p14:creationId xmlns:p14="http://schemas.microsoft.com/office/powerpoint/2010/main" val="209692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A0453-C9A5-F6A4-4435-4297BE708A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C22F052-2812-98B6-A824-75E0C4EDB24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3FC3CEBE-29CB-3A0A-33DE-4E00866EF9CF}"/>
              </a:ext>
            </a:extLst>
          </p:cNvPr>
          <p:cNvGrpSpPr/>
          <p:nvPr/>
        </p:nvGrpSpPr>
        <p:grpSpPr>
          <a:xfrm>
            <a:off x="285070" y="1932039"/>
            <a:ext cx="11744260" cy="4687662"/>
            <a:chOff x="285070" y="1932039"/>
            <a:chExt cx="11744260" cy="4687662"/>
          </a:xfrm>
        </p:grpSpPr>
        <p:sp>
          <p:nvSpPr>
            <p:cNvPr id="6" name="タイトル 1">
              <a:extLst>
                <a:ext uri="{FF2B5EF4-FFF2-40B4-BE49-F238E27FC236}">
                  <a16:creationId xmlns:a16="http://schemas.microsoft.com/office/drawing/2014/main" id="{D935F9D2-B1F5-B261-46D3-F584C38127C2}"/>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小児口腔機能管理料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六の二の三　</a:t>
              </a:r>
              <a:r>
                <a:rPr lang="ja-JP" altLang="en-US" sz="1500">
                  <a:solidFill>
                    <a:srgbClr val="FF0000"/>
                  </a:solidFill>
                  <a:latin typeface="HGMaruGothicMPRO" panose="020F0600000000000000" pitchFamily="34" charset="-128"/>
                  <a:ea typeface="HGMaruGothicMPRO" panose="020F0600000000000000" pitchFamily="34" charset="-128"/>
                </a:rPr>
                <a:t>かかりつけ歯科医機能強化型歯科診療所</a:t>
              </a:r>
              <a:r>
                <a:rPr lang="ja-JP" altLang="en-US" sz="1500">
                  <a:solidFill>
                    <a:schemeClr val="tx1"/>
                  </a:solidFill>
                  <a:latin typeface="HGMaruGothicMPRO" panose="020F0600000000000000" pitchFamily="34" charset="-128"/>
                  <a:ea typeface="HGMaruGothicMPRO" panose="020F0600000000000000" pitchFamily="34" charset="-128"/>
                </a:rPr>
                <a:t>の施設基準</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3</a:t>
              </a:r>
              <a:r>
                <a:rPr lang="ja-JP" altLang="en-US" sz="1500">
                  <a:solidFill>
                    <a:schemeClr val="tx1"/>
                  </a:solidFill>
                  <a:latin typeface="HGMaruGothicMPRO" panose="020F0600000000000000" pitchFamily="34" charset="-128"/>
                  <a:ea typeface="HGMaruGothicMPRO" panose="020F0600000000000000" pitchFamily="34" charset="-128"/>
                </a:rPr>
                <a:t>）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4</a:t>
              </a:r>
              <a:r>
                <a:rPr lang="ja-JP" altLang="en-US" sz="1500">
                  <a:solidFill>
                    <a:srgbClr val="FF0000"/>
                  </a:solidFill>
                  <a:latin typeface="HGMaruGothicMPRO" panose="020F0600000000000000" pitchFamily="34" charset="-128"/>
                  <a:ea typeface="HGMaruGothicMPRO" panose="020F0600000000000000" pitchFamily="34" charset="-128"/>
                </a:rPr>
                <a:t>）歯科訪問診療料の算定又は在宅療養支援歯科診療所１若しくは在宅療養支援歯科診療所２との連携の実績があること。</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5</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8</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（略）</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E39F8CB6-0CE5-3B40-F476-FC7033FA8309}"/>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小児口腔機能管理料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六の二の三　</a:t>
              </a:r>
              <a:r>
                <a:rPr lang="ja-JP" altLang="en-US" sz="1500">
                  <a:solidFill>
                    <a:srgbClr val="FF0000"/>
                  </a:solidFill>
                  <a:latin typeface="HGMaruGothicMPRO" panose="020F0600000000000000" pitchFamily="34" charset="-128"/>
                  <a:ea typeface="HGMaruGothicMPRO" panose="020F0600000000000000" pitchFamily="34" charset="-128"/>
                </a:rPr>
                <a:t>小児口腔機能管理料の注</a:t>
              </a:r>
              <a:r>
                <a:rPr lang="en-US" altLang="ja-JP" sz="1500" dirty="0">
                  <a:solidFill>
                    <a:srgbClr val="FF0000"/>
                  </a:solidFill>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に規定する</a:t>
              </a:r>
              <a:r>
                <a:rPr lang="ja-JP" altLang="en-US" sz="1500" b="1">
                  <a:solidFill>
                    <a:srgbClr val="0432FF"/>
                  </a:solidFill>
                  <a:latin typeface="HGMaruGothicMPRO" panose="020F0600000000000000" pitchFamily="34" charset="-128"/>
                  <a:ea typeface="HGMaruGothicMPRO" panose="020F0600000000000000" pitchFamily="34" charset="-128"/>
                </a:rPr>
                <a:t>口腔管理体制強化加算</a:t>
              </a:r>
              <a:r>
                <a:rPr lang="ja-JP" altLang="en-US" sz="1500">
                  <a:solidFill>
                    <a:schemeClr val="tx1"/>
                  </a:solidFill>
                  <a:latin typeface="HGMaruGothicMPRO" panose="020F0600000000000000" pitchFamily="34" charset="-128"/>
                  <a:ea typeface="HGMaruGothicMPRO" panose="020F0600000000000000" pitchFamily="34" charset="-128"/>
                </a:rPr>
                <a:t>の施設基準</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3</a:t>
              </a:r>
              <a:r>
                <a:rPr lang="ja-JP" altLang="en-US" sz="1500">
                  <a:solidFill>
                    <a:schemeClr val="tx1"/>
                  </a:solidFill>
                  <a:latin typeface="HGMaruGothicMPRO" panose="020F0600000000000000" pitchFamily="34" charset="-128"/>
                  <a:ea typeface="HGMaruGothicMPRO" panose="020F0600000000000000" pitchFamily="34" charset="-128"/>
                </a:rPr>
                <a:t>）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4</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2000" b="1">
                  <a:solidFill>
                    <a:srgbClr val="FF0000"/>
                  </a:solidFill>
                  <a:latin typeface="HGMaruGothicMPRO" panose="020F0600000000000000" pitchFamily="34" charset="-128"/>
                  <a:ea typeface="HGMaruGothicMPRO" panose="020F0600000000000000" pitchFamily="34" charset="-128"/>
                </a:rPr>
                <a:t>口腔機能管理に関する実績があること。</a:t>
              </a:r>
              <a:endParaRPr lang="en-US" altLang="ja-JP" sz="2000" b="1"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5</a:t>
              </a:r>
              <a:r>
                <a:rPr lang="ja-JP" altLang="en-US" sz="1500">
                  <a:solidFill>
                    <a:srgbClr val="FF0000"/>
                  </a:solidFill>
                  <a:latin typeface="HGMaruGothicMPRO" panose="020F0600000000000000" pitchFamily="34" charset="-128"/>
                  <a:ea typeface="HGMaruGothicMPRO" panose="020F0600000000000000" pitchFamily="34" charset="-128"/>
                </a:rPr>
                <a:t>）次のいずれかに該当すること。</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イ　歯科訪問診療料を算定していること。</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ロ　在宅療養支援歯科診療所１又は在宅療養支援歯科診療所</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２との連携の実績があること。</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ハ　在宅歯科医療に係る連携体制が確保されていること。</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9</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　（略）</a:t>
              </a:r>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［経過措置］</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　令和</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年</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en-US" altLang="ja-JP" sz="1500" dirty="0">
                  <a:solidFill>
                    <a:srgbClr val="FF0000"/>
                  </a:solidFill>
                  <a:effectLst/>
                  <a:latin typeface="HGMaruGothicMPRO" panose="020F0600000000000000" pitchFamily="34" charset="-128"/>
                  <a:ea typeface="HGMaruGothicMPRO" panose="020F0600000000000000" pitchFamily="34" charset="-128"/>
                </a:rPr>
                <a:t>31</a:t>
              </a:r>
              <a:r>
                <a:rPr lang="ja-JP" altLang="en-US" sz="1500">
                  <a:solidFill>
                    <a:srgbClr val="FF0000"/>
                  </a:solidFill>
                  <a:effectLst/>
                  <a:latin typeface="HGMaruGothicMPRO" panose="020F0600000000000000" pitchFamily="34" charset="-128"/>
                  <a:ea typeface="HGMaruGothicMPRO" panose="020F0600000000000000" pitchFamily="34" charset="-128"/>
                </a:rPr>
                <a:t>日において現にかかりつけ歯科医機能強化型歯科診療所に係る届出を行っている保険医療機関については、令和</a:t>
              </a:r>
              <a:r>
                <a:rPr lang="ja-JP" altLang="en-US" sz="1500">
                  <a:solidFill>
                    <a:srgbClr val="FF0000"/>
                  </a:solidFill>
                  <a:latin typeface="HGMaruGothicMPRO" panose="020F0600000000000000" pitchFamily="34" charset="-128"/>
                  <a:ea typeface="HGMaruGothicMPRO" panose="020F0600000000000000" pitchFamily="34" charset="-128"/>
                </a:rPr>
                <a:t>７</a:t>
              </a:r>
              <a:r>
                <a:rPr lang="ja-JP" altLang="en-US" sz="1500">
                  <a:solidFill>
                    <a:srgbClr val="FF0000"/>
                  </a:solidFill>
                  <a:effectLst/>
                  <a:latin typeface="HGMaruGothicMPRO" panose="020F0600000000000000" pitchFamily="34" charset="-128"/>
                  <a:ea typeface="HGMaruGothicMPRO" panose="020F0600000000000000" pitchFamily="34" charset="-128"/>
                </a:rPr>
                <a:t>年５月</a:t>
              </a:r>
              <a:r>
                <a:rPr lang="en-US" altLang="ja-JP" sz="1500" dirty="0">
                  <a:solidFill>
                    <a:srgbClr val="FF0000"/>
                  </a:solidFill>
                  <a:effectLst/>
                  <a:latin typeface="HGMaruGothicMPRO" panose="020F0600000000000000" pitchFamily="34" charset="-128"/>
                  <a:ea typeface="HGMaruGothicMPRO" panose="020F0600000000000000" pitchFamily="34" charset="-128"/>
                </a:rPr>
                <a:t>31</a:t>
              </a:r>
              <a:r>
                <a:rPr lang="ja-JP" altLang="en-US" sz="1500">
                  <a:solidFill>
                    <a:srgbClr val="FF0000"/>
                  </a:solidFill>
                  <a:effectLst/>
                  <a:latin typeface="HGMaruGothicMPRO" panose="020F0600000000000000" pitchFamily="34" charset="-128"/>
                  <a:ea typeface="HGMaruGothicMPRO" panose="020F0600000000000000" pitchFamily="34" charset="-128"/>
                </a:rPr>
                <a:t>日までの間に限り、</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effectLst/>
                  <a:latin typeface="HGMaruGothicMPRO" panose="020F0600000000000000" pitchFamily="34" charset="-128"/>
                  <a:ea typeface="HGMaruGothicMPRO" panose="020F0600000000000000" pitchFamily="34" charset="-128"/>
                </a:rPr>
                <a:t>）に該当するものとみなす。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BE29DF20-B193-094F-82E6-5E0600A43F69}"/>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 name="六角形 10">
            <a:extLst>
              <a:ext uri="{FF2B5EF4-FFF2-40B4-BE49-F238E27FC236}">
                <a16:creationId xmlns:a16="http://schemas.microsoft.com/office/drawing/2014/main" id="{45CDB398-115D-7E02-7D7B-79BF0EA2C654}"/>
              </a:ext>
            </a:extLst>
          </p:cNvPr>
          <p:cNvSpPr/>
          <p:nvPr/>
        </p:nvSpPr>
        <p:spPr>
          <a:xfrm>
            <a:off x="11157125" y="595331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1EA11ABE-411C-4384-B58F-7F9E1CB6DCC6}"/>
              </a:ext>
            </a:extLst>
          </p:cNvPr>
          <p:cNvSpPr/>
          <p:nvPr/>
        </p:nvSpPr>
        <p:spPr>
          <a:xfrm>
            <a:off x="10158421" y="59533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695A322C-C263-94DA-A777-52C616218D2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継続的・定期な口腔管理による歯科疾患の重症化予防の取組の推進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BB6F7B0B-B238-7EC1-F351-FFE3F88FB39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500">
                <a:solidFill>
                  <a:schemeClr val="tx1"/>
                </a:solidFill>
                <a:latin typeface="HG丸ｺﾞｼｯｸM-PRO"/>
                <a:ea typeface="HG丸ｺﾞｼｯｸM-PRO"/>
                <a:cs typeface="HG丸ｺﾞｼｯｸM-PRO"/>
              </a:rPr>
              <a:t>７</a:t>
            </a:r>
            <a:r>
              <a:rPr lang="en-US" altLang="ja-JP" sz="3500" dirty="0">
                <a:solidFill>
                  <a:schemeClr val="tx1"/>
                </a:solidFill>
                <a:latin typeface="HG丸ｺﾞｼｯｸM-PRO"/>
                <a:ea typeface="HG丸ｺﾞｼｯｸM-PRO"/>
                <a:cs typeface="HG丸ｺﾞｼｯｸM-PRO"/>
              </a:rPr>
              <a:t> </a:t>
            </a:r>
            <a:r>
              <a:rPr lang="ja-JP" altLang="en-US" sz="3500">
                <a:solidFill>
                  <a:schemeClr val="tx1"/>
                </a:solidFill>
                <a:latin typeface="HG丸ｺﾞｼｯｸM-PRO"/>
                <a:ea typeface="HG丸ｺﾞｼｯｸM-PRO"/>
                <a:cs typeface="HG丸ｺﾞｼｯｸM-PRO"/>
              </a:rPr>
              <a:t>かかりつけ医、かかりつけ歯科医、　　</a:t>
            </a:r>
            <a:endParaRPr lang="en-US" altLang="ja-JP" sz="3500" dirty="0">
              <a:solidFill>
                <a:schemeClr val="tx1"/>
              </a:solidFill>
              <a:latin typeface="HG丸ｺﾞｼｯｸM-PRO"/>
              <a:ea typeface="HG丸ｺﾞｼｯｸM-PRO"/>
              <a:cs typeface="HG丸ｺﾞｼｯｸM-PRO"/>
            </a:endParaRPr>
          </a:p>
          <a:p>
            <a:pPr algn="l">
              <a:lnSpc>
                <a:spcPts val="3620"/>
              </a:lnSpc>
            </a:pPr>
            <a:r>
              <a:rPr lang="ja-JP" altLang="en-US" sz="3500">
                <a:solidFill>
                  <a:schemeClr val="tx1"/>
                </a:solidFill>
                <a:latin typeface="HG丸ｺﾞｼｯｸM-PRO"/>
                <a:ea typeface="HG丸ｺﾞｼｯｸM-PRO"/>
                <a:cs typeface="HG丸ｺﾞｼｯｸM-PRO"/>
              </a:rPr>
              <a:t>　　　かかりつけ薬剤師の機能の評価</a:t>
            </a:r>
            <a:endParaRPr lang="en-US" altLang="ja-JP" sz="35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671F7DC3-7F53-6C96-4A54-82ED5FAFFD8A}"/>
              </a:ext>
            </a:extLst>
          </p:cNvPr>
          <p:cNvSpPr>
            <a:spLocks noGrp="1"/>
          </p:cNvSpPr>
          <p:nvPr>
            <p:ph type="sldNum" sz="quarter" idx="12"/>
          </p:nvPr>
        </p:nvSpPr>
        <p:spPr/>
        <p:txBody>
          <a:bodyPr/>
          <a:lstStyle/>
          <a:p>
            <a:fld id="{7F53A4F6-1DED-4042-94B1-26CBF9BCF6BA}" type="slidenum">
              <a:rPr kumimoji="1" lang="ja-JP" altLang="en-US" smtClean="0"/>
              <a:t>148</a:t>
            </a:fld>
            <a:endParaRPr kumimoji="1" lang="ja-JP" altLang="en-US"/>
          </a:p>
        </p:txBody>
      </p:sp>
    </p:spTree>
    <p:extLst>
      <p:ext uri="{BB962C8B-B14F-4D97-AF65-F5344CB8AC3E}">
        <p14:creationId xmlns:p14="http://schemas.microsoft.com/office/powerpoint/2010/main" val="6796539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8 </a:t>
            </a:r>
            <a:r>
              <a:rPr lang="ja-JP" altLang="en-US" sz="6000">
                <a:solidFill>
                  <a:schemeClr val="tx1"/>
                </a:solidFill>
                <a:latin typeface="HG丸ｺﾞｼｯｸM-PRO"/>
                <a:ea typeface="HG丸ｺﾞｼｯｸM-PRO"/>
                <a:cs typeface="HG丸ｺﾞｼｯｸM-PRO"/>
              </a:rPr>
              <a:t>質の高い在宅医療・</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訪問看護の確保</a:t>
            </a:r>
            <a:endParaRPr lang="en-US" altLang="ja-JP" sz="60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④</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在宅医療におけるＩＣＴを</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用いた医療情報連携の推進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D3D79CB1-1083-FBCD-6B6F-1EF509F874D2}"/>
              </a:ext>
            </a:extLst>
          </p:cNvPr>
          <p:cNvSpPr>
            <a:spLocks noGrp="1"/>
          </p:cNvSpPr>
          <p:nvPr>
            <p:ph type="sldNum" sz="quarter" idx="12"/>
          </p:nvPr>
        </p:nvSpPr>
        <p:spPr/>
        <p:txBody>
          <a:bodyPr/>
          <a:lstStyle/>
          <a:p>
            <a:fld id="{7F53A4F6-1DED-4042-94B1-26CBF9BCF6BA}" type="slidenum">
              <a:rPr kumimoji="1" lang="ja-JP" altLang="en-US" smtClean="0"/>
              <a:t>149</a:t>
            </a:fld>
            <a:endParaRPr kumimoji="1" lang="ja-JP" altLang="en-US"/>
          </a:p>
        </p:txBody>
      </p:sp>
    </p:spTree>
    <p:extLst>
      <p:ext uri="{BB962C8B-B14F-4D97-AF65-F5344CB8AC3E}">
        <p14:creationId xmlns:p14="http://schemas.microsoft.com/office/powerpoint/2010/main" val="1433202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CFDF373-7D7C-AAB7-A065-A9CE5C0444DB}"/>
              </a:ext>
            </a:extLst>
          </p:cNvPr>
          <p:cNvSpPr/>
          <p:nvPr/>
        </p:nvSpPr>
        <p:spPr>
          <a:xfrm>
            <a:off x="496957" y="1371600"/>
            <a:ext cx="11575594" cy="53628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ts val="2880"/>
              </a:lnSpc>
            </a:pPr>
            <a:r>
              <a:rPr kumimoji="1" lang="ja-JP" altLang="en-US" sz="2400">
                <a:solidFill>
                  <a:schemeClr val="tx1"/>
                </a:solidFill>
                <a:latin typeface="HGMaruGothicMPRO" panose="020F0600000000000000" pitchFamily="34" charset="-128"/>
                <a:ea typeface="HGMaruGothicMPRO" panose="020F0600000000000000" pitchFamily="34" charset="-128"/>
              </a:rPr>
              <a:t>１．診療報酬　＋</a:t>
            </a:r>
            <a:r>
              <a:rPr kumimoji="1" lang="en-US" altLang="ja-JP" sz="2400" dirty="0">
                <a:solidFill>
                  <a:schemeClr val="tx1"/>
                </a:solidFill>
                <a:latin typeface="HGMaruGothicMPRO" panose="020F0600000000000000" pitchFamily="34" charset="-128"/>
                <a:ea typeface="HGMaruGothicMPRO" panose="020F0600000000000000" pitchFamily="34" charset="-128"/>
              </a:rPr>
              <a:t>0.88</a:t>
            </a:r>
            <a:r>
              <a:rPr kumimoji="1" lang="ja-JP" altLang="en-US" sz="2400">
                <a:solidFill>
                  <a:schemeClr val="tx1"/>
                </a:solidFill>
                <a:latin typeface="HGMaruGothicMPRO" panose="020F0600000000000000" pitchFamily="34" charset="-128"/>
                <a:ea typeface="HGMaruGothicMPRO" panose="020F0600000000000000" pitchFamily="34" charset="-128"/>
              </a:rPr>
              <a:t>％（国費</a:t>
            </a:r>
            <a:r>
              <a:rPr kumimoji="1" lang="en-US" altLang="ja-JP" sz="2400" dirty="0">
                <a:solidFill>
                  <a:schemeClr val="tx1"/>
                </a:solidFill>
                <a:latin typeface="HGMaruGothicMPRO" panose="020F0600000000000000" pitchFamily="34" charset="-128"/>
                <a:ea typeface="HGMaruGothicMPRO" panose="020F0600000000000000" pitchFamily="34" charset="-128"/>
              </a:rPr>
              <a:t>800</a:t>
            </a:r>
            <a:r>
              <a:rPr kumimoji="1" lang="ja-JP" altLang="en-US" sz="2400">
                <a:solidFill>
                  <a:schemeClr val="tx1"/>
                </a:solidFill>
                <a:latin typeface="HGMaruGothicMPRO" panose="020F0600000000000000" pitchFamily="34" charset="-128"/>
                <a:ea typeface="HGMaruGothicMPRO" panose="020F0600000000000000" pitchFamily="34" charset="-128"/>
              </a:rPr>
              <a:t>億円程度）</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lang="ja-JP" altLang="en-US" sz="2000">
                <a:solidFill>
                  <a:schemeClr val="tx1"/>
                </a:solidFill>
                <a:latin typeface="HGMaruGothicMPRO" panose="020F0600000000000000" pitchFamily="34" charset="-128"/>
                <a:ea typeface="HGMaruGothicMPRO" panose="020F0600000000000000" pitchFamily="34" charset="-128"/>
              </a:rPr>
              <a:t>①　＊２</a:t>
            </a:r>
            <a:r>
              <a:rPr lang="en-US" altLang="ja-JP" sz="2000" dirty="0">
                <a:solidFill>
                  <a:schemeClr val="tx1"/>
                </a:solidFill>
                <a:latin typeface="HGMaruGothicMPRO" panose="020F0600000000000000" pitchFamily="34" charset="-128"/>
                <a:ea typeface="HGMaruGothicMPRO" panose="020F0600000000000000" pitchFamily="34" charset="-128"/>
              </a:rPr>
              <a:t>〜</a:t>
            </a:r>
            <a:r>
              <a:rPr lang="ja-JP" altLang="en-US" sz="2000">
                <a:solidFill>
                  <a:schemeClr val="tx1"/>
                </a:solidFill>
                <a:latin typeface="HGMaruGothicMPRO" panose="020F0600000000000000" pitchFamily="34" charset="-128"/>
                <a:ea typeface="HGMaruGothicMPRO" panose="020F0600000000000000" pitchFamily="34" charset="-128"/>
              </a:rPr>
              <a:t>４を除く改定分　＋</a:t>
            </a:r>
            <a:r>
              <a:rPr lang="en-US" altLang="ja-JP" sz="2000" dirty="0">
                <a:solidFill>
                  <a:schemeClr val="tx1"/>
                </a:solidFill>
                <a:latin typeface="HGMaruGothicMPRO" panose="020F0600000000000000" pitchFamily="34" charset="-128"/>
                <a:ea typeface="HGMaruGothicMPRO" panose="020F0600000000000000" pitchFamily="34" charset="-128"/>
              </a:rPr>
              <a:t>0.46</a:t>
            </a:r>
            <a:r>
              <a:rPr lang="ja-JP" altLang="en-US" sz="2000">
                <a:solidFill>
                  <a:schemeClr val="tx1"/>
                </a:solidFill>
                <a:latin typeface="HGMaruGothicMPRO" panose="020F0600000000000000" pitchFamily="34" charset="-128"/>
                <a:ea typeface="HGMaruGothicMPRO" panose="020F0600000000000000" pitchFamily="34" charset="-128"/>
              </a:rPr>
              <a:t>％（</a:t>
            </a:r>
            <a:r>
              <a:rPr lang="en-US" altLang="ja-JP" sz="2000" dirty="0">
                <a:solidFill>
                  <a:schemeClr val="tx1"/>
                </a:solidFill>
                <a:latin typeface="HGMaruGothicMPRO" panose="020F0600000000000000" pitchFamily="34" charset="-128"/>
                <a:ea typeface="HGMaruGothicMPRO" panose="020F0600000000000000" pitchFamily="34" charset="-128"/>
              </a:rPr>
              <a:t>418.2</a:t>
            </a:r>
            <a:r>
              <a:rPr lang="ja-JP" altLang="en-US" sz="2000">
                <a:solidFill>
                  <a:schemeClr val="tx1"/>
                </a:solidFill>
                <a:latin typeface="HGMaruGothicMPRO" panose="020F0600000000000000" pitchFamily="34" charset="-128"/>
                <a:ea typeface="HGMaruGothicMPRO" panose="020F0600000000000000" pitchFamily="34" charset="-128"/>
              </a:rPr>
              <a:t>億円）</a:t>
            </a:r>
            <a:endParaRPr lang="en-US" altLang="ja-JP" sz="20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lang="ja-JP" altLang="en-US" sz="1600">
                <a:solidFill>
                  <a:schemeClr val="tx1"/>
                </a:solidFill>
                <a:latin typeface="HGMaruGothicMPRO" panose="020F0600000000000000" pitchFamily="34" charset="-128"/>
                <a:ea typeface="HGMaruGothicMPRO" panose="020F0600000000000000" pitchFamily="34" charset="-128"/>
              </a:rPr>
              <a:t>（</a:t>
            </a:r>
            <a:r>
              <a:rPr lang="en-US" altLang="ja-JP" sz="1600" dirty="0">
                <a:solidFill>
                  <a:schemeClr val="tx1"/>
                </a:solidFill>
                <a:latin typeface="HGMaruGothicMPRO" panose="020F0600000000000000" pitchFamily="34" charset="-128"/>
                <a:ea typeface="HGMaruGothicMPRO" panose="020F0600000000000000" pitchFamily="34" charset="-128"/>
              </a:rPr>
              <a:t>40</a:t>
            </a:r>
            <a:r>
              <a:rPr lang="ja-JP" altLang="en-US" sz="1600">
                <a:solidFill>
                  <a:schemeClr val="tx1"/>
                </a:solidFill>
                <a:latin typeface="HGMaruGothicMPRO" panose="020F0600000000000000" pitchFamily="34" charset="-128"/>
                <a:ea typeface="HGMaruGothicMPRO" panose="020F0600000000000000" pitchFamily="34" charset="-128"/>
              </a:rPr>
              <a:t>歳未満の勤務医師、</a:t>
            </a:r>
            <a:r>
              <a:rPr lang="ja-JP" altLang="en-US" sz="1600">
                <a:solidFill>
                  <a:srgbClr val="FF0000"/>
                </a:solidFill>
                <a:latin typeface="HGMaruGothicMPRO" panose="020F0600000000000000" pitchFamily="34" charset="-128"/>
                <a:ea typeface="HGMaruGothicMPRO" panose="020F0600000000000000" pitchFamily="34" charset="-128"/>
              </a:rPr>
              <a:t>勤務歯科医師</a:t>
            </a:r>
            <a:r>
              <a:rPr lang="ja-JP" altLang="en-US" sz="1600">
                <a:solidFill>
                  <a:schemeClr val="tx1"/>
                </a:solidFill>
                <a:latin typeface="HGMaruGothicMPRO" panose="020F0600000000000000" pitchFamily="34" charset="-128"/>
                <a:ea typeface="HGMaruGothicMPRO" panose="020F0600000000000000" pitchFamily="34" charset="-128"/>
              </a:rPr>
              <a:t>、薬局の勤務薬剤師、事務職員、</a:t>
            </a:r>
            <a:r>
              <a:rPr lang="ja-JP" altLang="en-US" sz="1600">
                <a:solidFill>
                  <a:srgbClr val="FF0000"/>
                </a:solidFill>
                <a:latin typeface="HGMaruGothicMPRO" panose="020F0600000000000000" pitchFamily="34" charset="-128"/>
                <a:ea typeface="HGMaruGothicMPRO" panose="020F0600000000000000" pitchFamily="34" charset="-128"/>
              </a:rPr>
              <a:t>歯科技工所等の従事者の賃上げ措置分を含む</a:t>
            </a:r>
            <a:r>
              <a:rPr lang="ja-JP" altLang="en-US" sz="1600">
                <a:solidFill>
                  <a:schemeClr val="tx1"/>
                </a:solidFill>
                <a:latin typeface="HGMaruGothicMPRO" panose="020F0600000000000000" pitchFamily="34" charset="-128"/>
                <a:ea typeface="HGMaruGothicMPRO" panose="020F0600000000000000" pitchFamily="34" charset="-128"/>
              </a:rPr>
              <a:t>。）</a:t>
            </a:r>
            <a:endParaRPr lang="en-US" altLang="ja-JP" dirty="0">
              <a:solidFill>
                <a:schemeClr val="tx1"/>
              </a:solidFill>
              <a:latin typeface="HGMaruGothicMPRO" panose="020F0600000000000000" pitchFamily="34" charset="-128"/>
              <a:ea typeface="HGMaruGothicMPRO" panose="020F0600000000000000" pitchFamily="34" charset="-128"/>
            </a:endParaRPr>
          </a:p>
          <a:p>
            <a:pPr>
              <a:lnSpc>
                <a:spcPts val="2880"/>
              </a:lnSpc>
            </a:pPr>
            <a:r>
              <a:rPr kumimoji="1" lang="ja-JP" altLang="en-US">
                <a:solidFill>
                  <a:schemeClr val="tx1"/>
                </a:solidFill>
                <a:latin typeface="HGMaruGothicMPRO" panose="020F0600000000000000" pitchFamily="34" charset="-128"/>
                <a:ea typeface="HGMaruGothicMPRO" panose="020F0600000000000000" pitchFamily="34" charset="-128"/>
              </a:rPr>
              <a:t>　　　　</a:t>
            </a:r>
            <a:r>
              <a:rPr lang="ja-JP" altLang="en-US">
                <a:solidFill>
                  <a:schemeClr val="tx1"/>
                </a:solidFill>
                <a:latin typeface="HGMaruGothicMPRO" panose="020F0600000000000000" pitchFamily="34" charset="-128"/>
                <a:ea typeface="HGMaruGothicMPRO" panose="020F0600000000000000" pitchFamily="34" charset="-128"/>
              </a:rPr>
              <a:t>　・医科　＋</a:t>
            </a:r>
            <a:r>
              <a:rPr lang="en-US" altLang="ja-JP" dirty="0">
                <a:solidFill>
                  <a:schemeClr val="tx1"/>
                </a:solidFill>
                <a:latin typeface="HGMaruGothicMPRO" panose="020F0600000000000000" pitchFamily="34" charset="-128"/>
                <a:ea typeface="HGMaruGothicMPRO" panose="020F0600000000000000" pitchFamily="34" charset="-128"/>
              </a:rPr>
              <a:t>0.52</a:t>
            </a:r>
            <a:r>
              <a:rPr lang="ja-JP" altLang="en-US">
                <a:solidFill>
                  <a:schemeClr val="tx1"/>
                </a:solidFill>
                <a:latin typeface="HGMaruGothicMPRO" panose="020F0600000000000000" pitchFamily="34" charset="-128"/>
                <a:ea typeface="HGMaruGothicMPRO" panose="020F0600000000000000" pitchFamily="34" charset="-128"/>
              </a:rPr>
              <a:t>％</a:t>
            </a:r>
            <a:endParaRPr lang="en-US" altLang="ja-JP" dirty="0">
              <a:solidFill>
                <a:schemeClr val="tx1"/>
              </a:solidFill>
              <a:latin typeface="HGMaruGothicMPRO" panose="020F0600000000000000" pitchFamily="34" charset="-128"/>
              <a:ea typeface="HGMaruGothicMPRO" panose="020F0600000000000000" pitchFamily="34" charset="-128"/>
            </a:endParaRPr>
          </a:p>
          <a:p>
            <a:pPr>
              <a:lnSpc>
                <a:spcPts val="2880"/>
              </a:lnSpc>
            </a:pPr>
            <a:r>
              <a:rPr kumimoji="1" lang="ja-JP" altLang="en-US">
                <a:solidFill>
                  <a:schemeClr val="tx1"/>
                </a:solidFill>
                <a:latin typeface="HGMaruGothicMPRO" panose="020F0600000000000000" pitchFamily="34" charset="-128"/>
                <a:ea typeface="HGMaruGothicMPRO" panose="020F0600000000000000" pitchFamily="34" charset="-128"/>
              </a:rPr>
              <a:t>　　　　　</a:t>
            </a:r>
            <a:r>
              <a:rPr lang="ja-JP" altLang="en-US">
                <a:solidFill>
                  <a:srgbClr val="FF0000"/>
                </a:solidFill>
                <a:latin typeface="HGMaruGothicMPRO" panose="020F0600000000000000" pitchFamily="34" charset="-128"/>
                <a:ea typeface="HGMaruGothicMPRO" panose="020F0600000000000000" pitchFamily="34" charset="-128"/>
              </a:rPr>
              <a:t>・歯科　＋</a:t>
            </a:r>
            <a:r>
              <a:rPr lang="en-US" altLang="ja-JP" dirty="0">
                <a:solidFill>
                  <a:srgbClr val="FF0000"/>
                </a:solidFill>
                <a:latin typeface="HGMaruGothicMPRO" panose="020F0600000000000000" pitchFamily="34" charset="-128"/>
                <a:ea typeface="HGMaruGothicMPRO" panose="020F0600000000000000" pitchFamily="34" charset="-128"/>
              </a:rPr>
              <a:t>0.57</a:t>
            </a:r>
            <a:r>
              <a:rPr lang="ja-JP" altLang="en-US">
                <a:solidFill>
                  <a:srgbClr val="FF0000"/>
                </a:solidFill>
                <a:latin typeface="HGMaruGothicMPRO" panose="020F0600000000000000" pitchFamily="34" charset="-128"/>
                <a:ea typeface="HGMaruGothicMPRO" panose="020F0600000000000000" pitchFamily="34" charset="-128"/>
              </a:rPr>
              <a:t>％</a:t>
            </a:r>
            <a:endParaRPr lang="en-US" altLang="ja-JP" dirty="0">
              <a:solidFill>
                <a:srgbClr val="FF0000"/>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kumimoji="1" lang="ja-JP" altLang="en-US">
                <a:solidFill>
                  <a:schemeClr val="tx1"/>
                </a:solidFill>
                <a:latin typeface="HGMaruGothicMPRO" panose="020F0600000000000000" pitchFamily="34" charset="-128"/>
                <a:ea typeface="HGMaruGothicMPRO" panose="020F0600000000000000" pitchFamily="34" charset="-128"/>
              </a:rPr>
              <a:t>・調剤　＋</a:t>
            </a:r>
            <a:r>
              <a:rPr kumimoji="1" lang="en-US" altLang="ja-JP" dirty="0">
                <a:solidFill>
                  <a:schemeClr val="tx1"/>
                </a:solidFill>
                <a:latin typeface="HGMaruGothicMPRO" panose="020F0600000000000000" pitchFamily="34" charset="-128"/>
                <a:ea typeface="HGMaruGothicMPRO" panose="020F0600000000000000" pitchFamily="34" charset="-128"/>
              </a:rPr>
              <a:t>0.16</a:t>
            </a:r>
            <a:r>
              <a:rPr kumimoji="1" lang="ja-JP" altLang="en-US">
                <a:solidFill>
                  <a:schemeClr val="tx1"/>
                </a:solidFill>
                <a:latin typeface="HGMaruGothicMPRO" panose="020F0600000000000000" pitchFamily="34" charset="-128"/>
                <a:ea typeface="HGMaruGothicMPRO" panose="020F0600000000000000" pitchFamily="34" charset="-128"/>
              </a:rPr>
              <a:t>％</a:t>
            </a:r>
            <a:endParaRPr kumimoji="1" lang="en-US" altLang="ja-JP"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lang="ja-JP" altLang="en-US" sz="2000">
                <a:solidFill>
                  <a:schemeClr val="tx1"/>
                </a:solidFill>
                <a:latin typeface="HGMaruGothicMPRO" panose="020F0600000000000000" pitchFamily="34" charset="-128"/>
                <a:ea typeface="HGMaruGothicMPRO" panose="020F0600000000000000" pitchFamily="34" charset="-128"/>
              </a:rPr>
              <a:t>②　看護職員、病院薬剤師、</a:t>
            </a:r>
            <a:r>
              <a:rPr lang="ja-JP" altLang="en-US" sz="2000">
                <a:solidFill>
                  <a:srgbClr val="FF0000"/>
                </a:solidFill>
                <a:latin typeface="HGMaruGothicMPRO" panose="020F0600000000000000" pitchFamily="34" charset="-128"/>
                <a:ea typeface="HGMaruGothicMPRO" panose="020F0600000000000000" pitchFamily="34" charset="-128"/>
              </a:rPr>
              <a:t>その他の医療関係職のベア</a:t>
            </a:r>
            <a:r>
              <a:rPr lang="ja-JP" altLang="en-US" sz="1600">
                <a:solidFill>
                  <a:srgbClr val="FF0000"/>
                </a:solidFill>
                <a:latin typeface="HGMaruGothicMPRO" panose="020F0600000000000000" pitchFamily="34" charset="-128"/>
                <a:ea typeface="HGMaruGothicMPRO" panose="020F0600000000000000" pitchFamily="34" charset="-128"/>
              </a:rPr>
              <a:t>（</a:t>
            </a:r>
            <a:r>
              <a:rPr lang="en-US" altLang="ja-JP" sz="1600" dirty="0">
                <a:solidFill>
                  <a:srgbClr val="FF0000"/>
                </a:solidFill>
                <a:latin typeface="HGMaruGothicMPRO" panose="020F0600000000000000" pitchFamily="34" charset="-128"/>
                <a:ea typeface="HGMaruGothicMPRO" panose="020F0600000000000000" pitchFamily="34" charset="-128"/>
              </a:rPr>
              <a:t>R6</a:t>
            </a:r>
            <a:r>
              <a:rPr lang="ja-JP" altLang="en-US" sz="1600">
                <a:solidFill>
                  <a:srgbClr val="FF0000"/>
                </a:solidFill>
                <a:latin typeface="HGMaruGothicMPRO" panose="020F0600000000000000" pitchFamily="34" charset="-128"/>
                <a:ea typeface="HGMaruGothicMPRO" panose="020F0600000000000000" pitchFamily="34" charset="-128"/>
              </a:rPr>
              <a:t>＋</a:t>
            </a:r>
            <a:r>
              <a:rPr lang="en-US" altLang="ja-JP" sz="1600" dirty="0">
                <a:solidFill>
                  <a:srgbClr val="FF0000"/>
                </a:solidFill>
                <a:latin typeface="HGMaruGothicMPRO" panose="020F0600000000000000" pitchFamily="34" charset="-128"/>
                <a:ea typeface="HGMaruGothicMPRO" panose="020F0600000000000000" pitchFamily="34" charset="-128"/>
              </a:rPr>
              <a:t>2.5</a:t>
            </a:r>
            <a:r>
              <a:rPr lang="ja-JP" altLang="en-US" sz="1600">
                <a:solidFill>
                  <a:srgbClr val="FF0000"/>
                </a:solidFill>
                <a:latin typeface="HGMaruGothicMPRO" panose="020F0600000000000000" pitchFamily="34" charset="-128"/>
                <a:ea typeface="HGMaruGothicMPRO" panose="020F0600000000000000" pitchFamily="34" charset="-128"/>
              </a:rPr>
              <a:t>％・</a:t>
            </a:r>
            <a:r>
              <a:rPr lang="en-US" altLang="ja-JP" sz="1600" dirty="0">
                <a:solidFill>
                  <a:srgbClr val="FF0000"/>
                </a:solidFill>
                <a:latin typeface="HGMaruGothicMPRO" panose="020F0600000000000000" pitchFamily="34" charset="-128"/>
                <a:ea typeface="HGMaruGothicMPRO" panose="020F0600000000000000" pitchFamily="34" charset="-128"/>
              </a:rPr>
              <a:t>R</a:t>
            </a:r>
            <a:r>
              <a:rPr lang="ja-JP" altLang="en-US" sz="1600">
                <a:solidFill>
                  <a:srgbClr val="FF0000"/>
                </a:solidFill>
                <a:latin typeface="HGMaruGothicMPRO" panose="020F0600000000000000" pitchFamily="34" charset="-128"/>
                <a:ea typeface="HGMaruGothicMPRO" panose="020F0600000000000000" pitchFamily="34" charset="-128"/>
              </a:rPr>
              <a:t>７＋</a:t>
            </a:r>
            <a:r>
              <a:rPr lang="en-US" altLang="ja-JP" sz="1600" dirty="0">
                <a:solidFill>
                  <a:srgbClr val="FF0000"/>
                </a:solidFill>
                <a:latin typeface="HGMaruGothicMPRO" panose="020F0600000000000000" pitchFamily="34" charset="-128"/>
                <a:ea typeface="HGMaruGothicMPRO" panose="020F0600000000000000" pitchFamily="34" charset="-128"/>
              </a:rPr>
              <a:t>2.0</a:t>
            </a:r>
            <a:r>
              <a:rPr lang="ja-JP" altLang="en-US" sz="1600">
                <a:solidFill>
                  <a:srgbClr val="FF0000"/>
                </a:solidFill>
                <a:latin typeface="HGMaruGothicMPRO" panose="020F0600000000000000" pitchFamily="34" charset="-128"/>
                <a:ea typeface="HGMaruGothicMPRO" panose="020F0600000000000000" pitchFamily="34" charset="-128"/>
              </a:rPr>
              <a:t>％）</a:t>
            </a:r>
            <a:r>
              <a:rPr lang="ja-JP" altLang="en-US" sz="1600" b="1">
                <a:solidFill>
                  <a:srgbClr val="FF0000"/>
                </a:solidFill>
                <a:latin typeface="HGMaruGothicMPRO" panose="020F0600000000000000" pitchFamily="34" charset="-128"/>
                <a:ea typeface="HGMaruGothicMPRO" panose="020F0600000000000000" pitchFamily="34" charset="-128"/>
              </a:rPr>
              <a:t>　</a:t>
            </a:r>
            <a:r>
              <a:rPr lang="ja-JP" altLang="en-US" sz="2000" b="1">
                <a:solidFill>
                  <a:srgbClr val="FF0000"/>
                </a:solidFill>
                <a:latin typeface="HGMaruGothicMPRO" panose="020F0600000000000000" pitchFamily="34" charset="-128"/>
                <a:ea typeface="HGMaruGothicMPRO" panose="020F0600000000000000" pitchFamily="34" charset="-128"/>
              </a:rPr>
              <a:t>＋</a:t>
            </a:r>
            <a:r>
              <a:rPr lang="en-US" altLang="ja-JP" sz="2000" b="1" dirty="0">
                <a:solidFill>
                  <a:srgbClr val="FF0000"/>
                </a:solidFill>
                <a:latin typeface="HGMaruGothicMPRO" panose="020F0600000000000000" pitchFamily="34" charset="-128"/>
                <a:ea typeface="HGMaruGothicMPRO" panose="020F0600000000000000" pitchFamily="34" charset="-128"/>
              </a:rPr>
              <a:t>0.61</a:t>
            </a:r>
            <a:r>
              <a:rPr lang="ja-JP" altLang="en-US" sz="2000" b="1">
                <a:solidFill>
                  <a:srgbClr val="FF0000"/>
                </a:solidFill>
                <a:latin typeface="HGMaruGothicMPRO" panose="020F0600000000000000" pitchFamily="34" charset="-128"/>
                <a:ea typeface="HGMaruGothicMPRO" panose="020F0600000000000000" pitchFamily="34" charset="-128"/>
              </a:rPr>
              <a:t>％</a:t>
            </a:r>
            <a:endParaRPr lang="en-US" altLang="ja-JP" sz="2000" b="1" dirty="0">
              <a:solidFill>
                <a:srgbClr val="FF0000"/>
              </a:solidFill>
              <a:latin typeface="HGMaruGothicMPRO" panose="020F0600000000000000" pitchFamily="34" charset="-128"/>
              <a:ea typeface="HGMaruGothicMPRO" panose="020F0600000000000000" pitchFamily="34" charset="-128"/>
            </a:endParaRPr>
          </a:p>
          <a:p>
            <a:pPr>
              <a:lnSpc>
                <a:spcPts val="2880"/>
              </a:lnSpc>
            </a:pPr>
            <a:r>
              <a:rPr lang="ja-JP" altLang="en-US" sz="2000">
                <a:solidFill>
                  <a:schemeClr val="tx1"/>
                </a:solidFill>
                <a:latin typeface="HGMaruGothicMPRO" panose="020F0600000000000000" pitchFamily="34" charset="-128"/>
                <a:ea typeface="HGMaruGothicMPRO" panose="020F0600000000000000" pitchFamily="34" charset="-128"/>
              </a:rPr>
              <a:t>　③　入院の食費基準額引き上げ分　＋</a:t>
            </a:r>
            <a:r>
              <a:rPr lang="en-US" altLang="ja-JP" sz="2000" dirty="0">
                <a:solidFill>
                  <a:schemeClr val="tx1"/>
                </a:solidFill>
                <a:latin typeface="HGMaruGothicMPRO" panose="020F0600000000000000" pitchFamily="34" charset="-128"/>
                <a:ea typeface="HGMaruGothicMPRO" panose="020F0600000000000000" pitchFamily="34" charset="-128"/>
              </a:rPr>
              <a:t>0.06</a:t>
            </a:r>
            <a:r>
              <a:rPr lang="ja-JP" altLang="en-US" sz="2000">
                <a:solidFill>
                  <a:schemeClr val="tx1"/>
                </a:solidFill>
                <a:latin typeface="HGMaruGothicMPRO" panose="020F0600000000000000" pitchFamily="34" charset="-128"/>
                <a:ea typeface="HGMaruGothicMPRO" panose="020F0600000000000000" pitchFamily="34" charset="-128"/>
              </a:rPr>
              <a:t>％</a:t>
            </a:r>
            <a:endParaRPr lang="en-US" altLang="ja-JP" sz="20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sz="2000">
                <a:solidFill>
                  <a:schemeClr val="tx1"/>
                </a:solidFill>
                <a:latin typeface="HGMaruGothicMPRO" panose="020F0600000000000000" pitchFamily="34" charset="-128"/>
                <a:ea typeface="HGMaruGothicMPRO" panose="020F0600000000000000" pitchFamily="34" charset="-128"/>
              </a:rPr>
              <a:t>　④　生活習慣病を中心とした管理料、処方箋料等の再編等の効率化・適正化　ｰ</a:t>
            </a:r>
            <a:r>
              <a:rPr lang="en-US" altLang="ja-JP" sz="2000" dirty="0">
                <a:solidFill>
                  <a:schemeClr val="tx1"/>
                </a:solidFill>
                <a:latin typeface="HGMaruGothicMPRO" panose="020F0600000000000000" pitchFamily="34" charset="-128"/>
                <a:ea typeface="HGMaruGothicMPRO" panose="020F0600000000000000" pitchFamily="34" charset="-128"/>
              </a:rPr>
              <a:t>0.25</a:t>
            </a:r>
            <a:r>
              <a:rPr lang="ja-JP" altLang="en-US" sz="2000">
                <a:solidFill>
                  <a:schemeClr val="tx1"/>
                </a:solidFill>
                <a:latin typeface="HGMaruGothicMPRO" panose="020F0600000000000000" pitchFamily="34" charset="-128"/>
                <a:ea typeface="HGMaruGothicMPRO" panose="020F0600000000000000" pitchFamily="34" charset="-128"/>
              </a:rPr>
              <a:t>％</a:t>
            </a:r>
            <a:endParaRPr lang="en-US" altLang="ja-JP" sz="2000" dirty="0">
              <a:solidFill>
                <a:schemeClr val="tx1"/>
              </a:solidFill>
              <a:latin typeface="HGMaruGothicMPRO" panose="020F0600000000000000" pitchFamily="34" charset="-128"/>
              <a:ea typeface="HGMaruGothicMPRO" panose="020F0600000000000000" pitchFamily="34" charset="-128"/>
            </a:endParaRPr>
          </a:p>
          <a:p>
            <a:pPr>
              <a:lnSpc>
                <a:spcPts val="2880"/>
              </a:lnSpc>
            </a:pPr>
            <a:endParaRPr lang="en-US" altLang="ja-JP"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sz="2400">
                <a:solidFill>
                  <a:schemeClr val="tx1"/>
                </a:solidFill>
                <a:latin typeface="HGMaruGothicMPRO" panose="020F0600000000000000" pitchFamily="34" charset="-128"/>
                <a:ea typeface="HGMaruGothicMPRO" panose="020F0600000000000000" pitchFamily="34" charset="-128"/>
              </a:rPr>
              <a:t>２．薬価等</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a:solidFill>
                  <a:schemeClr val="tx1"/>
                </a:solidFill>
                <a:latin typeface="HGMaruGothicMPRO" panose="020F0600000000000000" pitchFamily="34" charset="-128"/>
                <a:ea typeface="HGMaruGothicMPRO" panose="020F0600000000000000" pitchFamily="34" charset="-128"/>
              </a:rPr>
              <a:t>　</a:t>
            </a:r>
            <a:r>
              <a:rPr lang="ja-JP" altLang="en-US" sz="2000">
                <a:solidFill>
                  <a:schemeClr val="tx1"/>
                </a:solidFill>
                <a:latin typeface="HGMaruGothicMPRO" panose="020F0600000000000000" pitchFamily="34" charset="-128"/>
                <a:ea typeface="HGMaruGothicMPRO" panose="020F0600000000000000" pitchFamily="34" charset="-128"/>
              </a:rPr>
              <a:t>①　薬価　</a:t>
            </a:r>
            <a:r>
              <a:rPr lang="en-US" altLang="ja-JP" sz="2000" dirty="0">
                <a:solidFill>
                  <a:schemeClr val="tx1"/>
                </a:solidFill>
                <a:latin typeface="HGMaruGothicMPRO" panose="020F0600000000000000" pitchFamily="34" charset="-128"/>
                <a:ea typeface="HGMaruGothicMPRO" panose="020F0600000000000000" pitchFamily="34" charset="-128"/>
              </a:rPr>
              <a:t>–0.97</a:t>
            </a:r>
            <a:r>
              <a:rPr lang="ja-JP" altLang="en-US" sz="2000">
                <a:solidFill>
                  <a:schemeClr val="tx1"/>
                </a:solidFill>
                <a:latin typeface="HGMaruGothicMPRO" panose="020F0600000000000000" pitchFamily="34" charset="-128"/>
                <a:ea typeface="HGMaruGothicMPRO" panose="020F0600000000000000" pitchFamily="34" charset="-128"/>
              </a:rPr>
              <a:t>％</a:t>
            </a:r>
            <a:endParaRPr lang="en-US" altLang="ja-JP" sz="2000" dirty="0">
              <a:solidFill>
                <a:schemeClr val="tx1"/>
              </a:solidFill>
              <a:latin typeface="HGMaruGothicMPRO" panose="020F0600000000000000" pitchFamily="34" charset="-128"/>
              <a:ea typeface="HGMaruGothicMPRO" panose="020F0600000000000000" pitchFamily="34" charset="-128"/>
            </a:endParaRPr>
          </a:p>
          <a:p>
            <a:pPr>
              <a:lnSpc>
                <a:spcPts val="2880"/>
              </a:lnSpc>
            </a:pPr>
            <a:r>
              <a:rPr lang="ja-JP" altLang="en-US" sz="2000">
                <a:solidFill>
                  <a:schemeClr val="tx1"/>
                </a:solidFill>
                <a:latin typeface="HGMaruGothicMPRO" panose="020F0600000000000000" pitchFamily="34" charset="-128"/>
                <a:ea typeface="HGMaruGothicMPRO" panose="020F0600000000000000" pitchFamily="34" charset="-128"/>
              </a:rPr>
              <a:t>　②　材料　</a:t>
            </a:r>
            <a:r>
              <a:rPr lang="en-US" altLang="ja-JP" sz="2000" dirty="0">
                <a:solidFill>
                  <a:schemeClr val="tx1"/>
                </a:solidFill>
                <a:latin typeface="HGMaruGothicMPRO" panose="020F0600000000000000" pitchFamily="34" charset="-128"/>
                <a:ea typeface="HGMaruGothicMPRO" panose="020F0600000000000000" pitchFamily="34" charset="-128"/>
              </a:rPr>
              <a:t>−0.02</a:t>
            </a:r>
            <a:r>
              <a:rPr lang="ja-JP" altLang="en-US" sz="2000">
                <a:solidFill>
                  <a:schemeClr val="tx1"/>
                </a:solidFill>
                <a:latin typeface="HGMaruGothicMPRO" panose="020F0600000000000000" pitchFamily="34" charset="-128"/>
                <a:ea typeface="HGMaruGothicMPRO" panose="020F0600000000000000" pitchFamily="34" charset="-128"/>
              </a:rPr>
              <a:t>％</a:t>
            </a:r>
            <a:endParaRPr lang="en-US" altLang="ja-JP" sz="2000" dirty="0">
              <a:solidFill>
                <a:schemeClr val="tx1"/>
              </a:solidFill>
              <a:latin typeface="HGMaruGothicMPRO" panose="020F0600000000000000" pitchFamily="34" charset="-128"/>
              <a:ea typeface="HGMaruGothicMPRO" panose="020F0600000000000000" pitchFamily="34" charset="-128"/>
            </a:endParaRPr>
          </a:p>
        </p:txBody>
      </p:sp>
      <p:sp>
        <p:nvSpPr>
          <p:cNvPr id="3" name="字幕 2">
            <a:extLst>
              <a:ext uri="{FF2B5EF4-FFF2-40B4-BE49-F238E27FC236}">
                <a16:creationId xmlns:a16="http://schemas.microsoft.com/office/drawing/2014/main" id="{5FF235FC-4CB8-6C49-8787-65DC906CE37A}"/>
              </a:ext>
            </a:extLst>
          </p:cNvPr>
          <p:cNvSpPr>
            <a:spLocks noGrp="1"/>
          </p:cNvSpPr>
          <p:nvPr>
            <p:ph type="subTitle" idx="1"/>
          </p:nvPr>
        </p:nvSpPr>
        <p:spPr>
          <a:xfrm>
            <a:off x="5542090" y="2589508"/>
            <a:ext cx="5813853" cy="1218302"/>
          </a:xfrm>
        </p:spPr>
        <p:txBody>
          <a:bodyPr>
            <a:normAutofit/>
          </a:bodyPr>
          <a:lstStyle/>
          <a:p>
            <a:r>
              <a:rPr lang="en-US" altLang="ja-JP" sz="6000" dirty="0">
                <a:solidFill>
                  <a:srgbClr val="0432FF"/>
                </a:solidFill>
                <a:latin typeface="HGMaruGothicMPRO" panose="020F0600000000000000" pitchFamily="34" charset="-128"/>
                <a:ea typeface="HGMaruGothicMPRO" panose="020F0600000000000000" pitchFamily="34" charset="-128"/>
              </a:rPr>
              <a:t>20</a:t>
            </a:r>
            <a:r>
              <a:rPr kumimoji="1" lang="en-US" altLang="ja-JP" sz="6000" dirty="0">
                <a:solidFill>
                  <a:srgbClr val="0432FF"/>
                </a:solidFill>
                <a:latin typeface="HGMaruGothicMPRO" panose="020F0600000000000000" pitchFamily="34" charset="-128"/>
                <a:ea typeface="HGMaruGothicMPRO" panose="020F0600000000000000" pitchFamily="34" charset="-128"/>
              </a:rPr>
              <a:t>0</a:t>
            </a:r>
            <a:r>
              <a:rPr lang="ja-JP" altLang="en-US" sz="6000">
                <a:solidFill>
                  <a:srgbClr val="0432FF"/>
                </a:solidFill>
                <a:latin typeface="HGMaruGothicMPRO" panose="020F0600000000000000" pitchFamily="34" charset="-128"/>
                <a:ea typeface="HGMaruGothicMPRO" panose="020F0600000000000000" pitchFamily="34" charset="-128"/>
              </a:rPr>
              <a:t>億円</a:t>
            </a:r>
            <a:r>
              <a:rPr lang="ja-JP" altLang="en-US" sz="6000">
                <a:latin typeface="HGMaruGothicMPRO" panose="020F0600000000000000" pitchFamily="34" charset="-128"/>
                <a:ea typeface="HGMaruGothicMPRO" panose="020F0600000000000000" pitchFamily="34" charset="-128"/>
              </a:rPr>
              <a:t>と試算</a:t>
            </a:r>
            <a:endParaRPr kumimoji="1" lang="en-US" altLang="ja-JP" sz="6000" dirty="0">
              <a:latin typeface="HGMaruGothicMPRO" panose="020F0600000000000000" pitchFamily="34" charset="-128"/>
              <a:ea typeface="HGMaruGothicMPRO" panose="020F0600000000000000" pitchFamily="34" charset="-128"/>
            </a:endParaRPr>
          </a:p>
        </p:txBody>
      </p:sp>
      <p:sp>
        <p:nvSpPr>
          <p:cNvPr id="7" name="タイトル 2">
            <a:extLst>
              <a:ext uri="{FF2B5EF4-FFF2-40B4-BE49-F238E27FC236}">
                <a16:creationId xmlns:a16="http://schemas.microsoft.com/office/drawing/2014/main" id="{44F4EF80-10C4-D944-A77B-0D9FC4EFB037}"/>
              </a:ext>
            </a:extLst>
          </p:cNvPr>
          <p:cNvSpPr txBox="1">
            <a:spLocks/>
          </p:cNvSpPr>
          <p:nvPr/>
        </p:nvSpPr>
        <p:spPr>
          <a:xfrm>
            <a:off x="838200" y="365125"/>
            <a:ext cx="10515600" cy="91776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a:solidFill>
                  <a:srgbClr val="FF0000"/>
                </a:solidFill>
                <a:latin typeface="HG丸ｺﾞｼｯｸM-PRO"/>
                <a:ea typeface="HG丸ｺﾞｼｯｸM-PRO"/>
                <a:cs typeface="HG丸ｺﾞｼｯｸM-PRO"/>
              </a:rPr>
              <a:t>今改定の国家予算</a:t>
            </a:r>
            <a:endParaRPr lang="ja-JP" altLang="en-US" dirty="0">
              <a:solidFill>
                <a:srgbClr val="FF0000"/>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A42D7F53-61C2-7B1B-2375-77C9C748527A}"/>
              </a:ext>
            </a:extLst>
          </p:cNvPr>
          <p:cNvPicPr>
            <a:picLocks noChangeAspect="1"/>
          </p:cNvPicPr>
          <p:nvPr/>
        </p:nvPicPr>
        <p:blipFill>
          <a:blip r:embed="rId2"/>
          <a:stretch>
            <a:fillRect/>
          </a:stretch>
        </p:blipFill>
        <p:spPr>
          <a:xfrm>
            <a:off x="3744066" y="2589508"/>
            <a:ext cx="1723083" cy="988540"/>
          </a:xfrm>
          <a:prstGeom prst="rect">
            <a:avLst/>
          </a:prstGeom>
        </p:spPr>
      </p:pic>
      <p:pic>
        <p:nvPicPr>
          <p:cNvPr id="4" name="図 3">
            <a:extLst>
              <a:ext uri="{FF2B5EF4-FFF2-40B4-BE49-F238E27FC236}">
                <a16:creationId xmlns:a16="http://schemas.microsoft.com/office/drawing/2014/main" id="{692785C5-EDA8-165E-62E5-EF97D654D04A}"/>
              </a:ext>
            </a:extLst>
          </p:cNvPr>
          <p:cNvPicPr>
            <a:picLocks noChangeAspect="1"/>
          </p:cNvPicPr>
          <p:nvPr/>
        </p:nvPicPr>
        <p:blipFill>
          <a:blip r:embed="rId2"/>
          <a:stretch>
            <a:fillRect/>
          </a:stretch>
        </p:blipFill>
        <p:spPr>
          <a:xfrm rot="5400000">
            <a:off x="9948825" y="4200404"/>
            <a:ext cx="1429455" cy="988540"/>
          </a:xfrm>
          <a:prstGeom prst="rect">
            <a:avLst/>
          </a:prstGeom>
        </p:spPr>
      </p:pic>
      <p:sp>
        <p:nvSpPr>
          <p:cNvPr id="6" name="字幕 2">
            <a:extLst>
              <a:ext uri="{FF2B5EF4-FFF2-40B4-BE49-F238E27FC236}">
                <a16:creationId xmlns:a16="http://schemas.microsoft.com/office/drawing/2014/main" id="{EA90FADB-D6E1-333B-B275-316B2BCCD242}"/>
              </a:ext>
            </a:extLst>
          </p:cNvPr>
          <p:cNvSpPr txBox="1">
            <a:spLocks/>
          </p:cNvSpPr>
          <p:nvPr/>
        </p:nvSpPr>
        <p:spPr>
          <a:xfrm>
            <a:off x="5542090" y="5409402"/>
            <a:ext cx="5813853" cy="12183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6000" dirty="0">
                <a:solidFill>
                  <a:srgbClr val="0432FF"/>
                </a:solidFill>
                <a:latin typeface="HGMaruGothicMPRO" panose="020F0600000000000000" pitchFamily="34" charset="-128"/>
                <a:ea typeface="HGMaruGothicMPRO" panose="020F0600000000000000" pitchFamily="34" charset="-128"/>
              </a:rPr>
              <a:t>214</a:t>
            </a:r>
            <a:r>
              <a:rPr lang="ja-JP" altLang="en-US" sz="6000">
                <a:solidFill>
                  <a:srgbClr val="0432FF"/>
                </a:solidFill>
                <a:latin typeface="HGMaruGothicMPRO" panose="020F0600000000000000" pitchFamily="34" charset="-128"/>
                <a:ea typeface="HGMaruGothicMPRO" panose="020F0600000000000000" pitchFamily="34" charset="-128"/>
              </a:rPr>
              <a:t>億円</a:t>
            </a:r>
            <a:r>
              <a:rPr lang="ja-JP" altLang="en-US" sz="6000">
                <a:latin typeface="HGMaruGothicMPRO" panose="020F0600000000000000" pitchFamily="34" charset="-128"/>
                <a:ea typeface="HGMaruGothicMPRO" panose="020F0600000000000000" pitchFamily="34" charset="-128"/>
              </a:rPr>
              <a:t>と試算</a:t>
            </a:r>
            <a:endParaRPr lang="en-US" altLang="ja-JP" sz="6000" dirty="0">
              <a:latin typeface="HGMaruGothicMPRO" panose="020F0600000000000000" pitchFamily="34" charset="-128"/>
              <a:ea typeface="HGMaruGothicMPRO" panose="020F0600000000000000" pitchFamily="34" charset="-128"/>
            </a:endParaRPr>
          </a:p>
        </p:txBody>
      </p:sp>
      <p:sp>
        <p:nvSpPr>
          <p:cNvPr id="8" name="スライド番号プレースホルダー 7">
            <a:extLst>
              <a:ext uri="{FF2B5EF4-FFF2-40B4-BE49-F238E27FC236}">
                <a16:creationId xmlns:a16="http://schemas.microsoft.com/office/drawing/2014/main" id="{29D3BE93-C395-8CCE-D37D-1712D7C165DA}"/>
              </a:ext>
            </a:extLst>
          </p:cNvPr>
          <p:cNvSpPr>
            <a:spLocks noGrp="1"/>
          </p:cNvSpPr>
          <p:nvPr>
            <p:ph type="sldNum" sz="quarter" idx="12"/>
          </p:nvPr>
        </p:nvSpPr>
        <p:spPr/>
        <p:txBody>
          <a:bodyPr/>
          <a:lstStyle/>
          <a:p>
            <a:fld id="{7F53A4F6-1DED-4042-94B1-26CBF9BCF6BA}" type="slidenum">
              <a:rPr kumimoji="1" lang="ja-JP" altLang="en-US" smtClean="0"/>
              <a:t>15</a:t>
            </a:fld>
            <a:endParaRPr kumimoji="1" lang="ja-JP" altLang="en-US"/>
          </a:p>
        </p:txBody>
      </p:sp>
    </p:spTree>
    <p:extLst>
      <p:ext uri="{BB962C8B-B14F-4D97-AF65-F5344CB8AC3E}">
        <p14:creationId xmlns:p14="http://schemas.microsoft.com/office/powerpoint/2010/main" val="271221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B088C95E-15F6-18BA-1951-1E854BB85FD4}"/>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在宅での療養を行っている患者に対して、医師・歯科医師が計画的な医学管理を行う際に当該患者の医療・ケアに携わる関係職種がＩＣＴを用いて記録した診療情報等を活用した場合について、新た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３．</a:t>
            </a:r>
            <a:r>
              <a:rPr lang="ja-JP" altLang="en-US" sz="2400">
                <a:solidFill>
                  <a:schemeClr val="tx1"/>
                </a:solidFill>
                <a:effectLst/>
                <a:latin typeface="HGMaruGothicMPRO" panose="020F0600000000000000" pitchFamily="34" charset="-128"/>
                <a:ea typeface="HGMaruGothicMPRO" panose="020F0600000000000000" pitchFamily="34" charset="-128"/>
              </a:rPr>
              <a:t>歯在管、訪問口腔リハ及び小訪問口腔リハについて、</a:t>
            </a:r>
            <a:r>
              <a:rPr lang="ja-JP" altLang="en-US" sz="2400">
                <a:solidFill>
                  <a:srgbClr val="FF0000"/>
                </a:solidFill>
                <a:effectLst/>
                <a:latin typeface="HGMaruGothicMPRO" panose="020F0600000000000000" pitchFamily="34" charset="-128"/>
                <a:ea typeface="HGMaruGothicMPRO" panose="020F0600000000000000" pitchFamily="34" charset="-128"/>
              </a:rPr>
              <a:t>他の保険医療機関等の関</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係職種がＩＣＴを用いて記録した患者に係る診療情報等を活用</a:t>
            </a:r>
            <a:r>
              <a:rPr lang="ja-JP" altLang="en-US" sz="2400">
                <a:solidFill>
                  <a:schemeClr val="tx1"/>
                </a:solidFill>
                <a:effectLst/>
                <a:latin typeface="HGMaruGothicMPRO" panose="020F0600000000000000" pitchFamily="34" charset="-128"/>
                <a:ea typeface="HGMaruGothicMPRO" panose="020F0600000000000000" pitchFamily="34" charset="-128"/>
              </a:rPr>
              <a:t>した上で、歯科医</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師が計画的な医学管理を行った場合の評価を新設する。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12338FA0-8E29-7321-0624-AB5433A08BB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在宅医療におけるＩＣＴを用いた医療情報連携の推進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9" name="六角形 8">
            <a:extLst>
              <a:ext uri="{FF2B5EF4-FFF2-40B4-BE49-F238E27FC236}">
                <a16:creationId xmlns:a16="http://schemas.microsoft.com/office/drawing/2014/main" id="{3ABBDEBC-8AF6-A254-A2F8-839C8B792040}"/>
              </a:ext>
            </a:extLst>
          </p:cNvPr>
          <p:cNvSpPr/>
          <p:nvPr/>
        </p:nvSpPr>
        <p:spPr>
          <a:xfrm>
            <a:off x="11169825" y="596601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0" name="六角形 9">
            <a:extLst>
              <a:ext uri="{FF2B5EF4-FFF2-40B4-BE49-F238E27FC236}">
                <a16:creationId xmlns:a16="http://schemas.microsoft.com/office/drawing/2014/main" id="{1F153616-644C-8E6C-9353-C56B9571FF92}"/>
              </a:ext>
            </a:extLst>
          </p:cNvPr>
          <p:cNvSpPr/>
          <p:nvPr/>
        </p:nvSpPr>
        <p:spPr>
          <a:xfrm>
            <a:off x="10171121" y="59660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9B755CA6-FF4D-842D-337A-0C7BE44A6398}"/>
              </a:ext>
            </a:extLst>
          </p:cNvPr>
          <p:cNvSpPr>
            <a:spLocks noGrp="1"/>
          </p:cNvSpPr>
          <p:nvPr>
            <p:ph type="sldNum" sz="quarter" idx="12"/>
          </p:nvPr>
        </p:nvSpPr>
        <p:spPr/>
        <p:txBody>
          <a:bodyPr/>
          <a:lstStyle/>
          <a:p>
            <a:fld id="{7F53A4F6-1DED-4042-94B1-26CBF9BCF6BA}" type="slidenum">
              <a:rPr kumimoji="1" lang="ja-JP" altLang="en-US" smtClean="0"/>
              <a:t>150</a:t>
            </a:fld>
            <a:endParaRPr kumimoji="1" lang="ja-JP" altLang="en-US"/>
          </a:p>
        </p:txBody>
      </p:sp>
    </p:spTree>
    <p:extLst>
      <p:ext uri="{BB962C8B-B14F-4D97-AF65-F5344CB8AC3E}">
        <p14:creationId xmlns:p14="http://schemas.microsoft.com/office/powerpoint/2010/main" val="6105286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0AE-41C4-9856-B08E-1A76CD86D8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A90B25E-9429-CE05-011E-938E47F780A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891651F-5486-CBDD-3F58-8AF7EB73BDD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88708825-971F-8189-638D-012248C8A6CD}"/>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丸ｺﾞｼｯｸM-PRO"/>
                <a:ea typeface="HG丸ｺﾞｼｯｸM-PRO"/>
                <a:cs typeface="HG丸ｺﾞｼｯｸM-PRO"/>
              </a:rPr>
              <a:t>（新）在宅歯科医療情報連携加算　　　</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l"/>
            <a:endParaRPr lang="en-US" altLang="ja-JP" sz="1200"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［算定要件］</a:t>
            </a:r>
            <a:endParaRPr lang="en-US" altLang="ja-JP" sz="2400" dirty="0">
              <a:solidFill>
                <a:schemeClr val="tx1"/>
              </a:solidFill>
              <a:latin typeface="HG丸ｺﾞｼｯｸM-PRO"/>
              <a:ea typeface="HG丸ｺﾞｼｯｸM-PRO"/>
              <a:cs typeface="HG丸ｺﾞｼｯｸM-PRO"/>
            </a:endParaRPr>
          </a:p>
          <a:p>
            <a:pPr algn="l">
              <a:lnSpc>
                <a:spcPts val="2680"/>
              </a:lnSpc>
            </a:pPr>
            <a:r>
              <a:rPr lang="ja-JP" altLang="en-US" sz="2400">
                <a:solidFill>
                  <a:schemeClr val="tx1"/>
                </a:solidFill>
                <a:latin typeface="HG丸ｺﾞｼｯｸM-PRO"/>
                <a:ea typeface="HG丸ｺﾞｼｯｸM-PRO"/>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施設基準</a:t>
            </a:r>
            <a:r>
              <a:rPr lang="ja-JP" altLang="en-US" sz="2400">
                <a:solidFill>
                  <a:schemeClr val="tx1"/>
                </a:solidFill>
                <a:latin typeface="HGMaruGothicMPRO" panose="020F0600000000000000" pitchFamily="34" charset="-128"/>
                <a:ea typeface="HGMaruGothicMPRO" panose="020F0600000000000000" pitchFamily="34" charset="-128"/>
              </a:rPr>
              <a:t>を</a:t>
            </a:r>
            <a:r>
              <a:rPr lang="ja-JP" altLang="en-US" sz="2400">
                <a:solidFill>
                  <a:schemeClr val="tx1"/>
                </a:solidFill>
                <a:effectLst/>
                <a:latin typeface="HGMaruGothicMPRO" panose="020F0600000000000000" pitchFamily="34" charset="-128"/>
                <a:ea typeface="HGMaruGothicMPRO" panose="020F0600000000000000" pitchFamily="34" charset="-128"/>
              </a:rPr>
              <a:t>届け出た歯科訪問診療を実施している保険医療機関の歯科医師が、在宅での療養を行っている患者に対し、連携する他の保険医療機関の保険医、保険歯科医師等、訪問薬剤管理指導を実施している保険薬局の保険薬剤師、訪問看護ステーションの保健師、助産師、看護師、理学療法士、作業療法士若しくは言語聴覚士、管理栄養士、介護支援専門員又は相談支援専門員等</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患者に関わる者がＩＣＴを用いて記録した診療情報等を活用</a:t>
            </a:r>
            <a:r>
              <a:rPr lang="ja-JP" altLang="en-US" sz="2400">
                <a:solidFill>
                  <a:schemeClr val="tx1"/>
                </a:solidFill>
                <a:effectLst/>
                <a:latin typeface="HGMaruGothicMPRO" panose="020F0600000000000000" pitchFamily="34" charset="-128"/>
                <a:ea typeface="HGMaruGothicMPRO" panose="020F0600000000000000" pitchFamily="34" charset="-128"/>
              </a:rPr>
              <a:t>し、計画的な歯科医学的管理を行った場合に</a:t>
            </a:r>
            <a:r>
              <a:rPr lang="ja-JP" altLang="en-US" sz="2400" b="1">
                <a:solidFill>
                  <a:srgbClr val="0432FF"/>
                </a:solidFill>
                <a:effectLst/>
                <a:latin typeface="HGMaruGothicMPRO" panose="020F0600000000000000" pitchFamily="34" charset="-128"/>
                <a:ea typeface="HGMaruGothicMPRO" panose="020F0600000000000000" pitchFamily="34" charset="-128"/>
              </a:rPr>
              <a:t>在宅歯科医療情報連携加算</a:t>
            </a:r>
            <a:r>
              <a:rPr lang="ja-JP" altLang="en-US" sz="2400">
                <a:solidFill>
                  <a:schemeClr val="tx1"/>
                </a:solidFill>
                <a:effectLst/>
                <a:latin typeface="HGMaruGothicMPRO" panose="020F0600000000000000" pitchFamily="34" charset="-128"/>
                <a:ea typeface="HGMaruGothicMPRO" panose="020F0600000000000000" pitchFamily="34" charset="-128"/>
              </a:rPr>
              <a:t>として月</a:t>
            </a:r>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chemeClr val="tx1"/>
                </a:solidFill>
                <a:effectLst/>
                <a:latin typeface="HGMaruGothicMPRO" panose="020F0600000000000000" pitchFamily="34" charset="-128"/>
                <a:ea typeface="HGMaruGothicMPRO" panose="020F0600000000000000" pitchFamily="34" charset="-128"/>
              </a:rPr>
              <a:t>回に限り</a:t>
            </a:r>
            <a:r>
              <a:rPr lang="en-US" altLang="ja-JP" sz="2400" dirty="0">
                <a:solidFill>
                  <a:schemeClr val="tx1"/>
                </a:solidFill>
                <a:latin typeface="HGMaruGothicMPRO" panose="020F0600000000000000" pitchFamily="34" charset="-128"/>
                <a:ea typeface="HGMaruGothicMPRO" panose="020F0600000000000000" pitchFamily="34" charset="-128"/>
              </a:rPr>
              <a:t>100</a:t>
            </a:r>
            <a:r>
              <a:rPr lang="ja-JP" altLang="en-US" sz="2400">
                <a:solidFill>
                  <a:schemeClr val="tx1"/>
                </a:solidFill>
                <a:effectLst/>
                <a:latin typeface="HGMaruGothicMPRO" panose="020F0600000000000000" pitchFamily="34" charset="-128"/>
                <a:ea typeface="HGMaruGothicMPRO" panose="020F0600000000000000" pitchFamily="34" charset="-128"/>
              </a:rPr>
              <a:t>点を加算する。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9300DD62-8095-ABF0-DF12-490F8DEBB83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在宅医療におけるＩＣＴを用いた医療情報連携の推進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7" name="六角形 6">
            <a:extLst>
              <a:ext uri="{FF2B5EF4-FFF2-40B4-BE49-F238E27FC236}">
                <a16:creationId xmlns:a16="http://schemas.microsoft.com/office/drawing/2014/main" id="{5E16F66E-2C5C-D1BF-CB5F-20E74948F760}"/>
              </a:ext>
            </a:extLst>
          </p:cNvPr>
          <p:cNvSpPr/>
          <p:nvPr/>
        </p:nvSpPr>
        <p:spPr>
          <a:xfrm>
            <a:off x="11169825" y="596601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9" name="六角形 8">
            <a:extLst>
              <a:ext uri="{FF2B5EF4-FFF2-40B4-BE49-F238E27FC236}">
                <a16:creationId xmlns:a16="http://schemas.microsoft.com/office/drawing/2014/main" id="{BEAF83C0-BC4E-AEEA-6B50-EA9D1E1F510A}"/>
              </a:ext>
            </a:extLst>
          </p:cNvPr>
          <p:cNvSpPr/>
          <p:nvPr/>
        </p:nvSpPr>
        <p:spPr>
          <a:xfrm>
            <a:off x="10171121" y="59660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8F3FDCEA-BF11-57BC-0EE1-6DE70D409C5C}"/>
              </a:ext>
            </a:extLst>
          </p:cNvPr>
          <p:cNvSpPr txBox="1">
            <a:spLocks/>
          </p:cNvSpPr>
          <p:nvPr/>
        </p:nvSpPr>
        <p:spPr>
          <a:xfrm>
            <a:off x="6338639" y="1821531"/>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13" name="円弧 12">
            <a:extLst>
              <a:ext uri="{FF2B5EF4-FFF2-40B4-BE49-F238E27FC236}">
                <a16:creationId xmlns:a16="http://schemas.microsoft.com/office/drawing/2014/main" id="{76BCB4DE-8C7E-5A30-19E9-00F8D67C4E96}"/>
              </a:ext>
            </a:extLst>
          </p:cNvPr>
          <p:cNvSpPr/>
          <p:nvPr/>
        </p:nvSpPr>
        <p:spPr>
          <a:xfrm>
            <a:off x="4500483" y="5442158"/>
            <a:ext cx="3688161" cy="677662"/>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0C63307B-91E3-81F5-4453-855205903052}"/>
              </a:ext>
            </a:extLst>
          </p:cNvPr>
          <p:cNvPicPr>
            <a:picLocks noChangeAspect="1"/>
          </p:cNvPicPr>
          <p:nvPr/>
        </p:nvPicPr>
        <p:blipFill>
          <a:blip r:embed="rId2"/>
          <a:stretch>
            <a:fillRect/>
          </a:stretch>
        </p:blipFill>
        <p:spPr>
          <a:xfrm>
            <a:off x="2632683" y="5134926"/>
            <a:ext cx="2004963" cy="1844566"/>
          </a:xfrm>
          <a:prstGeom prst="rect">
            <a:avLst/>
          </a:prstGeom>
        </p:spPr>
      </p:pic>
      <p:pic>
        <p:nvPicPr>
          <p:cNvPr id="17" name="図 16">
            <a:extLst>
              <a:ext uri="{FF2B5EF4-FFF2-40B4-BE49-F238E27FC236}">
                <a16:creationId xmlns:a16="http://schemas.microsoft.com/office/drawing/2014/main" id="{2ABA807D-644A-236F-D820-2C1FE0CEA15F}"/>
              </a:ext>
            </a:extLst>
          </p:cNvPr>
          <p:cNvPicPr>
            <a:picLocks noChangeAspect="1"/>
          </p:cNvPicPr>
          <p:nvPr/>
        </p:nvPicPr>
        <p:blipFill>
          <a:blip r:embed="rId3"/>
          <a:stretch>
            <a:fillRect/>
          </a:stretch>
        </p:blipFill>
        <p:spPr>
          <a:xfrm>
            <a:off x="4930817" y="5134926"/>
            <a:ext cx="754158" cy="819737"/>
          </a:xfrm>
          <a:prstGeom prst="rect">
            <a:avLst/>
          </a:prstGeom>
        </p:spPr>
      </p:pic>
      <p:sp>
        <p:nvSpPr>
          <p:cNvPr id="18" name="円弧 17">
            <a:extLst>
              <a:ext uri="{FF2B5EF4-FFF2-40B4-BE49-F238E27FC236}">
                <a16:creationId xmlns:a16="http://schemas.microsoft.com/office/drawing/2014/main" id="{8FDB4A9F-C599-32D1-A32B-0F014546ECE0}"/>
              </a:ext>
            </a:extLst>
          </p:cNvPr>
          <p:cNvSpPr/>
          <p:nvPr/>
        </p:nvSpPr>
        <p:spPr>
          <a:xfrm flipH="1">
            <a:off x="4621327" y="6180338"/>
            <a:ext cx="3688159" cy="67766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5273489D-0495-11D7-5442-9FA19622EB72}"/>
              </a:ext>
            </a:extLst>
          </p:cNvPr>
          <p:cNvPicPr>
            <a:picLocks noChangeAspect="1"/>
          </p:cNvPicPr>
          <p:nvPr/>
        </p:nvPicPr>
        <p:blipFill>
          <a:blip r:embed="rId4"/>
          <a:stretch>
            <a:fillRect/>
          </a:stretch>
        </p:blipFill>
        <p:spPr>
          <a:xfrm>
            <a:off x="6928225" y="5703631"/>
            <a:ext cx="1049230" cy="1035240"/>
          </a:xfrm>
          <a:prstGeom prst="rect">
            <a:avLst/>
          </a:prstGeom>
        </p:spPr>
      </p:pic>
      <p:pic>
        <p:nvPicPr>
          <p:cNvPr id="5" name="図 4">
            <a:extLst>
              <a:ext uri="{FF2B5EF4-FFF2-40B4-BE49-F238E27FC236}">
                <a16:creationId xmlns:a16="http://schemas.microsoft.com/office/drawing/2014/main" id="{225AD6AD-AA96-3FC0-BFC9-F95F499F7AD8}"/>
              </a:ext>
            </a:extLst>
          </p:cNvPr>
          <p:cNvPicPr>
            <a:picLocks noChangeAspect="1"/>
          </p:cNvPicPr>
          <p:nvPr/>
        </p:nvPicPr>
        <p:blipFill>
          <a:blip r:embed="rId5"/>
          <a:stretch>
            <a:fillRect/>
          </a:stretch>
        </p:blipFill>
        <p:spPr>
          <a:xfrm flipH="1">
            <a:off x="8223549" y="5350250"/>
            <a:ext cx="1413918" cy="1413918"/>
          </a:xfrm>
          <a:prstGeom prst="rect">
            <a:avLst/>
          </a:prstGeom>
        </p:spPr>
      </p:pic>
      <p:sp>
        <p:nvSpPr>
          <p:cNvPr id="10" name="スライド番号プレースホルダー 9">
            <a:extLst>
              <a:ext uri="{FF2B5EF4-FFF2-40B4-BE49-F238E27FC236}">
                <a16:creationId xmlns:a16="http://schemas.microsoft.com/office/drawing/2014/main" id="{72FB13F4-2F91-6E77-0205-E8436C23CF80}"/>
              </a:ext>
            </a:extLst>
          </p:cNvPr>
          <p:cNvSpPr>
            <a:spLocks noGrp="1"/>
          </p:cNvSpPr>
          <p:nvPr>
            <p:ph type="sldNum" sz="quarter" idx="12"/>
          </p:nvPr>
        </p:nvSpPr>
        <p:spPr/>
        <p:txBody>
          <a:bodyPr/>
          <a:lstStyle/>
          <a:p>
            <a:fld id="{7F53A4F6-1DED-4042-94B1-26CBF9BCF6BA}" type="slidenum">
              <a:rPr kumimoji="1" lang="ja-JP" altLang="en-US" smtClean="0"/>
              <a:t>151</a:t>
            </a:fld>
            <a:endParaRPr kumimoji="1" lang="ja-JP" altLang="en-US"/>
          </a:p>
        </p:txBody>
      </p:sp>
    </p:spTree>
    <p:extLst>
      <p:ext uri="{BB962C8B-B14F-4D97-AF65-F5344CB8AC3E}">
        <p14:creationId xmlns:p14="http://schemas.microsoft.com/office/powerpoint/2010/main" val="24876454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2AA9-A0C9-38D4-117C-D2D481FB1A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5430C13-49B7-7A54-2BEC-8F12F3E6C29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6F47AF87-128B-9770-F91F-B564E9CCC2C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AA4D1B6F-9311-F800-7C40-D51333F76F53}"/>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丸ｺﾞｼｯｸM-PRO"/>
                <a:ea typeface="HG丸ｺﾞｼｯｸM-PRO"/>
                <a:cs typeface="HG丸ｺﾞｼｯｸM-PRO"/>
              </a:rPr>
              <a:t>［施設基準］</a:t>
            </a:r>
            <a:endParaRPr lang="en-US" altLang="ja-JP" sz="2400"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a:t>
            </a:r>
            <a:r>
              <a:rPr lang="en-US" altLang="ja-JP" sz="2400" dirty="0">
                <a:solidFill>
                  <a:schemeClr val="tx1"/>
                </a:solidFill>
                <a:latin typeface="HG丸ｺﾞｼｯｸM-PRO"/>
                <a:ea typeface="HG丸ｺﾞｼｯｸM-PRO"/>
                <a:cs typeface="HG丸ｺﾞｼｯｸM-PRO"/>
              </a:rPr>
              <a:t>1</a:t>
            </a:r>
            <a:r>
              <a:rPr lang="ja-JP" altLang="en-US" sz="2400">
                <a:solidFill>
                  <a:schemeClr val="tx1"/>
                </a:solidFill>
                <a:latin typeface="HG丸ｺﾞｼｯｸM-PRO"/>
                <a:ea typeface="HG丸ｺﾞｼｯｸM-PRO"/>
                <a:cs typeface="HG丸ｺﾞｼｯｸM-PRO"/>
              </a:rPr>
              <a:t>）</a:t>
            </a:r>
            <a:r>
              <a:rPr lang="ja-JP" altLang="en-US" sz="2400">
                <a:solidFill>
                  <a:schemeClr val="tx1"/>
                </a:solidFill>
                <a:effectLst/>
                <a:latin typeface="HGMaruGothicMPRO" panose="020F0600000000000000" pitchFamily="34" charset="-128"/>
                <a:ea typeface="HGMaruGothicMPRO" panose="020F0600000000000000" pitchFamily="34" charset="-128"/>
              </a:rPr>
              <a:t>在宅患者であって通院が困難なものの診療情報等についてＩＣＴを用いて常</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時確認できる</a:t>
            </a:r>
            <a:r>
              <a:rPr lang="ja-JP" altLang="en-US" sz="2400">
                <a:solidFill>
                  <a:schemeClr val="tx1"/>
                </a:solidFill>
                <a:latin typeface="HGMaruGothicMPRO" panose="020F0600000000000000" pitchFamily="34" charset="-128"/>
                <a:ea typeface="HGMaruGothicMPRO" panose="020F0600000000000000" pitchFamily="34" charset="-128"/>
              </a:rPr>
              <a:t>体制及び</a:t>
            </a:r>
            <a:r>
              <a:rPr lang="ja-JP" altLang="en-US" sz="2400">
                <a:solidFill>
                  <a:schemeClr val="tx1"/>
                </a:solidFill>
                <a:effectLst/>
                <a:latin typeface="HGMaruGothicMPRO" panose="020F0600000000000000" pitchFamily="34" charset="-128"/>
                <a:ea typeface="HGMaruGothicMPRO" panose="020F0600000000000000" pitchFamily="34" charset="-128"/>
              </a:rPr>
              <a:t>関係機関との平時からの連携体制</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診療情報等を活用した上で計画的な歯科医学的管理を行う十分な体制</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b="1"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院内</a:t>
            </a:r>
            <a:r>
              <a:rPr lang="ja-JP" altLang="en-US" sz="2400">
                <a:solidFill>
                  <a:schemeClr val="tx1"/>
                </a:solidFill>
                <a:effectLst/>
                <a:latin typeface="HGMaruGothicMPRO" panose="020F0600000000000000" pitchFamily="34" charset="-128"/>
                <a:ea typeface="HGMaruGothicMPRO" panose="020F0600000000000000" pitchFamily="34" charset="-128"/>
              </a:rPr>
              <a:t>掲示</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のウェブサイト</a:t>
            </a:r>
            <a:r>
              <a:rPr lang="ja-JP" altLang="en-US" sz="2400">
                <a:solidFill>
                  <a:schemeClr val="tx1"/>
                </a:solidFill>
                <a:latin typeface="HGMaruGothicMPRO" panose="020F0600000000000000" pitchFamily="34" charset="-128"/>
                <a:ea typeface="HGMaruGothicMPRO" panose="020F0600000000000000" pitchFamily="34" charset="-128"/>
              </a:rPr>
              <a:t>への掲載</a:t>
            </a:r>
            <a:r>
              <a:rPr lang="ja-JP" altLang="en-US" sz="2400">
                <a:solidFill>
                  <a:schemeClr val="tx1"/>
                </a:solidFill>
                <a:effectLst/>
                <a:latin typeface="HGMaruGothicMPRO" panose="020F0600000000000000" pitchFamily="34" charset="-128"/>
                <a:ea typeface="HGMaruGothicMPRO" panose="020F0600000000000000" pitchFamily="34" charset="-128"/>
              </a:rPr>
              <a:t> （令和７年５月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日まで）</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経過措置</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rgbClr val="FF0000"/>
                </a:solidFill>
                <a:effectLst/>
                <a:latin typeface="HGMaruGothicMPRO" panose="020F0600000000000000" pitchFamily="34" charset="-128"/>
                <a:ea typeface="HGMaruGothicMPRO" panose="020F0600000000000000" pitchFamily="34" charset="-128"/>
              </a:rPr>
              <a:t>令和７年</a:t>
            </a:r>
            <a:r>
              <a:rPr lang="ja-JP" altLang="en-US" sz="2400">
                <a:solidFill>
                  <a:srgbClr val="FF0000"/>
                </a:solidFill>
                <a:latin typeface="HGMaruGothicMPRO" panose="020F0600000000000000" pitchFamily="34" charset="-128"/>
                <a:ea typeface="HGMaruGothicMPRO" panose="020F0600000000000000" pitchFamily="34" charset="-128"/>
              </a:rPr>
              <a:t>５</a:t>
            </a:r>
            <a:r>
              <a:rPr lang="ja-JP" altLang="en-US" sz="2400">
                <a:solidFill>
                  <a:srgbClr val="FF0000"/>
                </a:solidFill>
                <a:effectLst/>
                <a:latin typeface="HGMaruGothicMPRO" panose="020F0600000000000000" pitchFamily="34" charset="-128"/>
                <a:ea typeface="HGMaruGothicMPRO" panose="020F0600000000000000" pitchFamily="34" charset="-128"/>
              </a:rPr>
              <a:t>月</a:t>
            </a:r>
            <a:r>
              <a:rPr lang="en-US" altLang="ja-JP" sz="2400" dirty="0">
                <a:solidFill>
                  <a:srgbClr val="FF0000"/>
                </a:solidFill>
                <a:latin typeface="HGMaruGothicMPRO" panose="020F0600000000000000" pitchFamily="34" charset="-128"/>
                <a:ea typeface="HGMaruGothicMPRO" panose="020F0600000000000000" pitchFamily="34" charset="-128"/>
              </a:rPr>
              <a:t>31</a:t>
            </a:r>
            <a:r>
              <a:rPr lang="ja-JP" altLang="en-US" sz="2400">
                <a:solidFill>
                  <a:srgbClr val="FF0000"/>
                </a:solidFill>
                <a:effectLst/>
                <a:latin typeface="HGMaruGothicMPRO" panose="020F0600000000000000" pitchFamily="34" charset="-128"/>
                <a:ea typeface="HGMaruGothicMPRO" panose="020F0600000000000000" pitchFamily="34" charset="-128"/>
              </a:rPr>
              <a:t>日まで</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E6C0EEE2-071F-433C-A807-5BB4DB1D419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在宅医療におけるＩＣＴを用いた医療情報連携の推進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7" name="六角形 6">
            <a:extLst>
              <a:ext uri="{FF2B5EF4-FFF2-40B4-BE49-F238E27FC236}">
                <a16:creationId xmlns:a16="http://schemas.microsoft.com/office/drawing/2014/main" id="{61D319A9-D3D2-1A6C-E08B-CDA1A1B6121C}"/>
              </a:ext>
            </a:extLst>
          </p:cNvPr>
          <p:cNvSpPr/>
          <p:nvPr/>
        </p:nvSpPr>
        <p:spPr>
          <a:xfrm>
            <a:off x="11169825" y="596601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9" name="六角形 8">
            <a:extLst>
              <a:ext uri="{FF2B5EF4-FFF2-40B4-BE49-F238E27FC236}">
                <a16:creationId xmlns:a16="http://schemas.microsoft.com/office/drawing/2014/main" id="{AF477EA4-59A6-AA32-BE1E-90608C04F385}"/>
              </a:ext>
            </a:extLst>
          </p:cNvPr>
          <p:cNvSpPr/>
          <p:nvPr/>
        </p:nvSpPr>
        <p:spPr>
          <a:xfrm>
            <a:off x="10171121" y="59660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pic>
        <p:nvPicPr>
          <p:cNvPr id="4" name="図 3">
            <a:extLst>
              <a:ext uri="{FF2B5EF4-FFF2-40B4-BE49-F238E27FC236}">
                <a16:creationId xmlns:a16="http://schemas.microsoft.com/office/drawing/2014/main" id="{111DE291-8D48-C6A6-E23B-A84935D53201}"/>
              </a:ext>
            </a:extLst>
          </p:cNvPr>
          <p:cNvPicPr>
            <a:picLocks noChangeAspect="1"/>
          </p:cNvPicPr>
          <p:nvPr/>
        </p:nvPicPr>
        <p:blipFill>
          <a:blip r:embed="rId2"/>
          <a:stretch>
            <a:fillRect/>
          </a:stretch>
        </p:blipFill>
        <p:spPr>
          <a:xfrm>
            <a:off x="9310312" y="3531664"/>
            <a:ext cx="2906715" cy="2110354"/>
          </a:xfrm>
          <a:prstGeom prst="rect">
            <a:avLst/>
          </a:prstGeom>
        </p:spPr>
      </p:pic>
      <p:sp>
        <p:nvSpPr>
          <p:cNvPr id="5" name="スライド番号プレースホルダー 4">
            <a:extLst>
              <a:ext uri="{FF2B5EF4-FFF2-40B4-BE49-F238E27FC236}">
                <a16:creationId xmlns:a16="http://schemas.microsoft.com/office/drawing/2014/main" id="{9D89C569-8267-1381-D74A-A11279FCFA0A}"/>
              </a:ext>
            </a:extLst>
          </p:cNvPr>
          <p:cNvSpPr>
            <a:spLocks noGrp="1"/>
          </p:cNvSpPr>
          <p:nvPr>
            <p:ph type="sldNum" sz="quarter" idx="12"/>
          </p:nvPr>
        </p:nvSpPr>
        <p:spPr/>
        <p:txBody>
          <a:bodyPr/>
          <a:lstStyle/>
          <a:p>
            <a:fld id="{7F53A4F6-1DED-4042-94B1-26CBF9BCF6BA}" type="slidenum">
              <a:rPr kumimoji="1" lang="ja-JP" altLang="en-US" smtClean="0"/>
              <a:t>152</a:t>
            </a:fld>
            <a:endParaRPr kumimoji="1" lang="ja-JP" altLang="en-US"/>
          </a:p>
        </p:txBody>
      </p:sp>
    </p:spTree>
    <p:extLst>
      <p:ext uri="{BB962C8B-B14F-4D97-AF65-F5344CB8AC3E}">
        <p14:creationId xmlns:p14="http://schemas.microsoft.com/office/powerpoint/2010/main" val="8673634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8 </a:t>
            </a:r>
            <a:r>
              <a:rPr lang="ja-JP" altLang="en-US" sz="6000">
                <a:solidFill>
                  <a:schemeClr val="tx1"/>
                </a:solidFill>
                <a:latin typeface="HG丸ｺﾞｼｯｸM-PRO"/>
                <a:ea typeface="HG丸ｺﾞｼｯｸM-PRO"/>
                <a:cs typeface="HG丸ｺﾞｼｯｸM-PRO"/>
              </a:rPr>
              <a:t>質の高い在宅医療・</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訪問看護の確保</a:t>
            </a:r>
            <a:endParaRPr lang="en-US" altLang="ja-JP" sz="60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㉔</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質の高い</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在宅歯科医療の提供の推進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52F7BD07-EF42-A929-052D-CCEFA15D8519}"/>
              </a:ext>
            </a:extLst>
          </p:cNvPr>
          <p:cNvSpPr>
            <a:spLocks noGrp="1"/>
          </p:cNvSpPr>
          <p:nvPr>
            <p:ph type="sldNum" sz="quarter" idx="12"/>
          </p:nvPr>
        </p:nvSpPr>
        <p:spPr/>
        <p:txBody>
          <a:bodyPr/>
          <a:lstStyle/>
          <a:p>
            <a:fld id="{7F53A4F6-1DED-4042-94B1-26CBF9BCF6BA}" type="slidenum">
              <a:rPr kumimoji="1" lang="ja-JP" altLang="en-US" smtClean="0"/>
              <a:t>153</a:t>
            </a:fld>
            <a:endParaRPr kumimoji="1" lang="ja-JP" altLang="en-US"/>
          </a:p>
        </p:txBody>
      </p:sp>
    </p:spTree>
    <p:extLst>
      <p:ext uri="{BB962C8B-B14F-4D97-AF65-F5344CB8AC3E}">
        <p14:creationId xmlns:p14="http://schemas.microsoft.com/office/powerpoint/2010/main" val="18897354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34311-3368-4391-4A63-68FA9B4538A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76372CE-B316-E7F3-F766-71576DE56080}"/>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8A17A40D-AD7E-3789-A65A-94646F2C000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AAA1E8F9-6980-CF84-9DF5-9841FA186A78}"/>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質の高い在宅歯科医療の提供を推進する観点から、歯科訪問診療料の評価を見直すとともに、歯科訪問診療の後方支援等を行う病院について新たな評価を行う。</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rgbClr val="FF0000"/>
                </a:solidFill>
                <a:latin typeface="HGMaruGothicMPRO" panose="020F0600000000000000" pitchFamily="34" charset="-128"/>
                <a:ea typeface="HGMaruGothicMPRO" panose="020F0600000000000000" pitchFamily="34" charset="-128"/>
              </a:rPr>
              <a:t>訪問診療１における</a:t>
            </a:r>
            <a:r>
              <a:rPr lang="en-US" altLang="ja-JP" sz="2400" dirty="0">
                <a:solidFill>
                  <a:srgbClr val="FF0000"/>
                </a:solidFill>
                <a:latin typeface="HGMaruGothicMPRO" panose="020F0600000000000000" pitchFamily="34" charset="-128"/>
                <a:ea typeface="HGMaruGothicMPRO" panose="020F0600000000000000" pitchFamily="34" charset="-128"/>
              </a:rPr>
              <a:t>20</a:t>
            </a:r>
            <a:r>
              <a:rPr lang="ja-JP" altLang="en-US" sz="2400">
                <a:solidFill>
                  <a:srgbClr val="FF0000"/>
                </a:solidFill>
                <a:latin typeface="HGMaruGothicMPRO" panose="020F0600000000000000" pitchFamily="34" charset="-128"/>
                <a:ea typeface="HGMaruGothicMPRO" panose="020F0600000000000000" pitchFamily="34" charset="-128"/>
              </a:rPr>
              <a:t>分未満の場合の評価を見直し</a:t>
            </a:r>
            <a:r>
              <a:rPr lang="ja-JP" altLang="en-US" sz="2400">
                <a:solidFill>
                  <a:schemeClr val="tx1"/>
                </a:solidFill>
                <a:latin typeface="HGMaruGothicMPRO" panose="020F0600000000000000" pitchFamily="34" charset="-128"/>
                <a:ea typeface="HGMaruGothicMPRO" panose="020F0600000000000000" pitchFamily="34" charset="-128"/>
              </a:rPr>
              <a:t>、訪問診療２及び訪問診</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療３について、</a:t>
            </a:r>
            <a:r>
              <a:rPr lang="ja-JP" altLang="en-US" sz="2400">
                <a:solidFill>
                  <a:srgbClr val="FF0000"/>
                </a:solidFill>
                <a:latin typeface="HGMaruGothicMPRO" panose="020F0600000000000000" pitchFamily="34" charset="-128"/>
                <a:ea typeface="HGMaruGothicMPRO" panose="020F0600000000000000" pitchFamily="34" charset="-128"/>
              </a:rPr>
              <a:t>同一建物居住者に対する区分を見直す</a:t>
            </a:r>
            <a:r>
              <a:rPr lang="ja-JP" altLang="en-US" sz="2400">
                <a:solidFill>
                  <a:schemeClr val="tx1"/>
                </a:solidFill>
                <a:latin typeface="HGMaruGothicMPRO" panose="020F0600000000000000" pitchFamily="34" charset="-128"/>
                <a:ea typeface="HGMaruGothicMPRO" panose="020F0600000000000000" pitchFamily="34" charset="-128"/>
              </a:rPr>
              <a:t>。</a:t>
            </a:r>
            <a:endParaRPr lang="en-US" altLang="ja-JP" sz="2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17A3C086-597D-265B-DCB0-42817B681D7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㉔</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質の高い在宅歯科医療の提供の推進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スライド番号プレースホルダー 4">
            <a:extLst>
              <a:ext uri="{FF2B5EF4-FFF2-40B4-BE49-F238E27FC236}">
                <a16:creationId xmlns:a16="http://schemas.microsoft.com/office/drawing/2014/main" id="{00283027-3C22-B5F6-2AE1-605472C0A4EA}"/>
              </a:ext>
            </a:extLst>
          </p:cNvPr>
          <p:cNvSpPr>
            <a:spLocks noGrp="1"/>
          </p:cNvSpPr>
          <p:nvPr>
            <p:ph type="sldNum" sz="quarter" idx="12"/>
          </p:nvPr>
        </p:nvSpPr>
        <p:spPr/>
        <p:txBody>
          <a:bodyPr/>
          <a:lstStyle/>
          <a:p>
            <a:fld id="{7F53A4F6-1DED-4042-94B1-26CBF9BCF6BA}" type="slidenum">
              <a:rPr kumimoji="1" lang="ja-JP" altLang="en-US" smtClean="0"/>
              <a:t>154</a:t>
            </a:fld>
            <a:endParaRPr kumimoji="1" lang="ja-JP" altLang="en-US"/>
          </a:p>
        </p:txBody>
      </p:sp>
    </p:spTree>
    <p:extLst>
      <p:ext uri="{BB962C8B-B14F-4D97-AF65-F5344CB8AC3E}">
        <p14:creationId xmlns:p14="http://schemas.microsoft.com/office/powerpoint/2010/main" val="2525879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grpSp>
        <p:nvGrpSpPr>
          <p:cNvPr id="6" name="グループ化 5">
            <a:extLst>
              <a:ext uri="{FF2B5EF4-FFF2-40B4-BE49-F238E27FC236}">
                <a16:creationId xmlns:a16="http://schemas.microsoft.com/office/drawing/2014/main" id="{BA80B84A-CC67-41B9-7A4A-1F772F64DC56}"/>
              </a:ext>
            </a:extLst>
          </p:cNvPr>
          <p:cNvGrpSpPr/>
          <p:nvPr/>
        </p:nvGrpSpPr>
        <p:grpSpPr>
          <a:xfrm>
            <a:off x="285070" y="1993900"/>
            <a:ext cx="11744260" cy="4625801"/>
            <a:chOff x="285070" y="1993900"/>
            <a:chExt cx="11744260" cy="4625801"/>
          </a:xfrm>
        </p:grpSpPr>
        <p:sp>
          <p:nvSpPr>
            <p:cNvPr id="8" name="タイトル 1">
              <a:extLst>
                <a:ext uri="{FF2B5EF4-FFF2-40B4-BE49-F238E27FC236}">
                  <a16:creationId xmlns:a16="http://schemas.microsoft.com/office/drawing/2014/main" id="{86D5E1F2-A3A6-2C49-BAE1-012DD9E24C24}"/>
                </a:ext>
              </a:extLst>
            </p:cNvPr>
            <p:cNvSpPr txBox="1">
              <a:spLocks/>
            </p:cNvSpPr>
            <p:nvPr/>
          </p:nvSpPr>
          <p:spPr>
            <a:xfrm>
              <a:off x="285070" y="1993900"/>
              <a:ext cx="5487080" cy="46258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歯科訪問診療１</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２　歯科訪問診療２</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３　歯科訪問診療３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タイトル 1">
              <a:extLst>
                <a:ext uri="{FF2B5EF4-FFF2-40B4-BE49-F238E27FC236}">
                  <a16:creationId xmlns:a16="http://schemas.microsoft.com/office/drawing/2014/main" id="{01137EA4-E847-9B28-F447-AE5C5137548B}"/>
                </a:ext>
              </a:extLst>
            </p:cNvPr>
            <p:cNvSpPr txBox="1">
              <a:spLocks/>
            </p:cNvSpPr>
            <p:nvPr/>
          </p:nvSpPr>
          <p:spPr>
            <a:xfrm>
              <a:off x="6542930" y="1993901"/>
              <a:ext cx="5486400" cy="46258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　歯科訪問診療１</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２　歯科訪問診療２</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３　歯科訪問診療３</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４</a:t>
              </a:r>
              <a:r>
                <a:rPr lang="en-US" altLang="ja-JP" sz="1500" dirty="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latin typeface="HGMaruGothicMPRO" panose="020F0600000000000000" pitchFamily="34" charset="-128"/>
                  <a:ea typeface="HGMaruGothicMPRO" panose="020F0600000000000000" pitchFamily="34" charset="-128"/>
                </a:rPr>
                <a:t>歯科訪問診療４</a:t>
              </a:r>
              <a:endParaRPr lang="en-US" altLang="ja-JP" sz="24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５</a:t>
              </a:r>
              <a:r>
                <a:rPr lang="en-US" altLang="ja-JP" sz="1500" dirty="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latin typeface="HGMaruGothicMPRO" panose="020F0600000000000000" pitchFamily="34" charset="-128"/>
                  <a:ea typeface="HGMaruGothicMPRO" panose="020F0600000000000000" pitchFamily="34" charset="-128"/>
                </a:rPr>
                <a:t>歯科訪問診療５</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右矢印 9">
              <a:extLst>
                <a:ext uri="{FF2B5EF4-FFF2-40B4-BE49-F238E27FC236}">
                  <a16:creationId xmlns:a16="http://schemas.microsoft.com/office/drawing/2014/main" id="{C596C474-7EA2-A348-094C-4C74F5093010}"/>
                </a:ext>
              </a:extLst>
            </p:cNvPr>
            <p:cNvSpPr/>
            <p:nvPr/>
          </p:nvSpPr>
          <p:spPr>
            <a:xfrm>
              <a:off x="5867027" y="39207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67123552-FDAD-ABFB-8FD9-6250F3B29F3E}"/>
              </a:ext>
            </a:extLst>
          </p:cNvPr>
          <p:cNvSpPr txBox="1">
            <a:spLocks/>
          </p:cNvSpPr>
          <p:nvPr/>
        </p:nvSpPr>
        <p:spPr>
          <a:xfrm>
            <a:off x="4628445" y="2150151"/>
            <a:ext cx="1143706" cy="1507450"/>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br>
              <a:rPr lang="en-US" altLang="ja-JP" sz="1500" dirty="0">
                <a:solidFill>
                  <a:schemeClr val="tx1"/>
                </a:solidFill>
                <a:latin typeface="HGMaruGothicMPRO" panose="020F0600000000000000" pitchFamily="34" charset="-128"/>
                <a:ea typeface="HGMaruGothicMPRO" panose="020F0600000000000000" pitchFamily="34" charset="-128"/>
              </a:rPr>
            </a:b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chemeClr val="tx1"/>
                </a:solidFill>
                <a:latin typeface="HGMaruGothicMPRO" panose="020F0600000000000000" pitchFamily="34" charset="-128"/>
                <a:ea typeface="HGMaruGothicMPRO" panose="020F0600000000000000" pitchFamily="34" charset="-128"/>
              </a:rPr>
              <a:t>1,100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361</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185</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ja-JP" altLang="en-US" sz="1500">
                <a:solidFill>
                  <a:schemeClr val="tx1"/>
                </a:solidFill>
                <a:latin typeface="HGMaruGothicMPRO" panose="020F0600000000000000" pitchFamily="34" charset="-128"/>
                <a:ea typeface="HGMaruGothicMPRO" panose="020F0600000000000000" pitchFamily="34" charset="-128"/>
              </a:rPr>
              <a:t>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538B448A-B379-EBB9-5DE1-2613F28CE451}"/>
              </a:ext>
            </a:extLst>
          </p:cNvPr>
          <p:cNvSpPr txBox="1">
            <a:spLocks/>
          </p:cNvSpPr>
          <p:nvPr/>
        </p:nvSpPr>
        <p:spPr>
          <a:xfrm>
            <a:off x="10867254" y="2150151"/>
            <a:ext cx="1143706" cy="2802850"/>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br>
              <a:rPr lang="en-US" altLang="ja-JP" sz="1500" dirty="0">
                <a:solidFill>
                  <a:schemeClr val="tx1"/>
                </a:solidFill>
                <a:latin typeface="HGMaruGothicMPRO" panose="020F0600000000000000" pitchFamily="34" charset="-128"/>
                <a:ea typeface="HGMaruGothicMPRO" panose="020F0600000000000000" pitchFamily="34" charset="-128"/>
              </a:rPr>
            </a:b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chemeClr val="tx1"/>
                </a:solidFill>
                <a:latin typeface="HGMaruGothicMPRO" panose="020F0600000000000000" pitchFamily="34" charset="-128"/>
                <a:ea typeface="HGMaruGothicMPRO" panose="020F0600000000000000" pitchFamily="34" charset="-128"/>
              </a:rPr>
              <a:t>1.100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410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310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lnSpc>
                <a:spcPct val="150000"/>
              </a:lnSpc>
            </a:pPr>
            <a:r>
              <a:rPr lang="en-US" altLang="ja-JP" sz="1500" dirty="0">
                <a:solidFill>
                  <a:srgbClr val="FF0000"/>
                </a:solidFill>
                <a:latin typeface="HGMaruGothicMPRO" panose="020F0600000000000000" pitchFamily="34" charset="-128"/>
                <a:ea typeface="HGMaruGothicMPRO" panose="020F0600000000000000" pitchFamily="34" charset="-128"/>
              </a:rPr>
              <a:t>160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lnSpc>
                <a:spcPct val="150000"/>
              </a:lnSpc>
            </a:pPr>
            <a:r>
              <a:rPr lang="en-US" altLang="ja-JP" sz="1500" dirty="0">
                <a:solidFill>
                  <a:srgbClr val="FF0000"/>
                </a:solidFill>
                <a:latin typeface="HGMaruGothicMPRO" panose="020F0600000000000000" pitchFamily="34" charset="-128"/>
                <a:ea typeface="HGMaruGothicMPRO" panose="020F0600000000000000" pitchFamily="34" charset="-128"/>
              </a:rPr>
              <a:t>95</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ja-JP" altLang="en-US" sz="1500">
                <a:solidFill>
                  <a:schemeClr val="tx1"/>
                </a:solidFill>
                <a:latin typeface="HGMaruGothicMPRO" panose="020F0600000000000000" pitchFamily="34" charset="-128"/>
                <a:ea typeface="HGMaruGothicMPRO" panose="020F0600000000000000" pitchFamily="34" charset="-128"/>
              </a:rPr>
              <a:t>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タイトル 1">
            <a:extLst>
              <a:ext uri="{FF2B5EF4-FFF2-40B4-BE49-F238E27FC236}">
                <a16:creationId xmlns:a16="http://schemas.microsoft.com/office/drawing/2014/main" id="{81BE61A4-FC5B-3E8C-018C-B5DC9F49ADB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㉔</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質の高い在宅歯科医療の提供の推進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076DF75C-7689-5D5E-A9FD-BD02B0C3C3B7}"/>
              </a:ext>
            </a:extLst>
          </p:cNvPr>
          <p:cNvSpPr>
            <a:spLocks noGrp="1"/>
          </p:cNvSpPr>
          <p:nvPr>
            <p:ph type="sldNum" sz="quarter" idx="12"/>
          </p:nvPr>
        </p:nvSpPr>
        <p:spPr/>
        <p:txBody>
          <a:bodyPr/>
          <a:lstStyle/>
          <a:p>
            <a:fld id="{7F53A4F6-1DED-4042-94B1-26CBF9BCF6BA}" type="slidenum">
              <a:rPr kumimoji="1" lang="ja-JP" altLang="en-US" smtClean="0"/>
              <a:t>155</a:t>
            </a:fld>
            <a:endParaRPr kumimoji="1" lang="ja-JP" altLang="en-US"/>
          </a:p>
        </p:txBody>
      </p:sp>
    </p:spTree>
    <p:extLst>
      <p:ext uri="{BB962C8B-B14F-4D97-AF65-F5344CB8AC3E}">
        <p14:creationId xmlns:p14="http://schemas.microsoft.com/office/powerpoint/2010/main" val="38747449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5FC97-A3AF-8D30-AAF9-E8A620B1422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56C871C-D234-BD2A-39D7-98D7E9EC5BB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0E049FD3-8E7C-9E56-CB43-A19D2012EB0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grpSp>
        <p:nvGrpSpPr>
          <p:cNvPr id="6" name="グループ化 5">
            <a:extLst>
              <a:ext uri="{FF2B5EF4-FFF2-40B4-BE49-F238E27FC236}">
                <a16:creationId xmlns:a16="http://schemas.microsoft.com/office/drawing/2014/main" id="{074ADF6C-3DA3-06B3-23FF-5E875638153C}"/>
              </a:ext>
            </a:extLst>
          </p:cNvPr>
          <p:cNvGrpSpPr/>
          <p:nvPr/>
        </p:nvGrpSpPr>
        <p:grpSpPr>
          <a:xfrm>
            <a:off x="285070" y="2019300"/>
            <a:ext cx="11744260" cy="4600401"/>
            <a:chOff x="285070" y="2019300"/>
            <a:chExt cx="11744260" cy="4600401"/>
          </a:xfrm>
        </p:grpSpPr>
        <p:sp>
          <p:nvSpPr>
            <p:cNvPr id="8" name="タイトル 1">
              <a:extLst>
                <a:ext uri="{FF2B5EF4-FFF2-40B4-BE49-F238E27FC236}">
                  <a16:creationId xmlns:a16="http://schemas.microsoft.com/office/drawing/2014/main" id="{0AD0B17D-6DEB-396F-3A07-C633B94D86E6}"/>
                </a:ext>
              </a:extLst>
            </p:cNvPr>
            <p:cNvSpPr txBox="1">
              <a:spLocks/>
            </p:cNvSpPr>
            <p:nvPr/>
          </p:nvSpPr>
          <p:spPr>
            <a:xfrm>
              <a:off x="285070" y="2019300"/>
              <a:ext cx="5487080" cy="4600401"/>
            </a:xfrm>
            <a:prstGeom prst="rect">
              <a:avLst/>
            </a:prstGeom>
            <a:ln>
              <a:solidFill>
                <a:schemeClr val="tx1"/>
              </a:solid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24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歯科訪問診療１</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r>
                <a:rPr lang="ja-JP" altLang="en-US" sz="1500">
                  <a:solidFill>
                    <a:schemeClr val="tx1"/>
                  </a:solidFill>
                  <a:latin typeface="HGMaruGothicMPRO" panose="020F0600000000000000" pitchFamily="34" charset="-128"/>
                  <a:ea typeface="HGMaruGothicMPRO" panose="020F0600000000000000" pitchFamily="34" charset="-128"/>
                </a:rPr>
                <a:t>２　歯科訪問診療２</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r>
                <a:rPr lang="ja-JP" altLang="en-US" sz="1500">
                  <a:solidFill>
                    <a:schemeClr val="tx1"/>
                  </a:solidFill>
                  <a:latin typeface="HGMaruGothicMPRO" panose="020F0600000000000000" pitchFamily="34" charset="-128"/>
                  <a:ea typeface="HGMaruGothicMPRO" panose="020F0600000000000000" pitchFamily="34" charset="-128"/>
                </a:rPr>
                <a:t>３　歯科訪問診療３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タイトル 1">
              <a:extLst>
                <a:ext uri="{FF2B5EF4-FFF2-40B4-BE49-F238E27FC236}">
                  <a16:creationId xmlns:a16="http://schemas.microsoft.com/office/drawing/2014/main" id="{26A7FD60-9922-EF9C-5C24-FB8631C33679}"/>
                </a:ext>
              </a:extLst>
            </p:cNvPr>
            <p:cNvSpPr txBox="1">
              <a:spLocks/>
            </p:cNvSpPr>
            <p:nvPr/>
          </p:nvSpPr>
          <p:spPr>
            <a:xfrm>
              <a:off x="6542930" y="2019301"/>
              <a:ext cx="5486400" cy="4600400"/>
            </a:xfrm>
            <a:prstGeom prst="rect">
              <a:avLst/>
            </a:prstGeom>
            <a:ln>
              <a:solidFill>
                <a:schemeClr val="tx1"/>
              </a:solid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24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　歯科訪問診療１</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r>
                <a:rPr lang="ja-JP" altLang="en-US" sz="1500">
                  <a:solidFill>
                    <a:schemeClr val="tx1"/>
                  </a:solidFill>
                  <a:latin typeface="HGMaruGothicMPRO" panose="020F0600000000000000" pitchFamily="34" charset="-128"/>
                  <a:ea typeface="HGMaruGothicMPRO" panose="020F0600000000000000" pitchFamily="34" charset="-128"/>
                </a:rPr>
                <a:t>２　歯科訪問診療２</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r>
                <a:rPr lang="ja-JP" altLang="en-US" sz="1500">
                  <a:solidFill>
                    <a:schemeClr val="tx1"/>
                  </a:solidFill>
                  <a:latin typeface="HGMaruGothicMPRO" panose="020F0600000000000000" pitchFamily="34" charset="-128"/>
                  <a:ea typeface="HGMaruGothicMPRO" panose="020F0600000000000000" pitchFamily="34" charset="-128"/>
                </a:rPr>
                <a:t>３　歯科訪問診療３</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lnSpc>
                  <a:spcPts val="2400"/>
                </a:lnSpc>
              </a:pPr>
              <a:r>
                <a:rPr lang="ja-JP" altLang="en-US" sz="1500">
                  <a:solidFill>
                    <a:srgbClr val="FF0000"/>
                  </a:solidFill>
                  <a:latin typeface="HGMaruGothicMPRO" panose="020F0600000000000000" pitchFamily="34" charset="-128"/>
                  <a:ea typeface="HGMaruGothicMPRO" panose="020F0600000000000000" pitchFamily="34" charset="-128"/>
                </a:rPr>
                <a:t>４　歯科訪問診療４</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lnSpc>
                  <a:spcPts val="2400"/>
                </a:lnSpc>
              </a:pP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lnSpc>
                  <a:spcPts val="2400"/>
                </a:lnSpc>
              </a:pP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lnSpc>
                  <a:spcPts val="2400"/>
                </a:lnSpc>
              </a:pPr>
              <a:r>
                <a:rPr lang="ja-JP" altLang="en-US" sz="1500">
                  <a:solidFill>
                    <a:srgbClr val="FF0000"/>
                  </a:solidFill>
                  <a:latin typeface="HGMaruGothicMPRO" panose="020F0600000000000000" pitchFamily="34" charset="-128"/>
                  <a:ea typeface="HGMaruGothicMPRO" panose="020F0600000000000000" pitchFamily="34" charset="-128"/>
                </a:rPr>
                <a:t>５　歯科訪問診療５</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右矢印 9">
              <a:extLst>
                <a:ext uri="{FF2B5EF4-FFF2-40B4-BE49-F238E27FC236}">
                  <a16:creationId xmlns:a16="http://schemas.microsoft.com/office/drawing/2014/main" id="{628DFF55-09CB-9C83-AD99-3753F2015726}"/>
                </a:ext>
              </a:extLst>
            </p:cNvPr>
            <p:cNvSpPr/>
            <p:nvPr/>
          </p:nvSpPr>
          <p:spPr>
            <a:xfrm>
              <a:off x="5847557" y="383522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13" name="図 12">
            <a:extLst>
              <a:ext uri="{FF2B5EF4-FFF2-40B4-BE49-F238E27FC236}">
                <a16:creationId xmlns:a16="http://schemas.microsoft.com/office/drawing/2014/main" id="{6AD52E9A-0B26-58C1-6005-2A8C452CBECC}"/>
              </a:ext>
            </a:extLst>
          </p:cNvPr>
          <p:cNvPicPr>
            <a:picLocks noChangeAspect="1"/>
          </p:cNvPicPr>
          <p:nvPr/>
        </p:nvPicPr>
        <p:blipFill>
          <a:blip r:embed="rId2"/>
          <a:stretch>
            <a:fillRect/>
          </a:stretch>
        </p:blipFill>
        <p:spPr>
          <a:xfrm>
            <a:off x="2114550" y="2505967"/>
            <a:ext cx="946701" cy="923033"/>
          </a:xfrm>
          <a:prstGeom prst="rect">
            <a:avLst/>
          </a:prstGeom>
        </p:spPr>
      </p:pic>
      <p:pic>
        <p:nvPicPr>
          <p:cNvPr id="14" name="図 13">
            <a:extLst>
              <a:ext uri="{FF2B5EF4-FFF2-40B4-BE49-F238E27FC236}">
                <a16:creationId xmlns:a16="http://schemas.microsoft.com/office/drawing/2014/main" id="{038F8817-59B9-83AC-B7A7-8D1BB952B518}"/>
              </a:ext>
            </a:extLst>
          </p:cNvPr>
          <p:cNvPicPr>
            <a:picLocks noChangeAspect="1"/>
          </p:cNvPicPr>
          <p:nvPr/>
        </p:nvPicPr>
        <p:blipFill>
          <a:blip r:embed="rId2"/>
          <a:stretch>
            <a:fillRect/>
          </a:stretch>
        </p:blipFill>
        <p:spPr>
          <a:xfrm>
            <a:off x="763494" y="3611734"/>
            <a:ext cx="335569" cy="327180"/>
          </a:xfrm>
          <a:prstGeom prst="rect">
            <a:avLst/>
          </a:prstGeom>
        </p:spPr>
      </p:pic>
      <p:pic>
        <p:nvPicPr>
          <p:cNvPr id="16" name="図 15">
            <a:extLst>
              <a:ext uri="{FF2B5EF4-FFF2-40B4-BE49-F238E27FC236}">
                <a16:creationId xmlns:a16="http://schemas.microsoft.com/office/drawing/2014/main" id="{160966C7-56B7-D22C-B2F5-55CF5EAEA069}"/>
              </a:ext>
            </a:extLst>
          </p:cNvPr>
          <p:cNvPicPr>
            <a:picLocks noChangeAspect="1"/>
          </p:cNvPicPr>
          <p:nvPr/>
        </p:nvPicPr>
        <p:blipFill>
          <a:blip r:embed="rId2"/>
          <a:stretch>
            <a:fillRect/>
          </a:stretch>
        </p:blipFill>
        <p:spPr>
          <a:xfrm>
            <a:off x="1099063" y="3611734"/>
            <a:ext cx="335569" cy="327180"/>
          </a:xfrm>
          <a:prstGeom prst="rect">
            <a:avLst/>
          </a:prstGeom>
        </p:spPr>
      </p:pic>
      <p:pic>
        <p:nvPicPr>
          <p:cNvPr id="17" name="図 16">
            <a:extLst>
              <a:ext uri="{FF2B5EF4-FFF2-40B4-BE49-F238E27FC236}">
                <a16:creationId xmlns:a16="http://schemas.microsoft.com/office/drawing/2014/main" id="{D51A4B3A-65A8-0EFD-78A3-30A6B5E51C85}"/>
              </a:ext>
            </a:extLst>
          </p:cNvPr>
          <p:cNvPicPr>
            <a:picLocks noChangeAspect="1"/>
          </p:cNvPicPr>
          <p:nvPr/>
        </p:nvPicPr>
        <p:blipFill>
          <a:blip r:embed="rId2"/>
          <a:stretch>
            <a:fillRect/>
          </a:stretch>
        </p:blipFill>
        <p:spPr>
          <a:xfrm>
            <a:off x="1434632" y="3611734"/>
            <a:ext cx="335569" cy="327180"/>
          </a:xfrm>
          <a:prstGeom prst="rect">
            <a:avLst/>
          </a:prstGeom>
        </p:spPr>
      </p:pic>
      <p:pic>
        <p:nvPicPr>
          <p:cNvPr id="18" name="図 17">
            <a:extLst>
              <a:ext uri="{FF2B5EF4-FFF2-40B4-BE49-F238E27FC236}">
                <a16:creationId xmlns:a16="http://schemas.microsoft.com/office/drawing/2014/main" id="{EC5B9D30-8D67-BCF4-37C4-E2807817FBA0}"/>
              </a:ext>
            </a:extLst>
          </p:cNvPr>
          <p:cNvPicPr>
            <a:picLocks noChangeAspect="1"/>
          </p:cNvPicPr>
          <p:nvPr/>
        </p:nvPicPr>
        <p:blipFill>
          <a:blip r:embed="rId2"/>
          <a:stretch>
            <a:fillRect/>
          </a:stretch>
        </p:blipFill>
        <p:spPr>
          <a:xfrm>
            <a:off x="1770201" y="3608205"/>
            <a:ext cx="335569" cy="327180"/>
          </a:xfrm>
          <a:prstGeom prst="rect">
            <a:avLst/>
          </a:prstGeom>
        </p:spPr>
      </p:pic>
      <p:pic>
        <p:nvPicPr>
          <p:cNvPr id="19" name="図 18">
            <a:extLst>
              <a:ext uri="{FF2B5EF4-FFF2-40B4-BE49-F238E27FC236}">
                <a16:creationId xmlns:a16="http://schemas.microsoft.com/office/drawing/2014/main" id="{EB1D0C33-5834-3339-95AE-0A89F8B947A3}"/>
              </a:ext>
            </a:extLst>
          </p:cNvPr>
          <p:cNvPicPr>
            <a:picLocks noChangeAspect="1"/>
          </p:cNvPicPr>
          <p:nvPr/>
        </p:nvPicPr>
        <p:blipFill>
          <a:blip r:embed="rId2"/>
          <a:stretch>
            <a:fillRect/>
          </a:stretch>
        </p:blipFill>
        <p:spPr>
          <a:xfrm>
            <a:off x="2108801" y="3608205"/>
            <a:ext cx="335569" cy="327180"/>
          </a:xfrm>
          <a:prstGeom prst="rect">
            <a:avLst/>
          </a:prstGeom>
        </p:spPr>
      </p:pic>
      <p:pic>
        <p:nvPicPr>
          <p:cNvPr id="20" name="図 19">
            <a:extLst>
              <a:ext uri="{FF2B5EF4-FFF2-40B4-BE49-F238E27FC236}">
                <a16:creationId xmlns:a16="http://schemas.microsoft.com/office/drawing/2014/main" id="{D4342DF0-ED6A-94F5-96CA-B4BBD1EE9932}"/>
              </a:ext>
            </a:extLst>
          </p:cNvPr>
          <p:cNvPicPr>
            <a:picLocks noChangeAspect="1"/>
          </p:cNvPicPr>
          <p:nvPr/>
        </p:nvPicPr>
        <p:blipFill>
          <a:blip r:embed="rId2"/>
          <a:stretch>
            <a:fillRect/>
          </a:stretch>
        </p:blipFill>
        <p:spPr>
          <a:xfrm>
            <a:off x="2447704" y="3608205"/>
            <a:ext cx="335569" cy="327180"/>
          </a:xfrm>
          <a:prstGeom prst="rect">
            <a:avLst/>
          </a:prstGeom>
        </p:spPr>
      </p:pic>
      <p:pic>
        <p:nvPicPr>
          <p:cNvPr id="21" name="図 20">
            <a:extLst>
              <a:ext uri="{FF2B5EF4-FFF2-40B4-BE49-F238E27FC236}">
                <a16:creationId xmlns:a16="http://schemas.microsoft.com/office/drawing/2014/main" id="{A7D4B6F2-3D1D-E137-1B38-8DAA7CD88F29}"/>
              </a:ext>
            </a:extLst>
          </p:cNvPr>
          <p:cNvPicPr>
            <a:picLocks noChangeAspect="1"/>
          </p:cNvPicPr>
          <p:nvPr/>
        </p:nvPicPr>
        <p:blipFill>
          <a:blip r:embed="rId2"/>
          <a:stretch>
            <a:fillRect/>
          </a:stretch>
        </p:blipFill>
        <p:spPr>
          <a:xfrm>
            <a:off x="2783273" y="3610748"/>
            <a:ext cx="335569" cy="327180"/>
          </a:xfrm>
          <a:prstGeom prst="rect">
            <a:avLst/>
          </a:prstGeom>
        </p:spPr>
      </p:pic>
      <p:pic>
        <p:nvPicPr>
          <p:cNvPr id="22" name="図 21">
            <a:extLst>
              <a:ext uri="{FF2B5EF4-FFF2-40B4-BE49-F238E27FC236}">
                <a16:creationId xmlns:a16="http://schemas.microsoft.com/office/drawing/2014/main" id="{940047AC-05C4-42C9-B93B-97B7198FA452}"/>
              </a:ext>
            </a:extLst>
          </p:cNvPr>
          <p:cNvPicPr>
            <a:picLocks noChangeAspect="1"/>
          </p:cNvPicPr>
          <p:nvPr/>
        </p:nvPicPr>
        <p:blipFill>
          <a:blip r:embed="rId2"/>
          <a:stretch>
            <a:fillRect/>
          </a:stretch>
        </p:blipFill>
        <p:spPr>
          <a:xfrm>
            <a:off x="3118541" y="3611772"/>
            <a:ext cx="335569" cy="327180"/>
          </a:xfrm>
          <a:prstGeom prst="rect">
            <a:avLst/>
          </a:prstGeom>
        </p:spPr>
      </p:pic>
      <p:pic>
        <p:nvPicPr>
          <p:cNvPr id="23" name="図 22">
            <a:extLst>
              <a:ext uri="{FF2B5EF4-FFF2-40B4-BE49-F238E27FC236}">
                <a16:creationId xmlns:a16="http://schemas.microsoft.com/office/drawing/2014/main" id="{7DE909DB-A1A7-1F7A-7914-829DE26A2F98}"/>
              </a:ext>
            </a:extLst>
          </p:cNvPr>
          <p:cNvPicPr>
            <a:picLocks noChangeAspect="1"/>
          </p:cNvPicPr>
          <p:nvPr/>
        </p:nvPicPr>
        <p:blipFill>
          <a:blip r:embed="rId2"/>
          <a:stretch>
            <a:fillRect/>
          </a:stretch>
        </p:blipFill>
        <p:spPr>
          <a:xfrm>
            <a:off x="3453809" y="3608205"/>
            <a:ext cx="335569" cy="327180"/>
          </a:xfrm>
          <a:prstGeom prst="rect">
            <a:avLst/>
          </a:prstGeom>
        </p:spPr>
      </p:pic>
      <p:pic>
        <p:nvPicPr>
          <p:cNvPr id="24" name="図 23">
            <a:extLst>
              <a:ext uri="{FF2B5EF4-FFF2-40B4-BE49-F238E27FC236}">
                <a16:creationId xmlns:a16="http://schemas.microsoft.com/office/drawing/2014/main" id="{6F2B3C16-A9EB-35F1-41B8-382B2603AA54}"/>
              </a:ext>
            </a:extLst>
          </p:cNvPr>
          <p:cNvPicPr>
            <a:picLocks noChangeAspect="1"/>
          </p:cNvPicPr>
          <p:nvPr/>
        </p:nvPicPr>
        <p:blipFill>
          <a:blip r:embed="rId2"/>
          <a:stretch>
            <a:fillRect/>
          </a:stretch>
        </p:blipFill>
        <p:spPr>
          <a:xfrm>
            <a:off x="763494" y="4259036"/>
            <a:ext cx="335569" cy="327180"/>
          </a:xfrm>
          <a:prstGeom prst="rect">
            <a:avLst/>
          </a:prstGeom>
        </p:spPr>
      </p:pic>
      <p:pic>
        <p:nvPicPr>
          <p:cNvPr id="25" name="図 24">
            <a:extLst>
              <a:ext uri="{FF2B5EF4-FFF2-40B4-BE49-F238E27FC236}">
                <a16:creationId xmlns:a16="http://schemas.microsoft.com/office/drawing/2014/main" id="{524174CB-55C3-E1CB-50B5-FB3627836A40}"/>
              </a:ext>
            </a:extLst>
          </p:cNvPr>
          <p:cNvPicPr>
            <a:picLocks noChangeAspect="1"/>
          </p:cNvPicPr>
          <p:nvPr/>
        </p:nvPicPr>
        <p:blipFill>
          <a:blip r:embed="rId2"/>
          <a:stretch>
            <a:fillRect/>
          </a:stretch>
        </p:blipFill>
        <p:spPr>
          <a:xfrm>
            <a:off x="1099063" y="4259036"/>
            <a:ext cx="335569" cy="327180"/>
          </a:xfrm>
          <a:prstGeom prst="rect">
            <a:avLst/>
          </a:prstGeom>
        </p:spPr>
      </p:pic>
      <p:pic>
        <p:nvPicPr>
          <p:cNvPr id="26" name="図 25">
            <a:extLst>
              <a:ext uri="{FF2B5EF4-FFF2-40B4-BE49-F238E27FC236}">
                <a16:creationId xmlns:a16="http://schemas.microsoft.com/office/drawing/2014/main" id="{46E158B9-BDC5-3B1A-8169-494D0FA8A3BC}"/>
              </a:ext>
            </a:extLst>
          </p:cNvPr>
          <p:cNvPicPr>
            <a:picLocks noChangeAspect="1"/>
          </p:cNvPicPr>
          <p:nvPr/>
        </p:nvPicPr>
        <p:blipFill>
          <a:blip r:embed="rId2"/>
          <a:stretch>
            <a:fillRect/>
          </a:stretch>
        </p:blipFill>
        <p:spPr>
          <a:xfrm>
            <a:off x="1434632" y="4259036"/>
            <a:ext cx="335569" cy="327180"/>
          </a:xfrm>
          <a:prstGeom prst="rect">
            <a:avLst/>
          </a:prstGeom>
        </p:spPr>
      </p:pic>
      <p:pic>
        <p:nvPicPr>
          <p:cNvPr id="27" name="図 26">
            <a:extLst>
              <a:ext uri="{FF2B5EF4-FFF2-40B4-BE49-F238E27FC236}">
                <a16:creationId xmlns:a16="http://schemas.microsoft.com/office/drawing/2014/main" id="{C32B1754-6991-7349-159E-A6E3326772B7}"/>
              </a:ext>
            </a:extLst>
          </p:cNvPr>
          <p:cNvPicPr>
            <a:picLocks noChangeAspect="1"/>
          </p:cNvPicPr>
          <p:nvPr/>
        </p:nvPicPr>
        <p:blipFill>
          <a:blip r:embed="rId2"/>
          <a:stretch>
            <a:fillRect/>
          </a:stretch>
        </p:blipFill>
        <p:spPr>
          <a:xfrm>
            <a:off x="1770201" y="4259036"/>
            <a:ext cx="335569" cy="327180"/>
          </a:xfrm>
          <a:prstGeom prst="rect">
            <a:avLst/>
          </a:prstGeom>
        </p:spPr>
      </p:pic>
      <p:pic>
        <p:nvPicPr>
          <p:cNvPr id="28" name="図 27">
            <a:extLst>
              <a:ext uri="{FF2B5EF4-FFF2-40B4-BE49-F238E27FC236}">
                <a16:creationId xmlns:a16="http://schemas.microsoft.com/office/drawing/2014/main" id="{5F5DBD4D-6125-D7C8-22AB-6BD8B20CEDB5}"/>
              </a:ext>
            </a:extLst>
          </p:cNvPr>
          <p:cNvPicPr>
            <a:picLocks noChangeAspect="1"/>
          </p:cNvPicPr>
          <p:nvPr/>
        </p:nvPicPr>
        <p:blipFill>
          <a:blip r:embed="rId2"/>
          <a:stretch>
            <a:fillRect/>
          </a:stretch>
        </p:blipFill>
        <p:spPr>
          <a:xfrm>
            <a:off x="2105613" y="4259036"/>
            <a:ext cx="335569" cy="327180"/>
          </a:xfrm>
          <a:prstGeom prst="rect">
            <a:avLst/>
          </a:prstGeom>
        </p:spPr>
      </p:pic>
      <p:pic>
        <p:nvPicPr>
          <p:cNvPr id="29" name="図 28">
            <a:extLst>
              <a:ext uri="{FF2B5EF4-FFF2-40B4-BE49-F238E27FC236}">
                <a16:creationId xmlns:a16="http://schemas.microsoft.com/office/drawing/2014/main" id="{AA25D080-F0B7-1139-9BDA-CF877E762B60}"/>
              </a:ext>
            </a:extLst>
          </p:cNvPr>
          <p:cNvPicPr>
            <a:picLocks noChangeAspect="1"/>
          </p:cNvPicPr>
          <p:nvPr/>
        </p:nvPicPr>
        <p:blipFill>
          <a:blip r:embed="rId2"/>
          <a:stretch>
            <a:fillRect/>
          </a:stretch>
        </p:blipFill>
        <p:spPr>
          <a:xfrm>
            <a:off x="2447703" y="4259036"/>
            <a:ext cx="335569" cy="327180"/>
          </a:xfrm>
          <a:prstGeom prst="rect">
            <a:avLst/>
          </a:prstGeom>
        </p:spPr>
      </p:pic>
      <p:pic>
        <p:nvPicPr>
          <p:cNvPr id="30" name="図 29">
            <a:extLst>
              <a:ext uri="{FF2B5EF4-FFF2-40B4-BE49-F238E27FC236}">
                <a16:creationId xmlns:a16="http://schemas.microsoft.com/office/drawing/2014/main" id="{414554E5-351E-0C38-AEB3-292C2BB6CAC2}"/>
              </a:ext>
            </a:extLst>
          </p:cNvPr>
          <p:cNvPicPr>
            <a:picLocks noChangeAspect="1"/>
          </p:cNvPicPr>
          <p:nvPr/>
        </p:nvPicPr>
        <p:blipFill>
          <a:blip r:embed="rId2"/>
          <a:stretch>
            <a:fillRect/>
          </a:stretch>
        </p:blipFill>
        <p:spPr>
          <a:xfrm>
            <a:off x="2782972" y="4259036"/>
            <a:ext cx="335569" cy="327180"/>
          </a:xfrm>
          <a:prstGeom prst="rect">
            <a:avLst/>
          </a:prstGeom>
        </p:spPr>
      </p:pic>
      <p:pic>
        <p:nvPicPr>
          <p:cNvPr id="31" name="図 30">
            <a:extLst>
              <a:ext uri="{FF2B5EF4-FFF2-40B4-BE49-F238E27FC236}">
                <a16:creationId xmlns:a16="http://schemas.microsoft.com/office/drawing/2014/main" id="{BD532865-4783-EE90-C030-127B735B43F3}"/>
              </a:ext>
            </a:extLst>
          </p:cNvPr>
          <p:cNvPicPr>
            <a:picLocks noChangeAspect="1"/>
          </p:cNvPicPr>
          <p:nvPr/>
        </p:nvPicPr>
        <p:blipFill>
          <a:blip r:embed="rId2"/>
          <a:stretch>
            <a:fillRect/>
          </a:stretch>
        </p:blipFill>
        <p:spPr>
          <a:xfrm>
            <a:off x="3117000" y="4259036"/>
            <a:ext cx="335569" cy="327180"/>
          </a:xfrm>
          <a:prstGeom prst="rect">
            <a:avLst/>
          </a:prstGeom>
        </p:spPr>
      </p:pic>
      <p:pic>
        <p:nvPicPr>
          <p:cNvPr id="32" name="図 31">
            <a:extLst>
              <a:ext uri="{FF2B5EF4-FFF2-40B4-BE49-F238E27FC236}">
                <a16:creationId xmlns:a16="http://schemas.microsoft.com/office/drawing/2014/main" id="{04CA1ADA-D359-79F4-4CD5-DFE020ECABD2}"/>
              </a:ext>
            </a:extLst>
          </p:cNvPr>
          <p:cNvPicPr>
            <a:picLocks noChangeAspect="1"/>
          </p:cNvPicPr>
          <p:nvPr/>
        </p:nvPicPr>
        <p:blipFill>
          <a:blip r:embed="rId2"/>
          <a:stretch>
            <a:fillRect/>
          </a:stretch>
        </p:blipFill>
        <p:spPr>
          <a:xfrm>
            <a:off x="3456741" y="4259036"/>
            <a:ext cx="335569" cy="327180"/>
          </a:xfrm>
          <a:prstGeom prst="rect">
            <a:avLst/>
          </a:prstGeom>
        </p:spPr>
      </p:pic>
      <p:pic>
        <p:nvPicPr>
          <p:cNvPr id="33" name="図 32">
            <a:extLst>
              <a:ext uri="{FF2B5EF4-FFF2-40B4-BE49-F238E27FC236}">
                <a16:creationId xmlns:a16="http://schemas.microsoft.com/office/drawing/2014/main" id="{0E229D11-7E66-E151-AA9D-DC193BDB8630}"/>
              </a:ext>
            </a:extLst>
          </p:cNvPr>
          <p:cNvPicPr>
            <a:picLocks noChangeAspect="1"/>
          </p:cNvPicPr>
          <p:nvPr/>
        </p:nvPicPr>
        <p:blipFill>
          <a:blip r:embed="rId2"/>
          <a:stretch>
            <a:fillRect/>
          </a:stretch>
        </p:blipFill>
        <p:spPr>
          <a:xfrm>
            <a:off x="3786297" y="4259036"/>
            <a:ext cx="335569" cy="327180"/>
          </a:xfrm>
          <a:prstGeom prst="rect">
            <a:avLst/>
          </a:prstGeom>
        </p:spPr>
      </p:pic>
      <p:sp>
        <p:nvSpPr>
          <p:cNvPr id="34" name="タイトル 1">
            <a:extLst>
              <a:ext uri="{FF2B5EF4-FFF2-40B4-BE49-F238E27FC236}">
                <a16:creationId xmlns:a16="http://schemas.microsoft.com/office/drawing/2014/main" id="{AEB3F61C-BE26-0CB7-6EF5-2785A0919449}"/>
              </a:ext>
            </a:extLst>
          </p:cNvPr>
          <p:cNvSpPr txBox="1">
            <a:spLocks/>
          </p:cNvSpPr>
          <p:nvPr/>
        </p:nvSpPr>
        <p:spPr>
          <a:xfrm>
            <a:off x="4104030" y="4259036"/>
            <a:ext cx="1668120" cy="364067"/>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ja-JP" altLang="en-US" sz="1500">
                <a:solidFill>
                  <a:schemeClr val="tx1"/>
                </a:solidFill>
                <a:latin typeface="HGMaruGothicMPRO" panose="020F0600000000000000" pitchFamily="34" charset="-128"/>
                <a:ea typeface="HGMaruGothicMPRO" panose="020F0600000000000000" pitchFamily="34" charset="-128"/>
              </a:rPr>
              <a:t>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pic>
        <p:nvPicPr>
          <p:cNvPr id="35" name="図 34">
            <a:extLst>
              <a:ext uri="{FF2B5EF4-FFF2-40B4-BE49-F238E27FC236}">
                <a16:creationId xmlns:a16="http://schemas.microsoft.com/office/drawing/2014/main" id="{F88E2C74-1A2A-77E5-DFA4-1E7C2460487B}"/>
              </a:ext>
            </a:extLst>
          </p:cNvPr>
          <p:cNvPicPr>
            <a:picLocks noChangeAspect="1"/>
          </p:cNvPicPr>
          <p:nvPr/>
        </p:nvPicPr>
        <p:blipFill>
          <a:blip r:embed="rId2"/>
          <a:stretch>
            <a:fillRect/>
          </a:stretch>
        </p:blipFill>
        <p:spPr>
          <a:xfrm>
            <a:off x="8299685" y="2409664"/>
            <a:ext cx="1045473" cy="1019336"/>
          </a:xfrm>
          <a:prstGeom prst="rect">
            <a:avLst/>
          </a:prstGeom>
        </p:spPr>
      </p:pic>
      <p:pic>
        <p:nvPicPr>
          <p:cNvPr id="36" name="図 35">
            <a:extLst>
              <a:ext uri="{FF2B5EF4-FFF2-40B4-BE49-F238E27FC236}">
                <a16:creationId xmlns:a16="http://schemas.microsoft.com/office/drawing/2014/main" id="{34F87E50-DF0B-4219-F942-D92717220EE7}"/>
              </a:ext>
            </a:extLst>
          </p:cNvPr>
          <p:cNvPicPr>
            <a:picLocks noChangeAspect="1"/>
          </p:cNvPicPr>
          <p:nvPr/>
        </p:nvPicPr>
        <p:blipFill>
          <a:blip r:embed="rId2"/>
          <a:stretch>
            <a:fillRect/>
          </a:stretch>
        </p:blipFill>
        <p:spPr>
          <a:xfrm>
            <a:off x="8288979" y="3344175"/>
            <a:ext cx="768249" cy="749043"/>
          </a:xfrm>
          <a:prstGeom prst="rect">
            <a:avLst/>
          </a:prstGeom>
        </p:spPr>
      </p:pic>
      <p:pic>
        <p:nvPicPr>
          <p:cNvPr id="37" name="図 36">
            <a:extLst>
              <a:ext uri="{FF2B5EF4-FFF2-40B4-BE49-F238E27FC236}">
                <a16:creationId xmlns:a16="http://schemas.microsoft.com/office/drawing/2014/main" id="{AE9984BE-B497-9759-FE42-1DCC6BBC2262}"/>
              </a:ext>
            </a:extLst>
          </p:cNvPr>
          <p:cNvPicPr>
            <a:picLocks noChangeAspect="1"/>
          </p:cNvPicPr>
          <p:nvPr/>
        </p:nvPicPr>
        <p:blipFill>
          <a:blip r:embed="rId2"/>
          <a:stretch>
            <a:fillRect/>
          </a:stretch>
        </p:blipFill>
        <p:spPr>
          <a:xfrm>
            <a:off x="9062132" y="3370059"/>
            <a:ext cx="743512" cy="724924"/>
          </a:xfrm>
          <a:prstGeom prst="rect">
            <a:avLst/>
          </a:prstGeom>
        </p:spPr>
      </p:pic>
      <p:pic>
        <p:nvPicPr>
          <p:cNvPr id="38" name="図 37">
            <a:extLst>
              <a:ext uri="{FF2B5EF4-FFF2-40B4-BE49-F238E27FC236}">
                <a16:creationId xmlns:a16="http://schemas.microsoft.com/office/drawing/2014/main" id="{30D45924-4564-6822-E1F9-65A4ED3A1AC4}"/>
              </a:ext>
            </a:extLst>
          </p:cNvPr>
          <p:cNvPicPr>
            <a:picLocks noChangeAspect="1"/>
          </p:cNvPicPr>
          <p:nvPr/>
        </p:nvPicPr>
        <p:blipFill>
          <a:blip r:embed="rId2"/>
          <a:stretch>
            <a:fillRect/>
          </a:stretch>
        </p:blipFill>
        <p:spPr>
          <a:xfrm>
            <a:off x="9819154" y="3384995"/>
            <a:ext cx="743512" cy="724924"/>
          </a:xfrm>
          <a:prstGeom prst="rect">
            <a:avLst/>
          </a:prstGeom>
        </p:spPr>
      </p:pic>
      <p:pic>
        <p:nvPicPr>
          <p:cNvPr id="39" name="図 38">
            <a:extLst>
              <a:ext uri="{FF2B5EF4-FFF2-40B4-BE49-F238E27FC236}">
                <a16:creationId xmlns:a16="http://schemas.microsoft.com/office/drawing/2014/main" id="{BE1AB11A-194B-2695-F3A7-F593951B015F}"/>
              </a:ext>
            </a:extLst>
          </p:cNvPr>
          <p:cNvPicPr>
            <a:picLocks noChangeAspect="1"/>
          </p:cNvPicPr>
          <p:nvPr/>
        </p:nvPicPr>
        <p:blipFill>
          <a:blip r:embed="rId2"/>
          <a:stretch>
            <a:fillRect/>
          </a:stretch>
        </p:blipFill>
        <p:spPr>
          <a:xfrm>
            <a:off x="7030540" y="4271929"/>
            <a:ext cx="335569" cy="327180"/>
          </a:xfrm>
          <a:prstGeom prst="rect">
            <a:avLst/>
          </a:prstGeom>
        </p:spPr>
      </p:pic>
      <p:pic>
        <p:nvPicPr>
          <p:cNvPr id="40" name="図 39">
            <a:extLst>
              <a:ext uri="{FF2B5EF4-FFF2-40B4-BE49-F238E27FC236}">
                <a16:creationId xmlns:a16="http://schemas.microsoft.com/office/drawing/2014/main" id="{71B42105-A893-6319-76C9-65C077E65B3B}"/>
              </a:ext>
            </a:extLst>
          </p:cNvPr>
          <p:cNvPicPr>
            <a:picLocks noChangeAspect="1"/>
          </p:cNvPicPr>
          <p:nvPr/>
        </p:nvPicPr>
        <p:blipFill>
          <a:blip r:embed="rId2"/>
          <a:stretch>
            <a:fillRect/>
          </a:stretch>
        </p:blipFill>
        <p:spPr>
          <a:xfrm>
            <a:off x="7366109" y="4271929"/>
            <a:ext cx="335569" cy="327180"/>
          </a:xfrm>
          <a:prstGeom prst="rect">
            <a:avLst/>
          </a:prstGeom>
        </p:spPr>
      </p:pic>
      <p:pic>
        <p:nvPicPr>
          <p:cNvPr id="41" name="図 40">
            <a:extLst>
              <a:ext uri="{FF2B5EF4-FFF2-40B4-BE49-F238E27FC236}">
                <a16:creationId xmlns:a16="http://schemas.microsoft.com/office/drawing/2014/main" id="{B74A6BF2-1DFF-FEAE-D651-7B17F25D01FA}"/>
              </a:ext>
            </a:extLst>
          </p:cNvPr>
          <p:cNvPicPr>
            <a:picLocks noChangeAspect="1"/>
          </p:cNvPicPr>
          <p:nvPr/>
        </p:nvPicPr>
        <p:blipFill>
          <a:blip r:embed="rId2"/>
          <a:stretch>
            <a:fillRect/>
          </a:stretch>
        </p:blipFill>
        <p:spPr>
          <a:xfrm>
            <a:off x="7701678" y="4271929"/>
            <a:ext cx="335569" cy="327180"/>
          </a:xfrm>
          <a:prstGeom prst="rect">
            <a:avLst/>
          </a:prstGeom>
        </p:spPr>
      </p:pic>
      <p:pic>
        <p:nvPicPr>
          <p:cNvPr id="42" name="図 41">
            <a:extLst>
              <a:ext uri="{FF2B5EF4-FFF2-40B4-BE49-F238E27FC236}">
                <a16:creationId xmlns:a16="http://schemas.microsoft.com/office/drawing/2014/main" id="{3C3A7292-B591-7C6C-8AA7-BB1BFFDD7C93}"/>
              </a:ext>
            </a:extLst>
          </p:cNvPr>
          <p:cNvPicPr>
            <a:picLocks noChangeAspect="1"/>
          </p:cNvPicPr>
          <p:nvPr/>
        </p:nvPicPr>
        <p:blipFill>
          <a:blip r:embed="rId2"/>
          <a:stretch>
            <a:fillRect/>
          </a:stretch>
        </p:blipFill>
        <p:spPr>
          <a:xfrm>
            <a:off x="8037247" y="4268400"/>
            <a:ext cx="335569" cy="327180"/>
          </a:xfrm>
          <a:prstGeom prst="rect">
            <a:avLst/>
          </a:prstGeom>
        </p:spPr>
      </p:pic>
      <p:pic>
        <p:nvPicPr>
          <p:cNvPr id="43" name="図 42">
            <a:extLst>
              <a:ext uri="{FF2B5EF4-FFF2-40B4-BE49-F238E27FC236}">
                <a16:creationId xmlns:a16="http://schemas.microsoft.com/office/drawing/2014/main" id="{137F8516-8B02-377C-10D9-440505FF132F}"/>
              </a:ext>
            </a:extLst>
          </p:cNvPr>
          <p:cNvPicPr>
            <a:picLocks noChangeAspect="1"/>
          </p:cNvPicPr>
          <p:nvPr/>
        </p:nvPicPr>
        <p:blipFill>
          <a:blip r:embed="rId2"/>
          <a:stretch>
            <a:fillRect/>
          </a:stretch>
        </p:blipFill>
        <p:spPr>
          <a:xfrm>
            <a:off x="8375847" y="4268400"/>
            <a:ext cx="335569" cy="327180"/>
          </a:xfrm>
          <a:prstGeom prst="rect">
            <a:avLst/>
          </a:prstGeom>
        </p:spPr>
      </p:pic>
      <p:pic>
        <p:nvPicPr>
          <p:cNvPr id="44" name="図 43">
            <a:extLst>
              <a:ext uri="{FF2B5EF4-FFF2-40B4-BE49-F238E27FC236}">
                <a16:creationId xmlns:a16="http://schemas.microsoft.com/office/drawing/2014/main" id="{32A04C1A-B362-6FD9-9BE3-62DDB262CD04}"/>
              </a:ext>
            </a:extLst>
          </p:cNvPr>
          <p:cNvPicPr>
            <a:picLocks noChangeAspect="1"/>
          </p:cNvPicPr>
          <p:nvPr/>
        </p:nvPicPr>
        <p:blipFill>
          <a:blip r:embed="rId2"/>
          <a:stretch>
            <a:fillRect/>
          </a:stretch>
        </p:blipFill>
        <p:spPr>
          <a:xfrm>
            <a:off x="8714750" y="4268400"/>
            <a:ext cx="335569" cy="327180"/>
          </a:xfrm>
          <a:prstGeom prst="rect">
            <a:avLst/>
          </a:prstGeom>
        </p:spPr>
      </p:pic>
      <p:pic>
        <p:nvPicPr>
          <p:cNvPr id="45" name="図 44">
            <a:extLst>
              <a:ext uri="{FF2B5EF4-FFF2-40B4-BE49-F238E27FC236}">
                <a16:creationId xmlns:a16="http://schemas.microsoft.com/office/drawing/2014/main" id="{A97F602F-D590-3483-DCF2-C6C818577B4D}"/>
              </a:ext>
            </a:extLst>
          </p:cNvPr>
          <p:cNvPicPr>
            <a:picLocks noChangeAspect="1"/>
          </p:cNvPicPr>
          <p:nvPr/>
        </p:nvPicPr>
        <p:blipFill>
          <a:blip r:embed="rId2"/>
          <a:stretch>
            <a:fillRect/>
          </a:stretch>
        </p:blipFill>
        <p:spPr>
          <a:xfrm>
            <a:off x="9050319" y="4270943"/>
            <a:ext cx="335569" cy="327180"/>
          </a:xfrm>
          <a:prstGeom prst="rect">
            <a:avLst/>
          </a:prstGeom>
        </p:spPr>
      </p:pic>
      <p:pic>
        <p:nvPicPr>
          <p:cNvPr id="46" name="図 45">
            <a:extLst>
              <a:ext uri="{FF2B5EF4-FFF2-40B4-BE49-F238E27FC236}">
                <a16:creationId xmlns:a16="http://schemas.microsoft.com/office/drawing/2014/main" id="{300B24AA-CFC5-F1AC-1DE0-4672A8088DE4}"/>
              </a:ext>
            </a:extLst>
          </p:cNvPr>
          <p:cNvPicPr>
            <a:picLocks noChangeAspect="1"/>
          </p:cNvPicPr>
          <p:nvPr/>
        </p:nvPicPr>
        <p:blipFill>
          <a:blip r:embed="rId2"/>
          <a:stretch>
            <a:fillRect/>
          </a:stretch>
        </p:blipFill>
        <p:spPr>
          <a:xfrm>
            <a:off x="9385587" y="4271967"/>
            <a:ext cx="335569" cy="327180"/>
          </a:xfrm>
          <a:prstGeom prst="rect">
            <a:avLst/>
          </a:prstGeom>
        </p:spPr>
      </p:pic>
      <p:pic>
        <p:nvPicPr>
          <p:cNvPr id="47" name="図 46">
            <a:extLst>
              <a:ext uri="{FF2B5EF4-FFF2-40B4-BE49-F238E27FC236}">
                <a16:creationId xmlns:a16="http://schemas.microsoft.com/office/drawing/2014/main" id="{C56B42C6-50E4-4B41-2812-1D809E5D9A9D}"/>
              </a:ext>
            </a:extLst>
          </p:cNvPr>
          <p:cNvPicPr>
            <a:picLocks noChangeAspect="1"/>
          </p:cNvPicPr>
          <p:nvPr/>
        </p:nvPicPr>
        <p:blipFill>
          <a:blip r:embed="rId2"/>
          <a:stretch>
            <a:fillRect/>
          </a:stretch>
        </p:blipFill>
        <p:spPr>
          <a:xfrm>
            <a:off x="9720855" y="4268400"/>
            <a:ext cx="335569" cy="327180"/>
          </a:xfrm>
          <a:prstGeom prst="rect">
            <a:avLst/>
          </a:prstGeom>
        </p:spPr>
      </p:pic>
      <p:pic>
        <p:nvPicPr>
          <p:cNvPr id="57" name="図 56">
            <a:extLst>
              <a:ext uri="{FF2B5EF4-FFF2-40B4-BE49-F238E27FC236}">
                <a16:creationId xmlns:a16="http://schemas.microsoft.com/office/drawing/2014/main" id="{909A4967-74A7-3CB5-0A6D-1A414189940D}"/>
              </a:ext>
            </a:extLst>
          </p:cNvPr>
          <p:cNvPicPr>
            <a:picLocks noChangeAspect="1"/>
          </p:cNvPicPr>
          <p:nvPr/>
        </p:nvPicPr>
        <p:blipFill>
          <a:blip r:embed="rId2"/>
          <a:stretch>
            <a:fillRect/>
          </a:stretch>
        </p:blipFill>
        <p:spPr>
          <a:xfrm>
            <a:off x="7030540" y="4919243"/>
            <a:ext cx="213131" cy="207803"/>
          </a:xfrm>
          <a:prstGeom prst="rect">
            <a:avLst/>
          </a:prstGeom>
        </p:spPr>
      </p:pic>
      <p:pic>
        <p:nvPicPr>
          <p:cNvPr id="58" name="図 57">
            <a:extLst>
              <a:ext uri="{FF2B5EF4-FFF2-40B4-BE49-F238E27FC236}">
                <a16:creationId xmlns:a16="http://schemas.microsoft.com/office/drawing/2014/main" id="{9B56D967-C1C6-A8D6-1592-CC56DDF3469A}"/>
              </a:ext>
            </a:extLst>
          </p:cNvPr>
          <p:cNvPicPr>
            <a:picLocks noChangeAspect="1"/>
          </p:cNvPicPr>
          <p:nvPr/>
        </p:nvPicPr>
        <p:blipFill>
          <a:blip r:embed="rId2"/>
          <a:stretch>
            <a:fillRect/>
          </a:stretch>
        </p:blipFill>
        <p:spPr>
          <a:xfrm>
            <a:off x="7240640" y="4915714"/>
            <a:ext cx="213131" cy="207803"/>
          </a:xfrm>
          <a:prstGeom prst="rect">
            <a:avLst/>
          </a:prstGeom>
        </p:spPr>
      </p:pic>
      <p:pic>
        <p:nvPicPr>
          <p:cNvPr id="59" name="図 58">
            <a:extLst>
              <a:ext uri="{FF2B5EF4-FFF2-40B4-BE49-F238E27FC236}">
                <a16:creationId xmlns:a16="http://schemas.microsoft.com/office/drawing/2014/main" id="{64BEB770-DA6B-6739-F4D1-CA16E38BE02B}"/>
              </a:ext>
            </a:extLst>
          </p:cNvPr>
          <p:cNvPicPr>
            <a:picLocks noChangeAspect="1"/>
          </p:cNvPicPr>
          <p:nvPr/>
        </p:nvPicPr>
        <p:blipFill>
          <a:blip r:embed="rId2"/>
          <a:stretch>
            <a:fillRect/>
          </a:stretch>
        </p:blipFill>
        <p:spPr>
          <a:xfrm>
            <a:off x="7450740" y="4915713"/>
            <a:ext cx="213131" cy="207803"/>
          </a:xfrm>
          <a:prstGeom prst="rect">
            <a:avLst/>
          </a:prstGeom>
        </p:spPr>
      </p:pic>
      <p:pic>
        <p:nvPicPr>
          <p:cNvPr id="60" name="図 59">
            <a:extLst>
              <a:ext uri="{FF2B5EF4-FFF2-40B4-BE49-F238E27FC236}">
                <a16:creationId xmlns:a16="http://schemas.microsoft.com/office/drawing/2014/main" id="{B355FD81-9700-4FBD-5FA7-8D4B94F00960}"/>
              </a:ext>
            </a:extLst>
          </p:cNvPr>
          <p:cNvPicPr>
            <a:picLocks noChangeAspect="1"/>
          </p:cNvPicPr>
          <p:nvPr/>
        </p:nvPicPr>
        <p:blipFill>
          <a:blip r:embed="rId2"/>
          <a:stretch>
            <a:fillRect/>
          </a:stretch>
        </p:blipFill>
        <p:spPr>
          <a:xfrm>
            <a:off x="7663695" y="4915393"/>
            <a:ext cx="213131" cy="207803"/>
          </a:xfrm>
          <a:prstGeom prst="rect">
            <a:avLst/>
          </a:prstGeom>
        </p:spPr>
      </p:pic>
      <p:pic>
        <p:nvPicPr>
          <p:cNvPr id="61" name="図 60">
            <a:extLst>
              <a:ext uri="{FF2B5EF4-FFF2-40B4-BE49-F238E27FC236}">
                <a16:creationId xmlns:a16="http://schemas.microsoft.com/office/drawing/2014/main" id="{7E41FBC6-05A2-FB0F-93D9-BA2F00213973}"/>
              </a:ext>
            </a:extLst>
          </p:cNvPr>
          <p:cNvPicPr>
            <a:picLocks noChangeAspect="1"/>
          </p:cNvPicPr>
          <p:nvPr/>
        </p:nvPicPr>
        <p:blipFill>
          <a:blip r:embed="rId2"/>
          <a:stretch>
            <a:fillRect/>
          </a:stretch>
        </p:blipFill>
        <p:spPr>
          <a:xfrm>
            <a:off x="7876650" y="4915393"/>
            <a:ext cx="213131" cy="207803"/>
          </a:xfrm>
          <a:prstGeom prst="rect">
            <a:avLst/>
          </a:prstGeom>
        </p:spPr>
      </p:pic>
      <p:pic>
        <p:nvPicPr>
          <p:cNvPr id="62" name="図 61">
            <a:extLst>
              <a:ext uri="{FF2B5EF4-FFF2-40B4-BE49-F238E27FC236}">
                <a16:creationId xmlns:a16="http://schemas.microsoft.com/office/drawing/2014/main" id="{283CDD1E-0A7B-3BAE-669A-9D601A42C2DD}"/>
              </a:ext>
            </a:extLst>
          </p:cNvPr>
          <p:cNvPicPr>
            <a:picLocks noChangeAspect="1"/>
          </p:cNvPicPr>
          <p:nvPr/>
        </p:nvPicPr>
        <p:blipFill>
          <a:blip r:embed="rId2"/>
          <a:stretch>
            <a:fillRect/>
          </a:stretch>
        </p:blipFill>
        <p:spPr>
          <a:xfrm>
            <a:off x="8083536" y="4915393"/>
            <a:ext cx="213131" cy="207803"/>
          </a:xfrm>
          <a:prstGeom prst="rect">
            <a:avLst/>
          </a:prstGeom>
        </p:spPr>
      </p:pic>
      <p:pic>
        <p:nvPicPr>
          <p:cNvPr id="63" name="図 62">
            <a:extLst>
              <a:ext uri="{FF2B5EF4-FFF2-40B4-BE49-F238E27FC236}">
                <a16:creationId xmlns:a16="http://schemas.microsoft.com/office/drawing/2014/main" id="{DF0CE63D-60B8-BD7A-E1F2-2631CDD6FF19}"/>
              </a:ext>
            </a:extLst>
          </p:cNvPr>
          <p:cNvPicPr>
            <a:picLocks noChangeAspect="1"/>
          </p:cNvPicPr>
          <p:nvPr/>
        </p:nvPicPr>
        <p:blipFill>
          <a:blip r:embed="rId2"/>
          <a:stretch>
            <a:fillRect/>
          </a:stretch>
        </p:blipFill>
        <p:spPr>
          <a:xfrm>
            <a:off x="8296491" y="4922853"/>
            <a:ext cx="213131" cy="207803"/>
          </a:xfrm>
          <a:prstGeom prst="rect">
            <a:avLst/>
          </a:prstGeom>
        </p:spPr>
      </p:pic>
      <p:pic>
        <p:nvPicPr>
          <p:cNvPr id="64" name="図 63">
            <a:extLst>
              <a:ext uri="{FF2B5EF4-FFF2-40B4-BE49-F238E27FC236}">
                <a16:creationId xmlns:a16="http://schemas.microsoft.com/office/drawing/2014/main" id="{524E1487-A5C8-B75F-2456-D907D3F4DD42}"/>
              </a:ext>
            </a:extLst>
          </p:cNvPr>
          <p:cNvPicPr>
            <a:picLocks noChangeAspect="1"/>
          </p:cNvPicPr>
          <p:nvPr/>
        </p:nvPicPr>
        <p:blipFill>
          <a:blip r:embed="rId2"/>
          <a:stretch>
            <a:fillRect/>
          </a:stretch>
        </p:blipFill>
        <p:spPr>
          <a:xfrm>
            <a:off x="8506415" y="4915392"/>
            <a:ext cx="213131" cy="207803"/>
          </a:xfrm>
          <a:prstGeom prst="rect">
            <a:avLst/>
          </a:prstGeom>
        </p:spPr>
      </p:pic>
      <p:pic>
        <p:nvPicPr>
          <p:cNvPr id="65" name="図 64">
            <a:extLst>
              <a:ext uri="{FF2B5EF4-FFF2-40B4-BE49-F238E27FC236}">
                <a16:creationId xmlns:a16="http://schemas.microsoft.com/office/drawing/2014/main" id="{504352A4-09F9-98E5-8B34-114AF4EF6E61}"/>
              </a:ext>
            </a:extLst>
          </p:cNvPr>
          <p:cNvPicPr>
            <a:picLocks noChangeAspect="1"/>
          </p:cNvPicPr>
          <p:nvPr/>
        </p:nvPicPr>
        <p:blipFill>
          <a:blip r:embed="rId2"/>
          <a:stretch>
            <a:fillRect/>
          </a:stretch>
        </p:blipFill>
        <p:spPr>
          <a:xfrm>
            <a:off x="8719370" y="4915391"/>
            <a:ext cx="213131" cy="207803"/>
          </a:xfrm>
          <a:prstGeom prst="rect">
            <a:avLst/>
          </a:prstGeom>
        </p:spPr>
      </p:pic>
      <p:pic>
        <p:nvPicPr>
          <p:cNvPr id="66" name="図 65">
            <a:extLst>
              <a:ext uri="{FF2B5EF4-FFF2-40B4-BE49-F238E27FC236}">
                <a16:creationId xmlns:a16="http://schemas.microsoft.com/office/drawing/2014/main" id="{DE2B697F-C177-E260-BF23-906B55075971}"/>
              </a:ext>
            </a:extLst>
          </p:cNvPr>
          <p:cNvPicPr>
            <a:picLocks noChangeAspect="1"/>
          </p:cNvPicPr>
          <p:nvPr/>
        </p:nvPicPr>
        <p:blipFill>
          <a:blip r:embed="rId2"/>
          <a:stretch>
            <a:fillRect/>
          </a:stretch>
        </p:blipFill>
        <p:spPr>
          <a:xfrm>
            <a:off x="8924959" y="4911781"/>
            <a:ext cx="213131" cy="207803"/>
          </a:xfrm>
          <a:prstGeom prst="rect">
            <a:avLst/>
          </a:prstGeom>
        </p:spPr>
      </p:pic>
      <p:grpSp>
        <p:nvGrpSpPr>
          <p:cNvPr id="54" name="グループ化 53">
            <a:extLst>
              <a:ext uri="{FF2B5EF4-FFF2-40B4-BE49-F238E27FC236}">
                <a16:creationId xmlns:a16="http://schemas.microsoft.com/office/drawing/2014/main" id="{075F58A4-6A36-77DB-759C-95A166A0E4B5}"/>
              </a:ext>
            </a:extLst>
          </p:cNvPr>
          <p:cNvGrpSpPr/>
          <p:nvPr/>
        </p:nvGrpSpPr>
        <p:grpSpPr>
          <a:xfrm>
            <a:off x="7032326" y="5141973"/>
            <a:ext cx="1901778" cy="215265"/>
            <a:chOff x="9135059" y="4907929"/>
            <a:chExt cx="1901778" cy="215265"/>
          </a:xfrm>
        </p:grpSpPr>
        <p:pic>
          <p:nvPicPr>
            <p:cNvPr id="67" name="図 66">
              <a:extLst>
                <a:ext uri="{FF2B5EF4-FFF2-40B4-BE49-F238E27FC236}">
                  <a16:creationId xmlns:a16="http://schemas.microsoft.com/office/drawing/2014/main" id="{6C4B9C28-89C4-A892-9498-53A77334BA45}"/>
                </a:ext>
              </a:extLst>
            </p:cNvPr>
            <p:cNvPicPr>
              <a:picLocks noChangeAspect="1"/>
            </p:cNvPicPr>
            <p:nvPr/>
          </p:nvPicPr>
          <p:blipFill>
            <a:blip r:embed="rId2"/>
            <a:stretch>
              <a:fillRect/>
            </a:stretch>
          </p:blipFill>
          <p:spPr>
            <a:xfrm>
              <a:off x="9135059" y="4908252"/>
              <a:ext cx="213131" cy="207803"/>
            </a:xfrm>
            <a:prstGeom prst="rect">
              <a:avLst/>
            </a:prstGeom>
          </p:spPr>
        </p:pic>
        <p:pic>
          <p:nvPicPr>
            <p:cNvPr id="68" name="図 67">
              <a:extLst>
                <a:ext uri="{FF2B5EF4-FFF2-40B4-BE49-F238E27FC236}">
                  <a16:creationId xmlns:a16="http://schemas.microsoft.com/office/drawing/2014/main" id="{61D8A3C2-C483-F315-1DED-189891A2B72F}"/>
                </a:ext>
              </a:extLst>
            </p:cNvPr>
            <p:cNvPicPr>
              <a:picLocks noChangeAspect="1"/>
            </p:cNvPicPr>
            <p:nvPr/>
          </p:nvPicPr>
          <p:blipFill>
            <a:blip r:embed="rId2"/>
            <a:stretch>
              <a:fillRect/>
            </a:stretch>
          </p:blipFill>
          <p:spPr>
            <a:xfrm>
              <a:off x="9345159" y="4908251"/>
              <a:ext cx="213131" cy="207803"/>
            </a:xfrm>
            <a:prstGeom prst="rect">
              <a:avLst/>
            </a:prstGeom>
          </p:spPr>
        </p:pic>
        <p:pic>
          <p:nvPicPr>
            <p:cNvPr id="69" name="図 68">
              <a:extLst>
                <a:ext uri="{FF2B5EF4-FFF2-40B4-BE49-F238E27FC236}">
                  <a16:creationId xmlns:a16="http://schemas.microsoft.com/office/drawing/2014/main" id="{4DA2C037-E282-546E-A7D6-105719EA21BC}"/>
                </a:ext>
              </a:extLst>
            </p:cNvPr>
            <p:cNvPicPr>
              <a:picLocks noChangeAspect="1"/>
            </p:cNvPicPr>
            <p:nvPr/>
          </p:nvPicPr>
          <p:blipFill>
            <a:blip r:embed="rId2"/>
            <a:stretch>
              <a:fillRect/>
            </a:stretch>
          </p:blipFill>
          <p:spPr>
            <a:xfrm>
              <a:off x="9558114" y="4907931"/>
              <a:ext cx="213131" cy="207803"/>
            </a:xfrm>
            <a:prstGeom prst="rect">
              <a:avLst/>
            </a:prstGeom>
          </p:spPr>
        </p:pic>
        <p:pic>
          <p:nvPicPr>
            <p:cNvPr id="70" name="図 69">
              <a:extLst>
                <a:ext uri="{FF2B5EF4-FFF2-40B4-BE49-F238E27FC236}">
                  <a16:creationId xmlns:a16="http://schemas.microsoft.com/office/drawing/2014/main" id="{464A2691-CC21-F632-B879-2DDF543A09AE}"/>
                </a:ext>
              </a:extLst>
            </p:cNvPr>
            <p:cNvPicPr>
              <a:picLocks noChangeAspect="1"/>
            </p:cNvPicPr>
            <p:nvPr/>
          </p:nvPicPr>
          <p:blipFill>
            <a:blip r:embed="rId2"/>
            <a:stretch>
              <a:fillRect/>
            </a:stretch>
          </p:blipFill>
          <p:spPr>
            <a:xfrm>
              <a:off x="9771069" y="4907931"/>
              <a:ext cx="213131" cy="207803"/>
            </a:xfrm>
            <a:prstGeom prst="rect">
              <a:avLst/>
            </a:prstGeom>
          </p:spPr>
        </p:pic>
        <p:pic>
          <p:nvPicPr>
            <p:cNvPr id="71" name="図 70">
              <a:extLst>
                <a:ext uri="{FF2B5EF4-FFF2-40B4-BE49-F238E27FC236}">
                  <a16:creationId xmlns:a16="http://schemas.microsoft.com/office/drawing/2014/main" id="{6702D8A1-CAB1-1B8F-932E-BA2D3BCFD2FD}"/>
                </a:ext>
              </a:extLst>
            </p:cNvPr>
            <p:cNvPicPr>
              <a:picLocks noChangeAspect="1"/>
            </p:cNvPicPr>
            <p:nvPr/>
          </p:nvPicPr>
          <p:blipFill>
            <a:blip r:embed="rId2"/>
            <a:stretch>
              <a:fillRect/>
            </a:stretch>
          </p:blipFill>
          <p:spPr>
            <a:xfrm>
              <a:off x="9977955" y="4907931"/>
              <a:ext cx="213131" cy="207803"/>
            </a:xfrm>
            <a:prstGeom prst="rect">
              <a:avLst/>
            </a:prstGeom>
          </p:spPr>
        </p:pic>
        <p:pic>
          <p:nvPicPr>
            <p:cNvPr id="72" name="図 71">
              <a:extLst>
                <a:ext uri="{FF2B5EF4-FFF2-40B4-BE49-F238E27FC236}">
                  <a16:creationId xmlns:a16="http://schemas.microsoft.com/office/drawing/2014/main" id="{A20871AC-B7C9-AF2B-AE10-BE789DB13686}"/>
                </a:ext>
              </a:extLst>
            </p:cNvPr>
            <p:cNvPicPr>
              <a:picLocks noChangeAspect="1"/>
            </p:cNvPicPr>
            <p:nvPr/>
          </p:nvPicPr>
          <p:blipFill>
            <a:blip r:embed="rId2"/>
            <a:stretch>
              <a:fillRect/>
            </a:stretch>
          </p:blipFill>
          <p:spPr>
            <a:xfrm>
              <a:off x="10190910" y="4915391"/>
              <a:ext cx="213131" cy="207803"/>
            </a:xfrm>
            <a:prstGeom prst="rect">
              <a:avLst/>
            </a:prstGeom>
          </p:spPr>
        </p:pic>
        <p:pic>
          <p:nvPicPr>
            <p:cNvPr id="73" name="図 72">
              <a:extLst>
                <a:ext uri="{FF2B5EF4-FFF2-40B4-BE49-F238E27FC236}">
                  <a16:creationId xmlns:a16="http://schemas.microsoft.com/office/drawing/2014/main" id="{D76FA379-0FAB-1EDF-C38C-3FB385F8CCED}"/>
                </a:ext>
              </a:extLst>
            </p:cNvPr>
            <p:cNvPicPr>
              <a:picLocks noChangeAspect="1"/>
            </p:cNvPicPr>
            <p:nvPr/>
          </p:nvPicPr>
          <p:blipFill>
            <a:blip r:embed="rId2"/>
            <a:stretch>
              <a:fillRect/>
            </a:stretch>
          </p:blipFill>
          <p:spPr>
            <a:xfrm>
              <a:off x="10400834" y="4907930"/>
              <a:ext cx="213131" cy="207803"/>
            </a:xfrm>
            <a:prstGeom prst="rect">
              <a:avLst/>
            </a:prstGeom>
          </p:spPr>
        </p:pic>
        <p:pic>
          <p:nvPicPr>
            <p:cNvPr id="74" name="図 73">
              <a:extLst>
                <a:ext uri="{FF2B5EF4-FFF2-40B4-BE49-F238E27FC236}">
                  <a16:creationId xmlns:a16="http://schemas.microsoft.com/office/drawing/2014/main" id="{ED127C82-0CA2-BEDC-6F72-F1EE6815B2CF}"/>
                </a:ext>
              </a:extLst>
            </p:cNvPr>
            <p:cNvPicPr>
              <a:picLocks noChangeAspect="1"/>
            </p:cNvPicPr>
            <p:nvPr/>
          </p:nvPicPr>
          <p:blipFill>
            <a:blip r:embed="rId2"/>
            <a:stretch>
              <a:fillRect/>
            </a:stretch>
          </p:blipFill>
          <p:spPr>
            <a:xfrm>
              <a:off x="10613789" y="4907929"/>
              <a:ext cx="213131" cy="207803"/>
            </a:xfrm>
            <a:prstGeom prst="rect">
              <a:avLst/>
            </a:prstGeom>
          </p:spPr>
        </p:pic>
        <p:pic>
          <p:nvPicPr>
            <p:cNvPr id="75" name="図 74">
              <a:extLst>
                <a:ext uri="{FF2B5EF4-FFF2-40B4-BE49-F238E27FC236}">
                  <a16:creationId xmlns:a16="http://schemas.microsoft.com/office/drawing/2014/main" id="{CD260070-6BB4-9B77-A9AE-CA05E356B1E7}"/>
                </a:ext>
              </a:extLst>
            </p:cNvPr>
            <p:cNvPicPr>
              <a:picLocks noChangeAspect="1"/>
            </p:cNvPicPr>
            <p:nvPr/>
          </p:nvPicPr>
          <p:blipFill>
            <a:blip r:embed="rId2"/>
            <a:stretch>
              <a:fillRect/>
            </a:stretch>
          </p:blipFill>
          <p:spPr>
            <a:xfrm>
              <a:off x="10823706" y="4915391"/>
              <a:ext cx="213131" cy="207803"/>
            </a:xfrm>
            <a:prstGeom prst="rect">
              <a:avLst/>
            </a:prstGeom>
          </p:spPr>
        </p:pic>
      </p:grpSp>
      <p:grpSp>
        <p:nvGrpSpPr>
          <p:cNvPr id="53" name="グループ化 52">
            <a:extLst>
              <a:ext uri="{FF2B5EF4-FFF2-40B4-BE49-F238E27FC236}">
                <a16:creationId xmlns:a16="http://schemas.microsoft.com/office/drawing/2014/main" id="{E2BB2D72-B420-5D91-2F43-01996C9A25F3}"/>
              </a:ext>
            </a:extLst>
          </p:cNvPr>
          <p:cNvGrpSpPr/>
          <p:nvPr/>
        </p:nvGrpSpPr>
        <p:grpSpPr>
          <a:xfrm>
            <a:off x="6994369" y="5788013"/>
            <a:ext cx="2894270" cy="504029"/>
            <a:chOff x="7030540" y="5524883"/>
            <a:chExt cx="2894270" cy="504029"/>
          </a:xfrm>
        </p:grpSpPr>
        <p:grpSp>
          <p:nvGrpSpPr>
            <p:cNvPr id="50" name="グループ化 49">
              <a:extLst>
                <a:ext uri="{FF2B5EF4-FFF2-40B4-BE49-F238E27FC236}">
                  <a16:creationId xmlns:a16="http://schemas.microsoft.com/office/drawing/2014/main" id="{1683F347-AAC1-D583-FB26-4FA736C2264B}"/>
                </a:ext>
              </a:extLst>
            </p:cNvPr>
            <p:cNvGrpSpPr/>
            <p:nvPr/>
          </p:nvGrpSpPr>
          <p:grpSpPr>
            <a:xfrm>
              <a:off x="7030540" y="5524883"/>
              <a:ext cx="2107550" cy="218875"/>
              <a:chOff x="7030540" y="5524883"/>
              <a:chExt cx="2107550" cy="218875"/>
            </a:xfrm>
          </p:grpSpPr>
          <p:pic>
            <p:nvPicPr>
              <p:cNvPr id="76" name="図 75">
                <a:extLst>
                  <a:ext uri="{FF2B5EF4-FFF2-40B4-BE49-F238E27FC236}">
                    <a16:creationId xmlns:a16="http://schemas.microsoft.com/office/drawing/2014/main" id="{5D3AAFAF-1C14-9B43-0CFF-0435293DD2B7}"/>
                  </a:ext>
                </a:extLst>
              </p:cNvPr>
              <p:cNvPicPr>
                <a:picLocks noChangeAspect="1"/>
              </p:cNvPicPr>
              <p:nvPr/>
            </p:nvPicPr>
            <p:blipFill>
              <a:blip r:embed="rId2"/>
              <a:stretch>
                <a:fillRect/>
              </a:stretch>
            </p:blipFill>
            <p:spPr>
              <a:xfrm>
                <a:off x="7030540" y="5532345"/>
                <a:ext cx="213131" cy="207803"/>
              </a:xfrm>
              <a:prstGeom prst="rect">
                <a:avLst/>
              </a:prstGeom>
            </p:spPr>
          </p:pic>
          <p:pic>
            <p:nvPicPr>
              <p:cNvPr id="77" name="図 76">
                <a:extLst>
                  <a:ext uri="{FF2B5EF4-FFF2-40B4-BE49-F238E27FC236}">
                    <a16:creationId xmlns:a16="http://schemas.microsoft.com/office/drawing/2014/main" id="{B64513B3-A084-4A45-30A3-02E17574B485}"/>
                  </a:ext>
                </a:extLst>
              </p:cNvPr>
              <p:cNvPicPr>
                <a:picLocks noChangeAspect="1"/>
              </p:cNvPicPr>
              <p:nvPr/>
            </p:nvPicPr>
            <p:blipFill>
              <a:blip r:embed="rId2"/>
              <a:stretch>
                <a:fillRect/>
              </a:stretch>
            </p:blipFill>
            <p:spPr>
              <a:xfrm>
                <a:off x="7240640" y="5528816"/>
                <a:ext cx="213131" cy="207803"/>
              </a:xfrm>
              <a:prstGeom prst="rect">
                <a:avLst/>
              </a:prstGeom>
            </p:spPr>
          </p:pic>
          <p:pic>
            <p:nvPicPr>
              <p:cNvPr id="78" name="図 77">
                <a:extLst>
                  <a:ext uri="{FF2B5EF4-FFF2-40B4-BE49-F238E27FC236}">
                    <a16:creationId xmlns:a16="http://schemas.microsoft.com/office/drawing/2014/main" id="{7DFB3C90-65DE-AFC4-018D-461D32C47A22}"/>
                  </a:ext>
                </a:extLst>
              </p:cNvPr>
              <p:cNvPicPr>
                <a:picLocks noChangeAspect="1"/>
              </p:cNvPicPr>
              <p:nvPr/>
            </p:nvPicPr>
            <p:blipFill>
              <a:blip r:embed="rId2"/>
              <a:stretch>
                <a:fillRect/>
              </a:stretch>
            </p:blipFill>
            <p:spPr>
              <a:xfrm>
                <a:off x="7450740" y="5528815"/>
                <a:ext cx="213131" cy="207803"/>
              </a:xfrm>
              <a:prstGeom prst="rect">
                <a:avLst/>
              </a:prstGeom>
            </p:spPr>
          </p:pic>
          <p:pic>
            <p:nvPicPr>
              <p:cNvPr id="79" name="図 78">
                <a:extLst>
                  <a:ext uri="{FF2B5EF4-FFF2-40B4-BE49-F238E27FC236}">
                    <a16:creationId xmlns:a16="http://schemas.microsoft.com/office/drawing/2014/main" id="{604513A4-55C3-028B-EA56-EE45232ABE8E}"/>
                  </a:ext>
                </a:extLst>
              </p:cNvPr>
              <p:cNvPicPr>
                <a:picLocks noChangeAspect="1"/>
              </p:cNvPicPr>
              <p:nvPr/>
            </p:nvPicPr>
            <p:blipFill>
              <a:blip r:embed="rId2"/>
              <a:stretch>
                <a:fillRect/>
              </a:stretch>
            </p:blipFill>
            <p:spPr>
              <a:xfrm>
                <a:off x="7663695" y="5528495"/>
                <a:ext cx="213131" cy="207803"/>
              </a:xfrm>
              <a:prstGeom prst="rect">
                <a:avLst/>
              </a:prstGeom>
            </p:spPr>
          </p:pic>
          <p:pic>
            <p:nvPicPr>
              <p:cNvPr id="80" name="図 79">
                <a:extLst>
                  <a:ext uri="{FF2B5EF4-FFF2-40B4-BE49-F238E27FC236}">
                    <a16:creationId xmlns:a16="http://schemas.microsoft.com/office/drawing/2014/main" id="{114D093F-CF96-EA29-91DB-53CBBC39568E}"/>
                  </a:ext>
                </a:extLst>
              </p:cNvPr>
              <p:cNvPicPr>
                <a:picLocks noChangeAspect="1"/>
              </p:cNvPicPr>
              <p:nvPr/>
            </p:nvPicPr>
            <p:blipFill>
              <a:blip r:embed="rId2"/>
              <a:stretch>
                <a:fillRect/>
              </a:stretch>
            </p:blipFill>
            <p:spPr>
              <a:xfrm>
                <a:off x="7876650" y="5528495"/>
                <a:ext cx="213131" cy="207803"/>
              </a:xfrm>
              <a:prstGeom prst="rect">
                <a:avLst/>
              </a:prstGeom>
            </p:spPr>
          </p:pic>
          <p:pic>
            <p:nvPicPr>
              <p:cNvPr id="81" name="図 80">
                <a:extLst>
                  <a:ext uri="{FF2B5EF4-FFF2-40B4-BE49-F238E27FC236}">
                    <a16:creationId xmlns:a16="http://schemas.microsoft.com/office/drawing/2014/main" id="{68720748-E59E-80A9-5217-0400FA6216CA}"/>
                  </a:ext>
                </a:extLst>
              </p:cNvPr>
              <p:cNvPicPr>
                <a:picLocks noChangeAspect="1"/>
              </p:cNvPicPr>
              <p:nvPr/>
            </p:nvPicPr>
            <p:blipFill>
              <a:blip r:embed="rId2"/>
              <a:stretch>
                <a:fillRect/>
              </a:stretch>
            </p:blipFill>
            <p:spPr>
              <a:xfrm>
                <a:off x="8083536" y="5528495"/>
                <a:ext cx="213131" cy="207803"/>
              </a:xfrm>
              <a:prstGeom prst="rect">
                <a:avLst/>
              </a:prstGeom>
            </p:spPr>
          </p:pic>
          <p:pic>
            <p:nvPicPr>
              <p:cNvPr id="82" name="図 81">
                <a:extLst>
                  <a:ext uri="{FF2B5EF4-FFF2-40B4-BE49-F238E27FC236}">
                    <a16:creationId xmlns:a16="http://schemas.microsoft.com/office/drawing/2014/main" id="{3DB212E0-AFA9-B100-6398-7DD2916C198D}"/>
                  </a:ext>
                </a:extLst>
              </p:cNvPr>
              <p:cNvPicPr>
                <a:picLocks noChangeAspect="1"/>
              </p:cNvPicPr>
              <p:nvPr/>
            </p:nvPicPr>
            <p:blipFill>
              <a:blip r:embed="rId2"/>
              <a:stretch>
                <a:fillRect/>
              </a:stretch>
            </p:blipFill>
            <p:spPr>
              <a:xfrm>
                <a:off x="8296491" y="5535955"/>
                <a:ext cx="213131" cy="207803"/>
              </a:xfrm>
              <a:prstGeom prst="rect">
                <a:avLst/>
              </a:prstGeom>
            </p:spPr>
          </p:pic>
          <p:pic>
            <p:nvPicPr>
              <p:cNvPr id="83" name="図 82">
                <a:extLst>
                  <a:ext uri="{FF2B5EF4-FFF2-40B4-BE49-F238E27FC236}">
                    <a16:creationId xmlns:a16="http://schemas.microsoft.com/office/drawing/2014/main" id="{61BC1293-803A-929B-D71B-8335E2CBE998}"/>
                  </a:ext>
                </a:extLst>
              </p:cNvPr>
              <p:cNvPicPr>
                <a:picLocks noChangeAspect="1"/>
              </p:cNvPicPr>
              <p:nvPr/>
            </p:nvPicPr>
            <p:blipFill>
              <a:blip r:embed="rId2"/>
              <a:stretch>
                <a:fillRect/>
              </a:stretch>
            </p:blipFill>
            <p:spPr>
              <a:xfrm>
                <a:off x="8506415" y="5528494"/>
                <a:ext cx="213131" cy="207803"/>
              </a:xfrm>
              <a:prstGeom prst="rect">
                <a:avLst/>
              </a:prstGeom>
            </p:spPr>
          </p:pic>
          <p:pic>
            <p:nvPicPr>
              <p:cNvPr id="84" name="図 83">
                <a:extLst>
                  <a:ext uri="{FF2B5EF4-FFF2-40B4-BE49-F238E27FC236}">
                    <a16:creationId xmlns:a16="http://schemas.microsoft.com/office/drawing/2014/main" id="{5681968D-2BF5-5288-A11D-8CE265F60C1A}"/>
                  </a:ext>
                </a:extLst>
              </p:cNvPr>
              <p:cNvPicPr>
                <a:picLocks noChangeAspect="1"/>
              </p:cNvPicPr>
              <p:nvPr/>
            </p:nvPicPr>
            <p:blipFill>
              <a:blip r:embed="rId2"/>
              <a:stretch>
                <a:fillRect/>
              </a:stretch>
            </p:blipFill>
            <p:spPr>
              <a:xfrm>
                <a:off x="8719370" y="5528493"/>
                <a:ext cx="213131" cy="207803"/>
              </a:xfrm>
              <a:prstGeom prst="rect">
                <a:avLst/>
              </a:prstGeom>
            </p:spPr>
          </p:pic>
          <p:pic>
            <p:nvPicPr>
              <p:cNvPr id="85" name="図 84">
                <a:extLst>
                  <a:ext uri="{FF2B5EF4-FFF2-40B4-BE49-F238E27FC236}">
                    <a16:creationId xmlns:a16="http://schemas.microsoft.com/office/drawing/2014/main" id="{993342D3-7E5B-AE5C-45C4-45D372E864CC}"/>
                  </a:ext>
                </a:extLst>
              </p:cNvPr>
              <p:cNvPicPr>
                <a:picLocks noChangeAspect="1"/>
              </p:cNvPicPr>
              <p:nvPr/>
            </p:nvPicPr>
            <p:blipFill>
              <a:blip r:embed="rId2"/>
              <a:stretch>
                <a:fillRect/>
              </a:stretch>
            </p:blipFill>
            <p:spPr>
              <a:xfrm>
                <a:off x="8924959" y="5524883"/>
                <a:ext cx="213131" cy="207803"/>
              </a:xfrm>
              <a:prstGeom prst="rect">
                <a:avLst/>
              </a:prstGeom>
            </p:spPr>
          </p:pic>
        </p:grpSp>
        <p:grpSp>
          <p:nvGrpSpPr>
            <p:cNvPr id="52" name="グループ化 51">
              <a:extLst>
                <a:ext uri="{FF2B5EF4-FFF2-40B4-BE49-F238E27FC236}">
                  <a16:creationId xmlns:a16="http://schemas.microsoft.com/office/drawing/2014/main" id="{ADDA8CB1-E38B-B07F-6078-F5596D71C946}"/>
                </a:ext>
              </a:extLst>
            </p:cNvPr>
            <p:cNvGrpSpPr/>
            <p:nvPr/>
          </p:nvGrpSpPr>
          <p:grpSpPr>
            <a:xfrm>
              <a:off x="7030540" y="5664845"/>
              <a:ext cx="2894270" cy="364067"/>
              <a:chOff x="7030540" y="5685523"/>
              <a:chExt cx="2894270" cy="364067"/>
            </a:xfrm>
          </p:grpSpPr>
          <p:pic>
            <p:nvPicPr>
              <p:cNvPr id="95" name="図 94">
                <a:extLst>
                  <a:ext uri="{FF2B5EF4-FFF2-40B4-BE49-F238E27FC236}">
                    <a16:creationId xmlns:a16="http://schemas.microsoft.com/office/drawing/2014/main" id="{2ED1A596-FF4D-CC4D-DB74-B14D61B55F2D}"/>
                  </a:ext>
                </a:extLst>
              </p:cNvPr>
              <p:cNvPicPr>
                <a:picLocks noChangeAspect="1"/>
              </p:cNvPicPr>
              <p:nvPr/>
            </p:nvPicPr>
            <p:blipFill>
              <a:blip r:embed="rId2"/>
              <a:stretch>
                <a:fillRect/>
              </a:stretch>
            </p:blipFill>
            <p:spPr>
              <a:xfrm>
                <a:off x="8931966" y="5771118"/>
                <a:ext cx="213131" cy="207803"/>
              </a:xfrm>
              <a:prstGeom prst="rect">
                <a:avLst/>
              </a:prstGeom>
            </p:spPr>
          </p:pic>
          <p:grpSp>
            <p:nvGrpSpPr>
              <p:cNvPr id="51" name="グループ化 50">
                <a:extLst>
                  <a:ext uri="{FF2B5EF4-FFF2-40B4-BE49-F238E27FC236}">
                    <a16:creationId xmlns:a16="http://schemas.microsoft.com/office/drawing/2014/main" id="{6638B480-6B1B-4E31-9A69-3125B94CCF01}"/>
                  </a:ext>
                </a:extLst>
              </p:cNvPr>
              <p:cNvGrpSpPr/>
              <p:nvPr/>
            </p:nvGrpSpPr>
            <p:grpSpPr>
              <a:xfrm>
                <a:off x="7030540" y="5685523"/>
                <a:ext cx="2894270" cy="364067"/>
                <a:chOff x="9135059" y="5442897"/>
                <a:chExt cx="2894270" cy="364067"/>
              </a:xfrm>
            </p:grpSpPr>
            <p:pic>
              <p:nvPicPr>
                <p:cNvPr id="86" name="図 85">
                  <a:extLst>
                    <a:ext uri="{FF2B5EF4-FFF2-40B4-BE49-F238E27FC236}">
                      <a16:creationId xmlns:a16="http://schemas.microsoft.com/office/drawing/2014/main" id="{A153F96A-952E-153E-B251-10902AB8DFD5}"/>
                    </a:ext>
                  </a:extLst>
                </p:cNvPr>
                <p:cNvPicPr>
                  <a:picLocks noChangeAspect="1"/>
                </p:cNvPicPr>
                <p:nvPr/>
              </p:nvPicPr>
              <p:blipFill>
                <a:blip r:embed="rId2"/>
                <a:stretch>
                  <a:fillRect/>
                </a:stretch>
              </p:blipFill>
              <p:spPr>
                <a:xfrm>
                  <a:off x="9135059" y="5521354"/>
                  <a:ext cx="213131" cy="207803"/>
                </a:xfrm>
                <a:prstGeom prst="rect">
                  <a:avLst/>
                </a:prstGeom>
              </p:spPr>
            </p:pic>
            <p:pic>
              <p:nvPicPr>
                <p:cNvPr id="87" name="図 86">
                  <a:extLst>
                    <a:ext uri="{FF2B5EF4-FFF2-40B4-BE49-F238E27FC236}">
                      <a16:creationId xmlns:a16="http://schemas.microsoft.com/office/drawing/2014/main" id="{8E0256DA-2FC0-D8D9-F240-3EC3FB424FA3}"/>
                    </a:ext>
                  </a:extLst>
                </p:cNvPr>
                <p:cNvPicPr>
                  <a:picLocks noChangeAspect="1"/>
                </p:cNvPicPr>
                <p:nvPr/>
              </p:nvPicPr>
              <p:blipFill>
                <a:blip r:embed="rId2"/>
                <a:stretch>
                  <a:fillRect/>
                </a:stretch>
              </p:blipFill>
              <p:spPr>
                <a:xfrm>
                  <a:off x="9345159" y="5521353"/>
                  <a:ext cx="213131" cy="207803"/>
                </a:xfrm>
                <a:prstGeom prst="rect">
                  <a:avLst/>
                </a:prstGeom>
              </p:spPr>
            </p:pic>
            <p:pic>
              <p:nvPicPr>
                <p:cNvPr id="88" name="図 87">
                  <a:extLst>
                    <a:ext uri="{FF2B5EF4-FFF2-40B4-BE49-F238E27FC236}">
                      <a16:creationId xmlns:a16="http://schemas.microsoft.com/office/drawing/2014/main" id="{B335DEAB-5D4B-BEF0-7159-C43FC0066BF8}"/>
                    </a:ext>
                  </a:extLst>
                </p:cNvPr>
                <p:cNvPicPr>
                  <a:picLocks noChangeAspect="1"/>
                </p:cNvPicPr>
                <p:nvPr/>
              </p:nvPicPr>
              <p:blipFill>
                <a:blip r:embed="rId2"/>
                <a:stretch>
                  <a:fillRect/>
                </a:stretch>
              </p:blipFill>
              <p:spPr>
                <a:xfrm>
                  <a:off x="9558114" y="5521033"/>
                  <a:ext cx="213131" cy="207803"/>
                </a:xfrm>
                <a:prstGeom prst="rect">
                  <a:avLst/>
                </a:prstGeom>
              </p:spPr>
            </p:pic>
            <p:pic>
              <p:nvPicPr>
                <p:cNvPr id="89" name="図 88">
                  <a:extLst>
                    <a:ext uri="{FF2B5EF4-FFF2-40B4-BE49-F238E27FC236}">
                      <a16:creationId xmlns:a16="http://schemas.microsoft.com/office/drawing/2014/main" id="{AA3B3962-9783-C48B-B112-1CD7A85C558A}"/>
                    </a:ext>
                  </a:extLst>
                </p:cNvPr>
                <p:cNvPicPr>
                  <a:picLocks noChangeAspect="1"/>
                </p:cNvPicPr>
                <p:nvPr/>
              </p:nvPicPr>
              <p:blipFill>
                <a:blip r:embed="rId2"/>
                <a:stretch>
                  <a:fillRect/>
                </a:stretch>
              </p:blipFill>
              <p:spPr>
                <a:xfrm>
                  <a:off x="9771069" y="5521033"/>
                  <a:ext cx="213131" cy="207803"/>
                </a:xfrm>
                <a:prstGeom prst="rect">
                  <a:avLst/>
                </a:prstGeom>
              </p:spPr>
            </p:pic>
            <p:pic>
              <p:nvPicPr>
                <p:cNvPr id="90" name="図 89">
                  <a:extLst>
                    <a:ext uri="{FF2B5EF4-FFF2-40B4-BE49-F238E27FC236}">
                      <a16:creationId xmlns:a16="http://schemas.microsoft.com/office/drawing/2014/main" id="{B3D11084-01D0-7D8A-7988-14C0E7C25687}"/>
                    </a:ext>
                  </a:extLst>
                </p:cNvPr>
                <p:cNvPicPr>
                  <a:picLocks noChangeAspect="1"/>
                </p:cNvPicPr>
                <p:nvPr/>
              </p:nvPicPr>
              <p:blipFill>
                <a:blip r:embed="rId2"/>
                <a:stretch>
                  <a:fillRect/>
                </a:stretch>
              </p:blipFill>
              <p:spPr>
                <a:xfrm>
                  <a:off x="9977955" y="5521033"/>
                  <a:ext cx="213131" cy="207803"/>
                </a:xfrm>
                <a:prstGeom prst="rect">
                  <a:avLst/>
                </a:prstGeom>
              </p:spPr>
            </p:pic>
            <p:pic>
              <p:nvPicPr>
                <p:cNvPr id="91" name="図 90">
                  <a:extLst>
                    <a:ext uri="{FF2B5EF4-FFF2-40B4-BE49-F238E27FC236}">
                      <a16:creationId xmlns:a16="http://schemas.microsoft.com/office/drawing/2014/main" id="{D8B4B0EE-591E-0EC5-FDB2-DFA651E6BBD6}"/>
                    </a:ext>
                  </a:extLst>
                </p:cNvPr>
                <p:cNvPicPr>
                  <a:picLocks noChangeAspect="1"/>
                </p:cNvPicPr>
                <p:nvPr/>
              </p:nvPicPr>
              <p:blipFill>
                <a:blip r:embed="rId2"/>
                <a:stretch>
                  <a:fillRect/>
                </a:stretch>
              </p:blipFill>
              <p:spPr>
                <a:xfrm>
                  <a:off x="10190910" y="5528493"/>
                  <a:ext cx="213131" cy="207803"/>
                </a:xfrm>
                <a:prstGeom prst="rect">
                  <a:avLst/>
                </a:prstGeom>
              </p:spPr>
            </p:pic>
            <p:pic>
              <p:nvPicPr>
                <p:cNvPr id="92" name="図 91">
                  <a:extLst>
                    <a:ext uri="{FF2B5EF4-FFF2-40B4-BE49-F238E27FC236}">
                      <a16:creationId xmlns:a16="http://schemas.microsoft.com/office/drawing/2014/main" id="{B6836295-5BA9-2C36-9B30-523CB42FE410}"/>
                    </a:ext>
                  </a:extLst>
                </p:cNvPr>
                <p:cNvPicPr>
                  <a:picLocks noChangeAspect="1"/>
                </p:cNvPicPr>
                <p:nvPr/>
              </p:nvPicPr>
              <p:blipFill>
                <a:blip r:embed="rId2"/>
                <a:stretch>
                  <a:fillRect/>
                </a:stretch>
              </p:blipFill>
              <p:spPr>
                <a:xfrm>
                  <a:off x="10400834" y="5521032"/>
                  <a:ext cx="213131" cy="207803"/>
                </a:xfrm>
                <a:prstGeom prst="rect">
                  <a:avLst/>
                </a:prstGeom>
              </p:spPr>
            </p:pic>
            <p:pic>
              <p:nvPicPr>
                <p:cNvPr id="93" name="図 92">
                  <a:extLst>
                    <a:ext uri="{FF2B5EF4-FFF2-40B4-BE49-F238E27FC236}">
                      <a16:creationId xmlns:a16="http://schemas.microsoft.com/office/drawing/2014/main" id="{0ED078A3-8930-6B09-36D5-61C6D753388A}"/>
                    </a:ext>
                  </a:extLst>
                </p:cNvPr>
                <p:cNvPicPr>
                  <a:picLocks noChangeAspect="1"/>
                </p:cNvPicPr>
                <p:nvPr/>
              </p:nvPicPr>
              <p:blipFill>
                <a:blip r:embed="rId2"/>
                <a:stretch>
                  <a:fillRect/>
                </a:stretch>
              </p:blipFill>
              <p:spPr>
                <a:xfrm>
                  <a:off x="10613789" y="5521031"/>
                  <a:ext cx="213131" cy="207803"/>
                </a:xfrm>
                <a:prstGeom prst="rect">
                  <a:avLst/>
                </a:prstGeom>
              </p:spPr>
            </p:pic>
            <p:pic>
              <p:nvPicPr>
                <p:cNvPr id="94" name="図 93">
                  <a:extLst>
                    <a:ext uri="{FF2B5EF4-FFF2-40B4-BE49-F238E27FC236}">
                      <a16:creationId xmlns:a16="http://schemas.microsoft.com/office/drawing/2014/main" id="{3F8D711E-F608-4FEE-4913-17D39A1743BB}"/>
                    </a:ext>
                  </a:extLst>
                </p:cNvPr>
                <p:cNvPicPr>
                  <a:picLocks noChangeAspect="1"/>
                </p:cNvPicPr>
                <p:nvPr/>
              </p:nvPicPr>
              <p:blipFill>
                <a:blip r:embed="rId2"/>
                <a:stretch>
                  <a:fillRect/>
                </a:stretch>
              </p:blipFill>
              <p:spPr>
                <a:xfrm>
                  <a:off x="10823706" y="5528493"/>
                  <a:ext cx="213131" cy="207803"/>
                </a:xfrm>
                <a:prstGeom prst="rect">
                  <a:avLst/>
                </a:prstGeom>
              </p:spPr>
            </p:pic>
            <p:sp>
              <p:nvSpPr>
                <p:cNvPr id="96" name="タイトル 1">
                  <a:extLst>
                    <a:ext uri="{FF2B5EF4-FFF2-40B4-BE49-F238E27FC236}">
                      <a16:creationId xmlns:a16="http://schemas.microsoft.com/office/drawing/2014/main" id="{08D0DD44-DDF9-04F9-B5DA-6A4BEDED361D}"/>
                    </a:ext>
                  </a:extLst>
                </p:cNvPr>
                <p:cNvSpPr txBox="1">
                  <a:spLocks/>
                </p:cNvSpPr>
                <p:nvPr/>
              </p:nvSpPr>
              <p:spPr>
                <a:xfrm>
                  <a:off x="11033630" y="5442897"/>
                  <a:ext cx="995699" cy="364067"/>
                </a:xfrm>
                <a:prstGeom prst="rect">
                  <a:avLst/>
                </a:prstGeom>
                <a:noFill/>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ja-JP" altLang="en-US" sz="1500">
                      <a:solidFill>
                        <a:schemeClr val="tx1"/>
                      </a:solidFill>
                      <a:latin typeface="HGMaruGothicMPRO" panose="020F0600000000000000" pitchFamily="34" charset="-128"/>
                      <a:ea typeface="HGMaruGothicMPRO" panose="020F0600000000000000" pitchFamily="34" charset="-128"/>
                    </a:rPr>
                    <a:t>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grpSp>
        </p:grpSp>
      </p:grpSp>
      <p:sp>
        <p:nvSpPr>
          <p:cNvPr id="97" name="タイトル 1">
            <a:extLst>
              <a:ext uri="{FF2B5EF4-FFF2-40B4-BE49-F238E27FC236}">
                <a16:creationId xmlns:a16="http://schemas.microsoft.com/office/drawing/2014/main" id="{F0988AA1-EFF4-8C17-159C-F9DF39B51E7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㉔</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質の高い在宅歯科医療の提供の推進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9CEACA10-37BE-4585-F889-CDBC0C9D652D}"/>
              </a:ext>
            </a:extLst>
          </p:cNvPr>
          <p:cNvSpPr txBox="1">
            <a:spLocks/>
          </p:cNvSpPr>
          <p:nvPr/>
        </p:nvSpPr>
        <p:spPr>
          <a:xfrm>
            <a:off x="4854321" y="2612379"/>
            <a:ext cx="810232" cy="585052"/>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ja-JP" altLang="en-US" sz="2400">
                <a:solidFill>
                  <a:schemeClr val="tx1"/>
                </a:solidFill>
                <a:latin typeface="HGMaruGothicMPRO" panose="020F0600000000000000" pitchFamily="34" charset="-128"/>
                <a:ea typeface="HGMaruGothicMPRO" panose="020F0600000000000000" pitchFamily="34" charset="-128"/>
              </a:rPr>
              <a:t>１人</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00387B9C-E352-C381-5E6E-9BDBB46B4F4C}"/>
              </a:ext>
            </a:extLst>
          </p:cNvPr>
          <p:cNvSpPr txBox="1">
            <a:spLocks/>
          </p:cNvSpPr>
          <p:nvPr/>
        </p:nvSpPr>
        <p:spPr>
          <a:xfrm>
            <a:off x="4238776" y="3233346"/>
            <a:ext cx="1464140" cy="585052"/>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ja-JP" altLang="en-US" sz="2400">
                <a:solidFill>
                  <a:schemeClr val="tx1"/>
                </a:solidFill>
                <a:latin typeface="HGMaruGothicMPRO" panose="020F0600000000000000" pitchFamily="34" charset="-128"/>
                <a:ea typeface="HGMaruGothicMPRO" panose="020F0600000000000000" pitchFamily="34" charset="-128"/>
              </a:rPr>
              <a:t>２</a:t>
            </a:r>
            <a:r>
              <a:rPr lang="en-US" altLang="ja-JP" sz="2400" dirty="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９人</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7" name="タイトル 1">
            <a:extLst>
              <a:ext uri="{FF2B5EF4-FFF2-40B4-BE49-F238E27FC236}">
                <a16:creationId xmlns:a16="http://schemas.microsoft.com/office/drawing/2014/main" id="{90B89A4A-6C23-A502-5F1B-D2E7D4145C92}"/>
              </a:ext>
            </a:extLst>
          </p:cNvPr>
          <p:cNvSpPr txBox="1">
            <a:spLocks/>
          </p:cNvSpPr>
          <p:nvPr/>
        </p:nvSpPr>
        <p:spPr>
          <a:xfrm>
            <a:off x="4250110" y="3890229"/>
            <a:ext cx="1464140" cy="585052"/>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MaruGothicMPRO" panose="020F0600000000000000" pitchFamily="34" charset="-128"/>
                <a:ea typeface="HGMaruGothicMPRO" panose="020F0600000000000000" pitchFamily="34" charset="-128"/>
              </a:rPr>
              <a:t>10</a:t>
            </a:r>
            <a:r>
              <a:rPr lang="ja-JP" altLang="en-US" sz="2400">
                <a:solidFill>
                  <a:schemeClr val="tx1"/>
                </a:solidFill>
                <a:latin typeface="HGMaruGothicMPRO" panose="020F0600000000000000" pitchFamily="34" charset="-128"/>
                <a:ea typeface="HGMaruGothicMPRO" panose="020F0600000000000000" pitchFamily="34" charset="-128"/>
              </a:rPr>
              <a:t>人以上</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11" name="タイトル 1">
            <a:extLst>
              <a:ext uri="{FF2B5EF4-FFF2-40B4-BE49-F238E27FC236}">
                <a16:creationId xmlns:a16="http://schemas.microsoft.com/office/drawing/2014/main" id="{B0138AE8-9AE7-66A3-3FA9-2FBC010B9FCE}"/>
              </a:ext>
            </a:extLst>
          </p:cNvPr>
          <p:cNvSpPr txBox="1">
            <a:spLocks/>
          </p:cNvSpPr>
          <p:nvPr/>
        </p:nvSpPr>
        <p:spPr>
          <a:xfrm>
            <a:off x="11168599" y="2623176"/>
            <a:ext cx="810232" cy="585052"/>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ja-JP" altLang="en-US" sz="2400">
                <a:solidFill>
                  <a:schemeClr val="tx1"/>
                </a:solidFill>
                <a:latin typeface="HGMaruGothicMPRO" panose="020F0600000000000000" pitchFamily="34" charset="-128"/>
                <a:ea typeface="HGMaruGothicMPRO" panose="020F0600000000000000" pitchFamily="34" charset="-128"/>
              </a:rPr>
              <a:t>１人</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12" name="タイトル 1">
            <a:extLst>
              <a:ext uri="{FF2B5EF4-FFF2-40B4-BE49-F238E27FC236}">
                <a16:creationId xmlns:a16="http://schemas.microsoft.com/office/drawing/2014/main" id="{65A57222-7D9E-89CC-BA58-CA3832310282}"/>
              </a:ext>
            </a:extLst>
          </p:cNvPr>
          <p:cNvSpPr txBox="1">
            <a:spLocks/>
          </p:cNvSpPr>
          <p:nvPr/>
        </p:nvSpPr>
        <p:spPr>
          <a:xfrm>
            <a:off x="10523852" y="3288594"/>
            <a:ext cx="1464140" cy="585052"/>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ja-JP" altLang="en-US" sz="2400">
                <a:solidFill>
                  <a:schemeClr val="tx1"/>
                </a:solidFill>
                <a:latin typeface="HGMaruGothicMPRO" panose="020F0600000000000000" pitchFamily="34" charset="-128"/>
                <a:ea typeface="HGMaruGothicMPRO" panose="020F0600000000000000" pitchFamily="34" charset="-128"/>
              </a:rPr>
              <a:t>２</a:t>
            </a:r>
            <a:r>
              <a:rPr lang="en-US" altLang="ja-JP" sz="2400" dirty="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３人</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15" name="タイトル 1">
            <a:extLst>
              <a:ext uri="{FF2B5EF4-FFF2-40B4-BE49-F238E27FC236}">
                <a16:creationId xmlns:a16="http://schemas.microsoft.com/office/drawing/2014/main" id="{56DAD936-D04F-0223-1158-4C85B6C170A5}"/>
              </a:ext>
            </a:extLst>
          </p:cNvPr>
          <p:cNvSpPr txBox="1">
            <a:spLocks/>
          </p:cNvSpPr>
          <p:nvPr/>
        </p:nvSpPr>
        <p:spPr>
          <a:xfrm>
            <a:off x="10507015" y="5398136"/>
            <a:ext cx="1464140" cy="585052"/>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MaruGothicMPRO" panose="020F0600000000000000" pitchFamily="34" charset="-128"/>
                <a:ea typeface="HGMaruGothicMPRO" panose="020F0600000000000000" pitchFamily="34" charset="-128"/>
              </a:rPr>
              <a:t>20</a:t>
            </a:r>
            <a:r>
              <a:rPr lang="ja-JP" altLang="en-US" sz="2400">
                <a:solidFill>
                  <a:schemeClr val="tx1"/>
                </a:solidFill>
                <a:latin typeface="HGMaruGothicMPRO" panose="020F0600000000000000" pitchFamily="34" charset="-128"/>
                <a:ea typeface="HGMaruGothicMPRO" panose="020F0600000000000000" pitchFamily="34" charset="-128"/>
              </a:rPr>
              <a:t>人以上</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48" name="タイトル 1">
            <a:extLst>
              <a:ext uri="{FF2B5EF4-FFF2-40B4-BE49-F238E27FC236}">
                <a16:creationId xmlns:a16="http://schemas.microsoft.com/office/drawing/2014/main" id="{D305C6B1-ED3F-424C-42A5-76D8E786D092}"/>
              </a:ext>
            </a:extLst>
          </p:cNvPr>
          <p:cNvSpPr txBox="1">
            <a:spLocks/>
          </p:cNvSpPr>
          <p:nvPr/>
        </p:nvSpPr>
        <p:spPr>
          <a:xfrm>
            <a:off x="10514691" y="3890229"/>
            <a:ext cx="1464140" cy="585052"/>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ja-JP" altLang="en-US" sz="2400">
                <a:solidFill>
                  <a:schemeClr val="tx1"/>
                </a:solidFill>
                <a:latin typeface="HGMaruGothicMPRO" panose="020F0600000000000000" pitchFamily="34" charset="-128"/>
                <a:ea typeface="HGMaruGothicMPRO" panose="020F0600000000000000" pitchFamily="34" charset="-128"/>
              </a:rPr>
              <a:t>４</a:t>
            </a:r>
            <a:r>
              <a:rPr lang="en-US" altLang="ja-JP" sz="2400" dirty="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９人</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49" name="タイトル 1">
            <a:extLst>
              <a:ext uri="{FF2B5EF4-FFF2-40B4-BE49-F238E27FC236}">
                <a16:creationId xmlns:a16="http://schemas.microsoft.com/office/drawing/2014/main" id="{CB537FA0-6792-B8EF-2063-DBF979502BE9}"/>
              </a:ext>
            </a:extLst>
          </p:cNvPr>
          <p:cNvSpPr txBox="1">
            <a:spLocks/>
          </p:cNvSpPr>
          <p:nvPr/>
        </p:nvSpPr>
        <p:spPr>
          <a:xfrm>
            <a:off x="10246464" y="4507117"/>
            <a:ext cx="1731553" cy="585052"/>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MaruGothicMPRO" panose="020F0600000000000000" pitchFamily="34" charset="-128"/>
                <a:ea typeface="HGMaruGothicMPRO" panose="020F0600000000000000" pitchFamily="34" charset="-128"/>
              </a:rPr>
              <a:t>10〜19</a:t>
            </a:r>
            <a:r>
              <a:rPr lang="ja-JP" altLang="en-US" sz="2400">
                <a:solidFill>
                  <a:schemeClr val="tx1"/>
                </a:solidFill>
                <a:latin typeface="HGMaruGothicMPRO" panose="020F0600000000000000" pitchFamily="34" charset="-128"/>
                <a:ea typeface="HGMaruGothicMPRO" panose="020F0600000000000000" pitchFamily="34" charset="-128"/>
              </a:rPr>
              <a:t>人</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55" name="スライド番号プレースホルダー 54">
            <a:extLst>
              <a:ext uri="{FF2B5EF4-FFF2-40B4-BE49-F238E27FC236}">
                <a16:creationId xmlns:a16="http://schemas.microsoft.com/office/drawing/2014/main" id="{08B8DD00-8D7D-01F2-9E5E-76449CC01224}"/>
              </a:ext>
            </a:extLst>
          </p:cNvPr>
          <p:cNvSpPr>
            <a:spLocks noGrp="1"/>
          </p:cNvSpPr>
          <p:nvPr>
            <p:ph type="sldNum" sz="quarter" idx="12"/>
          </p:nvPr>
        </p:nvSpPr>
        <p:spPr/>
        <p:txBody>
          <a:bodyPr/>
          <a:lstStyle/>
          <a:p>
            <a:fld id="{7F53A4F6-1DED-4042-94B1-26CBF9BCF6BA}" type="slidenum">
              <a:rPr kumimoji="1" lang="ja-JP" altLang="en-US" smtClean="0"/>
              <a:t>156</a:t>
            </a:fld>
            <a:endParaRPr kumimoji="1" lang="ja-JP" altLang="en-US"/>
          </a:p>
        </p:txBody>
      </p:sp>
    </p:spTree>
    <p:extLst>
      <p:ext uri="{BB962C8B-B14F-4D97-AF65-F5344CB8AC3E}">
        <p14:creationId xmlns:p14="http://schemas.microsoft.com/office/powerpoint/2010/main" val="11998475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B69D2-C7D6-D064-EF7F-DC07AB98BB7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EFA1F25-2992-345E-4552-F3E827DDA84B}"/>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A83DC521-5B1F-8D23-2701-BF847B8B6265}"/>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grpSp>
        <p:nvGrpSpPr>
          <p:cNvPr id="6" name="グループ化 5">
            <a:extLst>
              <a:ext uri="{FF2B5EF4-FFF2-40B4-BE49-F238E27FC236}">
                <a16:creationId xmlns:a16="http://schemas.microsoft.com/office/drawing/2014/main" id="{C52B5C89-7BD2-43F9-862F-27AA6B8D23E1}"/>
              </a:ext>
            </a:extLst>
          </p:cNvPr>
          <p:cNvGrpSpPr/>
          <p:nvPr/>
        </p:nvGrpSpPr>
        <p:grpSpPr>
          <a:xfrm>
            <a:off x="285070" y="1968500"/>
            <a:ext cx="11744260" cy="4651201"/>
            <a:chOff x="285070" y="1968500"/>
            <a:chExt cx="11744260" cy="4651201"/>
          </a:xfrm>
        </p:grpSpPr>
        <p:sp>
          <p:nvSpPr>
            <p:cNvPr id="8" name="タイトル 1">
              <a:extLst>
                <a:ext uri="{FF2B5EF4-FFF2-40B4-BE49-F238E27FC236}">
                  <a16:creationId xmlns:a16="http://schemas.microsoft.com/office/drawing/2014/main" id="{C764A6DE-6A1D-0370-40A6-898E8A1A6A5F}"/>
                </a:ext>
              </a:extLst>
            </p:cNvPr>
            <p:cNvSpPr txBox="1">
              <a:spLocks/>
            </p:cNvSpPr>
            <p:nvPr/>
          </p:nvSpPr>
          <p:spPr>
            <a:xfrm>
              <a:off x="285070" y="1968500"/>
              <a:ext cx="5487080" cy="46512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注７</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別に厚生労働大臣が定める時間であって、入院中の患者以外の患者に対して診療に従事している時間において緊急に歯科訪問診療を行った場合、夜間</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深夜を除く。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において歯科訪問診療を行った場合又は深夜において歯科訪問診療を行った場合は、緊急歯科訪問診療加算、夜間歯科訪問診療加算又は深夜歯科訪問診療加算として、次に掲げる点数をそれぞれ所定点数に加算する。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　緊急歯科訪問診療加算</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新設</a:t>
              </a:r>
              <a:r>
                <a:rPr lang="ja-JP" altLang="en-US" sz="1500">
                  <a:solidFill>
                    <a:srgbClr val="FF0000"/>
                  </a:solidFill>
                  <a:latin typeface="HGMaruGothicMPRO" panose="020F0600000000000000" pitchFamily="34" charset="-128"/>
                  <a:ea typeface="HGMaruGothicMPRO" panose="020F0600000000000000" pitchFamily="34" charset="-128"/>
                </a:rPr>
                <a:t>）</a:t>
              </a:r>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新設</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 </a:t>
              </a:r>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21C96C22-FBE8-965B-3F85-946AEC2C7F27}"/>
                </a:ext>
              </a:extLst>
            </p:cNvPr>
            <p:cNvSpPr txBox="1">
              <a:spLocks/>
            </p:cNvSpPr>
            <p:nvPr/>
          </p:nvSpPr>
          <p:spPr>
            <a:xfrm>
              <a:off x="6542930" y="1968501"/>
              <a:ext cx="5486400" cy="46512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注９</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別に厚生労働大臣が定める時間であって、入院中の患者以外の患者に対して診療に従事している時間において緊急に歯科訪問診療を行った場合、夜間</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深夜を除く。）において歯科訪問診療を行った場合又は深夜において歯科訪問診療を行った場合は、緊急歯科訪問診療加算、夜間歯科訪問診療加算又は深夜歯科訪問診療加算として、次に掲げる点数をそれぞれ所定点数に加算する。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　緊急歯科訪問診療加算</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effectLst/>
                  <a:latin typeface="HGMaruGothicMPRO" panose="020F0600000000000000" pitchFamily="34" charset="-128"/>
                  <a:ea typeface="HGMaruGothicMPRO" panose="020F0600000000000000" pitchFamily="34" charset="-128"/>
                </a:rPr>
                <a:t>）歯科訪問診療</a:t>
              </a:r>
              <a:r>
                <a:rPr lang="en-US" altLang="ja-JP" sz="1500" dirty="0">
                  <a:solidFill>
                    <a:srgbClr val="FF0000"/>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effectLst/>
                  <a:latin typeface="HGMaruGothicMPRO" panose="020F0600000000000000" pitchFamily="34" charset="-128"/>
                  <a:ea typeface="HGMaruGothicMPRO" panose="020F0600000000000000" pitchFamily="34" charset="-128"/>
                </a:rPr>
                <a:t>を算定する場合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5</a:t>
              </a:r>
              <a:r>
                <a:rPr lang="ja-JP" altLang="en-US" sz="1500">
                  <a:solidFill>
                    <a:srgbClr val="FF0000"/>
                  </a:solidFill>
                  <a:effectLst/>
                  <a:latin typeface="HGMaruGothicMPRO" panose="020F0600000000000000" pitchFamily="34" charset="-128"/>
                  <a:ea typeface="HGMaruGothicMPRO" panose="020F0600000000000000" pitchFamily="34" charset="-128"/>
                </a:rPr>
                <a:t>）歯科訪問診療</a:t>
              </a:r>
              <a:r>
                <a:rPr lang="en-US" altLang="ja-JP" sz="1500" dirty="0">
                  <a:solidFill>
                    <a:srgbClr val="FF0000"/>
                  </a:solidFill>
                  <a:effectLst/>
                  <a:latin typeface="HGMaruGothicMPRO" panose="020F0600000000000000" pitchFamily="34" charset="-128"/>
                  <a:ea typeface="HGMaruGothicMPRO" panose="020F0600000000000000" pitchFamily="34" charset="-128"/>
                </a:rPr>
                <a:t>5</a:t>
              </a:r>
              <a:r>
                <a:rPr lang="ja-JP" altLang="en-US" sz="1500">
                  <a:solidFill>
                    <a:srgbClr val="FF0000"/>
                  </a:solidFill>
                  <a:effectLst/>
                  <a:latin typeface="HGMaruGothicMPRO" panose="020F0600000000000000" pitchFamily="34" charset="-128"/>
                  <a:ea typeface="HGMaruGothicMPRO" panose="020F0600000000000000" pitchFamily="34" charset="-128"/>
                </a:rPr>
                <a:t>を算定する場合　　　　　　　　</a:t>
              </a:r>
              <a:r>
                <a:rPr lang="en-US" altLang="ja-JP" sz="1500" dirty="0">
                  <a:solidFill>
                    <a:srgbClr val="FF0000"/>
                  </a:solidFill>
                  <a:effectLst/>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en-US" altLang="ja-JP" sz="1500" dirty="0">
                  <a:solidFill>
                    <a:schemeClr val="tx1"/>
                  </a:solidFill>
                  <a:effectLst/>
                  <a:latin typeface="HGMaruGothicMPRO" panose="020F0600000000000000" pitchFamily="34" charset="-128"/>
                  <a:ea typeface="HGMaruGothicMPRO" panose="020F0600000000000000" pitchFamily="34" charset="-128"/>
                </a:rPr>
              </a:b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10" name="右矢印 9">
              <a:extLst>
                <a:ext uri="{FF2B5EF4-FFF2-40B4-BE49-F238E27FC236}">
                  <a16:creationId xmlns:a16="http://schemas.microsoft.com/office/drawing/2014/main" id="{32AEA317-7BEB-8C3C-0AC7-104D8FE49D0A}"/>
                </a:ext>
              </a:extLst>
            </p:cNvPr>
            <p:cNvSpPr/>
            <p:nvPr/>
          </p:nvSpPr>
          <p:spPr>
            <a:xfrm>
              <a:off x="5867027" y="39080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E05777BE-6EA3-FDDB-C94C-602B933890F5}"/>
              </a:ext>
            </a:extLst>
          </p:cNvPr>
          <p:cNvSpPr txBox="1">
            <a:spLocks/>
          </p:cNvSpPr>
          <p:nvPr/>
        </p:nvSpPr>
        <p:spPr>
          <a:xfrm>
            <a:off x="4628442" y="4377078"/>
            <a:ext cx="1143706" cy="1117600"/>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1500" dirty="0">
                <a:solidFill>
                  <a:schemeClr val="tx1"/>
                </a:solidFill>
                <a:latin typeface="HGMaruGothicMPRO" panose="020F0600000000000000" pitchFamily="34" charset="-128"/>
                <a:ea typeface="HGMaruGothicMPRO" panose="020F0600000000000000" pitchFamily="34" charset="-128"/>
              </a:rPr>
              <a:t>425</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140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70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ja-JP" altLang="en-US" sz="1500">
                <a:solidFill>
                  <a:schemeClr val="tx1"/>
                </a:solidFill>
                <a:latin typeface="HGMaruGothicMPRO" panose="020F0600000000000000" pitchFamily="34" charset="-128"/>
                <a:ea typeface="HGMaruGothicMPRO" panose="020F0600000000000000" pitchFamily="34" charset="-128"/>
              </a:rPr>
              <a:t>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タイトル 1">
            <a:extLst>
              <a:ext uri="{FF2B5EF4-FFF2-40B4-BE49-F238E27FC236}">
                <a16:creationId xmlns:a16="http://schemas.microsoft.com/office/drawing/2014/main" id="{30E895DA-DB79-06A9-BB10-5CFCB33D510C}"/>
              </a:ext>
            </a:extLst>
          </p:cNvPr>
          <p:cNvSpPr txBox="1">
            <a:spLocks/>
          </p:cNvSpPr>
          <p:nvPr/>
        </p:nvSpPr>
        <p:spPr>
          <a:xfrm>
            <a:off x="10867254" y="4416400"/>
            <a:ext cx="1143706" cy="1290325"/>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1500" dirty="0">
                <a:solidFill>
                  <a:schemeClr val="tx1"/>
                </a:solidFill>
                <a:latin typeface="HGMaruGothicMPRO" panose="020F0600000000000000" pitchFamily="34" charset="-128"/>
                <a:ea typeface="HGMaruGothicMPRO" panose="020F0600000000000000" pitchFamily="34" charset="-128"/>
              </a:rPr>
              <a:t>425</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159</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120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60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36</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ja-JP" altLang="en-US" sz="1500">
                <a:solidFill>
                  <a:schemeClr val="tx1"/>
                </a:solidFill>
                <a:latin typeface="HGMaruGothicMPRO" panose="020F0600000000000000" pitchFamily="34" charset="-128"/>
                <a:ea typeface="HGMaruGothicMPRO" panose="020F0600000000000000" pitchFamily="34" charset="-128"/>
              </a:rPr>
              <a:t>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FE01067F-BD49-35FD-5129-6642B94E048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㉔</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質の高い在宅歯科医療の提供の推進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0CF06BA5-4C53-0B1B-1967-19345CBD57D1}"/>
              </a:ext>
            </a:extLst>
          </p:cNvPr>
          <p:cNvSpPr>
            <a:spLocks noGrp="1"/>
          </p:cNvSpPr>
          <p:nvPr>
            <p:ph type="sldNum" sz="quarter" idx="12"/>
          </p:nvPr>
        </p:nvSpPr>
        <p:spPr/>
        <p:txBody>
          <a:bodyPr/>
          <a:lstStyle/>
          <a:p>
            <a:fld id="{7F53A4F6-1DED-4042-94B1-26CBF9BCF6BA}" type="slidenum">
              <a:rPr kumimoji="1" lang="ja-JP" altLang="en-US" smtClean="0"/>
              <a:t>157</a:t>
            </a:fld>
            <a:endParaRPr kumimoji="1" lang="ja-JP" altLang="en-US"/>
          </a:p>
        </p:txBody>
      </p:sp>
    </p:spTree>
    <p:extLst>
      <p:ext uri="{BB962C8B-B14F-4D97-AF65-F5344CB8AC3E}">
        <p14:creationId xmlns:p14="http://schemas.microsoft.com/office/powerpoint/2010/main" val="16893368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BE929-4EE2-0ED9-C3EB-CADC7452ABC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AA1AA57-9495-6913-88C1-50F4E766D0D3}"/>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C7D7C015-B911-0EAC-44D8-CE4BA1720635}"/>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grpSp>
        <p:nvGrpSpPr>
          <p:cNvPr id="6" name="グループ化 5">
            <a:extLst>
              <a:ext uri="{FF2B5EF4-FFF2-40B4-BE49-F238E27FC236}">
                <a16:creationId xmlns:a16="http://schemas.microsoft.com/office/drawing/2014/main" id="{1A85683C-A429-6A26-4DB5-8DC5790950DE}"/>
              </a:ext>
            </a:extLst>
          </p:cNvPr>
          <p:cNvGrpSpPr/>
          <p:nvPr/>
        </p:nvGrpSpPr>
        <p:grpSpPr>
          <a:xfrm>
            <a:off x="285070" y="1981200"/>
            <a:ext cx="11744260" cy="4638501"/>
            <a:chOff x="285070" y="1981200"/>
            <a:chExt cx="11744260" cy="4638501"/>
          </a:xfrm>
        </p:grpSpPr>
        <p:sp>
          <p:nvSpPr>
            <p:cNvPr id="8" name="タイトル 1">
              <a:extLst>
                <a:ext uri="{FF2B5EF4-FFF2-40B4-BE49-F238E27FC236}">
                  <a16:creationId xmlns:a16="http://schemas.microsoft.com/office/drawing/2014/main" id="{4A166BB8-767C-0C02-0598-EB6DDC46E153}"/>
                </a:ext>
              </a:extLst>
            </p:cNvPr>
            <p:cNvSpPr txBox="1">
              <a:spLocks/>
            </p:cNvSpPr>
            <p:nvPr/>
          </p:nvSpPr>
          <p:spPr>
            <a:xfrm>
              <a:off x="285070" y="1981200"/>
              <a:ext cx="5487080" cy="46385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ロ　夜間歯科訪問診療加算</a:t>
              </a:r>
              <a:br>
                <a:rPr lang="ja-JP" altLang="en-US" sz="1500">
                  <a:solidFill>
                    <a:schemeClr val="tx1"/>
                  </a:solidFill>
                  <a:effectLst/>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新設）</a:t>
              </a: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新設）</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ハ　深夜歯科訪問診療加算</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新設</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 </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（新設</a:t>
              </a:r>
              <a:r>
                <a:rPr lang="ja-JP" altLang="en-US" sz="1500">
                  <a:solidFill>
                    <a:srgbClr val="FF0000"/>
                  </a:solidFill>
                  <a:latin typeface="HGMaruGothicMPRO" panose="020F0600000000000000" pitchFamily="34" charset="-128"/>
                  <a:ea typeface="HGMaruGothicMPRO" panose="020F0600000000000000" pitchFamily="34" charset="-128"/>
                </a:rPr>
                <a:t>）</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effectLst/>
                  <a:latin typeface="HGMaruGothicMPRO" panose="020F0600000000000000" pitchFamily="34" charset="-128"/>
                  <a:ea typeface="HGMaruGothicMPRO" panose="020F0600000000000000" pitchFamily="34" charset="-128"/>
                </a:rPr>
                <a:t>8〜12</a:t>
              </a:r>
              <a:r>
                <a:rPr lang="ja-JP" altLang="en-US" sz="1500">
                  <a:solidFill>
                    <a:srgbClr val="FF0000"/>
                  </a:solidFill>
                  <a:effectLst/>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（略</a:t>
              </a:r>
              <a:r>
                <a:rPr lang="ja-JP" altLang="en-US" sz="1500">
                  <a:solidFill>
                    <a:schemeClr val="tx1"/>
                  </a:solidFill>
                  <a:latin typeface="HGMaruGothicMPRO" panose="020F0600000000000000" pitchFamily="34" charset="-128"/>
                  <a:ea typeface="HGMaruGothicMPRO" panose="020F0600000000000000" pitchFamily="34" charset="-128"/>
                </a:rPr>
                <a:t>）</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6FADF04A-CDE2-ABC2-D921-CD2CF03AF3BF}"/>
                </a:ext>
              </a:extLst>
            </p:cNvPr>
            <p:cNvSpPr txBox="1">
              <a:spLocks/>
            </p:cNvSpPr>
            <p:nvPr/>
          </p:nvSpPr>
          <p:spPr>
            <a:xfrm>
              <a:off x="6542930" y="1981201"/>
              <a:ext cx="5486400" cy="46385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ロ　夜間歯科訪問診療加算</a:t>
              </a:r>
              <a:br>
                <a:rPr lang="ja-JP" altLang="en-US" sz="1500">
                  <a:solidFill>
                    <a:schemeClr val="tx1"/>
                  </a:solidFill>
                  <a:effectLst/>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4</a:t>
              </a:r>
              <a:r>
                <a:rPr lang="ja-JP" altLang="en-US" sz="1500">
                  <a:solidFill>
                    <a:srgbClr val="FF0000"/>
                  </a:solidFill>
                  <a:effectLst/>
                  <a:latin typeface="HGMaruGothicMPRO" panose="020F0600000000000000" pitchFamily="34" charset="-128"/>
                  <a:ea typeface="HGMaruGothicMPRO" panose="020F0600000000000000" pitchFamily="34" charset="-128"/>
                </a:rPr>
                <a:t>）歯科訪問診療</a:t>
              </a:r>
              <a:r>
                <a:rPr lang="en-US" altLang="ja-JP" sz="1500" dirty="0">
                  <a:solidFill>
                    <a:srgbClr val="FF0000"/>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effectLst/>
                  <a:latin typeface="HGMaruGothicMPRO" panose="020F0600000000000000" pitchFamily="34" charset="-128"/>
                  <a:ea typeface="HGMaruGothicMPRO" panose="020F0600000000000000" pitchFamily="34" charset="-128"/>
                </a:rPr>
                <a:t>を算定する場合</a:t>
              </a: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5</a:t>
              </a:r>
              <a:r>
                <a:rPr lang="ja-JP" altLang="en-US" sz="1500">
                  <a:solidFill>
                    <a:srgbClr val="FF0000"/>
                  </a:solidFill>
                  <a:effectLst/>
                  <a:latin typeface="HGMaruGothicMPRO" panose="020F0600000000000000" pitchFamily="34" charset="-128"/>
                  <a:ea typeface="HGMaruGothicMPRO" panose="020F0600000000000000" pitchFamily="34" charset="-128"/>
                </a:rPr>
                <a:t>）歯科訪問診療</a:t>
              </a:r>
              <a:r>
                <a:rPr lang="en-US" altLang="ja-JP" sz="1500" dirty="0">
                  <a:solidFill>
                    <a:srgbClr val="FF0000"/>
                  </a:solidFill>
                  <a:effectLst/>
                  <a:latin typeface="HGMaruGothicMPRO" panose="020F0600000000000000" pitchFamily="34" charset="-128"/>
                  <a:ea typeface="HGMaruGothicMPRO" panose="020F0600000000000000" pitchFamily="34" charset="-128"/>
                </a:rPr>
                <a:t>5</a:t>
              </a:r>
              <a:r>
                <a:rPr lang="ja-JP" altLang="en-US" sz="1500">
                  <a:solidFill>
                    <a:srgbClr val="FF0000"/>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ハ　深夜歯科訪問診療加算</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）歯科訪問診療</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を算定する場合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4</a:t>
              </a:r>
              <a:r>
                <a:rPr lang="ja-JP" altLang="en-US" sz="1500">
                  <a:solidFill>
                    <a:srgbClr val="FF0000"/>
                  </a:solidFill>
                  <a:latin typeface="HGMaruGothicMPRO" panose="020F0600000000000000" pitchFamily="34" charset="-128"/>
                  <a:ea typeface="HGMaruGothicMPRO" panose="020F0600000000000000" pitchFamily="34" charset="-128"/>
                </a:rPr>
                <a:t>）歯科訪問診療</a:t>
              </a:r>
              <a:r>
                <a:rPr lang="en-US" altLang="ja-JP" sz="1500" dirty="0">
                  <a:solidFill>
                    <a:srgbClr val="FF0000"/>
                  </a:solidFill>
                  <a:latin typeface="HGMaruGothicMPRO" panose="020F0600000000000000" pitchFamily="34" charset="-128"/>
                  <a:ea typeface="HGMaruGothicMPRO" panose="020F0600000000000000" pitchFamily="34" charset="-128"/>
                </a:rPr>
                <a:t>4</a:t>
              </a:r>
              <a:r>
                <a:rPr lang="ja-JP" altLang="en-US" sz="1500">
                  <a:solidFill>
                    <a:srgbClr val="FF0000"/>
                  </a:solidFill>
                  <a:latin typeface="HGMaruGothicMPRO" panose="020F0600000000000000" pitchFamily="34" charset="-128"/>
                  <a:ea typeface="HGMaruGothicMPRO" panose="020F0600000000000000" pitchFamily="34" charset="-128"/>
                </a:rPr>
                <a:t>を算定する場合</a:t>
              </a:r>
              <a:r>
                <a:rPr lang="en-US" altLang="ja-JP" sz="1500" dirty="0">
                  <a:solidFill>
                    <a:srgbClr val="FF0000"/>
                  </a:solidFill>
                  <a:effectLst/>
                  <a:latin typeface="HGMaruGothicMPRO" panose="020F0600000000000000" pitchFamily="34" charset="-128"/>
                  <a:ea typeface="HGMaruGothicMPRO" panose="020F0600000000000000" pitchFamily="34" charset="-128"/>
                </a:rPr>
                <a:t> </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5</a:t>
              </a:r>
              <a:r>
                <a:rPr lang="ja-JP" altLang="en-US" sz="1500">
                  <a:solidFill>
                    <a:srgbClr val="FF0000"/>
                  </a:solidFill>
                  <a:latin typeface="HGMaruGothicMPRO" panose="020F0600000000000000" pitchFamily="34" charset="-128"/>
                  <a:ea typeface="HGMaruGothicMPRO" panose="020F0600000000000000" pitchFamily="34" charset="-128"/>
                </a:rPr>
                <a:t>）歯科訪問診療</a:t>
              </a:r>
              <a:r>
                <a:rPr lang="en-US" altLang="ja-JP" sz="1500" dirty="0">
                  <a:solidFill>
                    <a:srgbClr val="FF0000"/>
                  </a:solidFill>
                  <a:latin typeface="HGMaruGothicMPRO" panose="020F0600000000000000" pitchFamily="34" charset="-128"/>
                  <a:ea typeface="HGMaruGothicMPRO" panose="020F0600000000000000" pitchFamily="34" charset="-128"/>
                </a:rPr>
                <a:t>5</a:t>
              </a:r>
              <a:r>
                <a:rPr lang="ja-JP" altLang="en-US" sz="1500">
                  <a:solidFill>
                    <a:srgbClr val="FF0000"/>
                  </a:solidFill>
                  <a:latin typeface="HGMaruGothicMPRO" panose="020F0600000000000000" pitchFamily="34" charset="-128"/>
                  <a:ea typeface="HGMaruGothicMPRO" panose="020F0600000000000000" pitchFamily="34" charset="-128"/>
                </a:rPr>
                <a:t>を算定する場合</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10</a:t>
              </a:r>
              <a:r>
                <a:rPr lang="en-US" altLang="ja-JP" sz="1500" dirty="0">
                  <a:solidFill>
                    <a:srgbClr val="FF0000"/>
                  </a:solidFill>
                  <a:effectLst/>
                  <a:latin typeface="HGMaruGothicMPRO" panose="020F0600000000000000" pitchFamily="34" charset="-128"/>
                  <a:ea typeface="HGMaruGothicMPRO" panose="020F0600000000000000" pitchFamily="34" charset="-128"/>
                </a:rPr>
                <a:t>〜14</a:t>
              </a:r>
              <a:r>
                <a:rPr lang="ja-JP" altLang="en-US" sz="1500">
                  <a:solidFill>
                    <a:srgbClr val="FF0000"/>
                  </a:solidFill>
                  <a:effectLst/>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（略</a:t>
              </a:r>
              <a:r>
                <a:rPr lang="ja-JP" altLang="en-US" sz="1500">
                  <a:solidFill>
                    <a:schemeClr val="tx1"/>
                  </a:solidFill>
                  <a:latin typeface="HGMaruGothicMPRO" panose="020F0600000000000000" pitchFamily="34" charset="-128"/>
                  <a:ea typeface="HGMaruGothicMPRO" panose="020F0600000000000000" pitchFamily="34" charset="-128"/>
                </a:rPr>
                <a:t>）</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br>
                <a:rPr lang="en-US" altLang="ja-JP" sz="1500" dirty="0">
                  <a:solidFill>
                    <a:schemeClr val="tx1"/>
                  </a:solidFill>
                  <a:effectLst/>
                  <a:latin typeface="HGMaruGothicMPRO" panose="020F0600000000000000" pitchFamily="34" charset="-128"/>
                  <a:ea typeface="HGMaruGothicMPRO" panose="020F0600000000000000" pitchFamily="34" charset="-128"/>
                </a:rPr>
              </a:b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10" name="右矢印 9">
              <a:extLst>
                <a:ext uri="{FF2B5EF4-FFF2-40B4-BE49-F238E27FC236}">
                  <a16:creationId xmlns:a16="http://schemas.microsoft.com/office/drawing/2014/main" id="{6D16773E-70D7-7523-288A-57FEE52FB1FF}"/>
                </a:ext>
              </a:extLst>
            </p:cNvPr>
            <p:cNvSpPr/>
            <p:nvPr/>
          </p:nvSpPr>
          <p:spPr>
            <a:xfrm>
              <a:off x="5867027" y="39143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386D0206-0A15-501D-3343-EED24E6E7ED0}"/>
              </a:ext>
            </a:extLst>
          </p:cNvPr>
          <p:cNvSpPr txBox="1">
            <a:spLocks/>
          </p:cNvSpPr>
          <p:nvPr/>
        </p:nvSpPr>
        <p:spPr>
          <a:xfrm>
            <a:off x="4628445" y="2324100"/>
            <a:ext cx="1143706" cy="4136144"/>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br>
              <a:rPr lang="en-US" altLang="ja-JP" sz="1500" dirty="0">
                <a:solidFill>
                  <a:schemeClr val="tx1"/>
                </a:solidFill>
                <a:latin typeface="HGMaruGothicMPRO" panose="020F0600000000000000" pitchFamily="34" charset="-128"/>
                <a:ea typeface="HGMaruGothicMPRO" panose="020F0600000000000000" pitchFamily="34" charset="-128"/>
              </a:rPr>
            </a:b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chemeClr val="tx1"/>
                </a:solidFill>
                <a:latin typeface="HGMaruGothicMPRO" panose="020F0600000000000000" pitchFamily="34" charset="-128"/>
                <a:ea typeface="HGMaruGothicMPRO" panose="020F0600000000000000" pitchFamily="34" charset="-128"/>
              </a:rPr>
              <a:t>850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280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140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chemeClr val="tx1"/>
                </a:solidFill>
                <a:latin typeface="HGMaruGothicMPRO" panose="020F0600000000000000" pitchFamily="34" charset="-128"/>
                <a:ea typeface="HGMaruGothicMPRO" panose="020F0600000000000000" pitchFamily="34" charset="-128"/>
              </a:rPr>
              <a:t>1,700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560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280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ja-JP" altLang="en-US" sz="1500">
                <a:solidFill>
                  <a:schemeClr val="tx1"/>
                </a:solidFill>
                <a:latin typeface="HGMaruGothicMPRO" panose="020F0600000000000000" pitchFamily="34" charset="-128"/>
                <a:ea typeface="HGMaruGothicMPRO" panose="020F0600000000000000" pitchFamily="34" charset="-128"/>
              </a:rPr>
              <a:t>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タイトル 1">
            <a:extLst>
              <a:ext uri="{FF2B5EF4-FFF2-40B4-BE49-F238E27FC236}">
                <a16:creationId xmlns:a16="http://schemas.microsoft.com/office/drawing/2014/main" id="{D5D4D879-B139-61A9-066A-D948986CC127}"/>
              </a:ext>
            </a:extLst>
          </p:cNvPr>
          <p:cNvSpPr txBox="1">
            <a:spLocks/>
          </p:cNvSpPr>
          <p:nvPr/>
        </p:nvSpPr>
        <p:spPr>
          <a:xfrm>
            <a:off x="10867254" y="2324100"/>
            <a:ext cx="1143706" cy="4121856"/>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br>
              <a:rPr lang="en-US" altLang="ja-JP" sz="1500" dirty="0">
                <a:solidFill>
                  <a:schemeClr val="tx1"/>
                </a:solidFill>
                <a:latin typeface="HGMaruGothicMPRO" panose="020F0600000000000000" pitchFamily="34" charset="-128"/>
                <a:ea typeface="HGMaruGothicMPRO" panose="020F0600000000000000" pitchFamily="34" charset="-128"/>
              </a:rPr>
            </a:b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chemeClr val="tx1"/>
                </a:solidFill>
                <a:latin typeface="HGMaruGothicMPRO" panose="020F0600000000000000" pitchFamily="34" charset="-128"/>
                <a:ea typeface="HGMaruGothicMPRO" panose="020F0600000000000000" pitchFamily="34" charset="-128"/>
              </a:rPr>
              <a:t>850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317</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240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121</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72</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chemeClr val="tx1"/>
                </a:solidFill>
                <a:latin typeface="HGMaruGothicMPRO" panose="020F0600000000000000" pitchFamily="34" charset="-128"/>
                <a:ea typeface="HGMaruGothicMPRO" panose="020F0600000000000000" pitchFamily="34" charset="-128"/>
              </a:rPr>
              <a:t>1,700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636</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481</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249</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148</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ja-JP" altLang="en-US" sz="1500">
                <a:solidFill>
                  <a:schemeClr val="tx1"/>
                </a:solidFill>
                <a:latin typeface="HGMaruGothicMPRO" panose="020F0600000000000000" pitchFamily="34" charset="-128"/>
                <a:ea typeface="HGMaruGothicMPRO" panose="020F0600000000000000" pitchFamily="34" charset="-128"/>
              </a:rPr>
              <a:t>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43F9BDFC-1244-5F1B-0238-89CC83F7612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㉔</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質の高い在宅歯科医療の提供の推進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8155D1E3-BC5C-0150-5523-8D5AF92F3615}"/>
              </a:ext>
            </a:extLst>
          </p:cNvPr>
          <p:cNvSpPr>
            <a:spLocks noGrp="1"/>
          </p:cNvSpPr>
          <p:nvPr>
            <p:ph type="sldNum" sz="quarter" idx="12"/>
          </p:nvPr>
        </p:nvSpPr>
        <p:spPr/>
        <p:txBody>
          <a:bodyPr/>
          <a:lstStyle/>
          <a:p>
            <a:fld id="{7F53A4F6-1DED-4042-94B1-26CBF9BCF6BA}" type="slidenum">
              <a:rPr kumimoji="1" lang="ja-JP" altLang="en-US" smtClean="0"/>
              <a:t>158</a:t>
            </a:fld>
            <a:endParaRPr kumimoji="1" lang="ja-JP" altLang="en-US"/>
          </a:p>
        </p:txBody>
      </p:sp>
    </p:spTree>
    <p:extLst>
      <p:ext uri="{BB962C8B-B14F-4D97-AF65-F5344CB8AC3E}">
        <p14:creationId xmlns:p14="http://schemas.microsoft.com/office/powerpoint/2010/main" val="283835093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5FC97-A3AF-8D30-AAF9-E8A620B1422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56C871C-D234-BD2A-39D7-98D7E9EC5BB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0E049FD3-8E7C-9E56-CB43-A19D2012EB0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0AD0B17D-6DEB-396F-3A07-C633B94D86E6}"/>
              </a:ext>
            </a:extLst>
          </p:cNvPr>
          <p:cNvSpPr txBox="1">
            <a:spLocks/>
          </p:cNvSpPr>
          <p:nvPr/>
        </p:nvSpPr>
        <p:spPr>
          <a:xfrm>
            <a:off x="285070" y="2019300"/>
            <a:ext cx="5487080" cy="4600401"/>
          </a:xfrm>
          <a:prstGeom prst="rect">
            <a:avLst/>
          </a:prstGeom>
          <a:ln>
            <a:solidFill>
              <a:schemeClr val="tx1"/>
            </a:solid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24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歯科訪問診療１</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2400"/>
              </a:lnSpc>
            </a:pP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pic>
        <p:nvPicPr>
          <p:cNvPr id="13" name="図 12">
            <a:extLst>
              <a:ext uri="{FF2B5EF4-FFF2-40B4-BE49-F238E27FC236}">
                <a16:creationId xmlns:a16="http://schemas.microsoft.com/office/drawing/2014/main" id="{6AD52E9A-0B26-58C1-6005-2A8C452CBECC}"/>
              </a:ext>
            </a:extLst>
          </p:cNvPr>
          <p:cNvPicPr>
            <a:picLocks noChangeAspect="1"/>
          </p:cNvPicPr>
          <p:nvPr/>
        </p:nvPicPr>
        <p:blipFill>
          <a:blip r:embed="rId2"/>
          <a:stretch>
            <a:fillRect/>
          </a:stretch>
        </p:blipFill>
        <p:spPr>
          <a:xfrm>
            <a:off x="1478324" y="3303785"/>
            <a:ext cx="3053887" cy="2977538"/>
          </a:xfrm>
          <a:prstGeom prst="rect">
            <a:avLst/>
          </a:prstGeom>
        </p:spPr>
      </p:pic>
      <p:sp>
        <p:nvSpPr>
          <p:cNvPr id="97" name="タイトル 1">
            <a:extLst>
              <a:ext uri="{FF2B5EF4-FFF2-40B4-BE49-F238E27FC236}">
                <a16:creationId xmlns:a16="http://schemas.microsoft.com/office/drawing/2014/main" id="{F0988AA1-EFF4-8C17-159C-F9DF39B51E7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㉔</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質の高い在宅歯科医療の提供の推進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9CEACA10-37BE-4585-F889-CDBC0C9D652D}"/>
              </a:ext>
            </a:extLst>
          </p:cNvPr>
          <p:cNvSpPr txBox="1">
            <a:spLocks/>
          </p:cNvSpPr>
          <p:nvPr/>
        </p:nvSpPr>
        <p:spPr>
          <a:xfrm>
            <a:off x="3689131" y="2612379"/>
            <a:ext cx="1975422" cy="585052"/>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ja-JP" altLang="en-US" sz="2400">
                <a:solidFill>
                  <a:schemeClr val="tx1"/>
                </a:solidFill>
                <a:latin typeface="HGMaruGothicMPRO" panose="020F0600000000000000" pitchFamily="34" charset="-128"/>
                <a:ea typeface="HGMaruGothicMPRO" panose="020F0600000000000000" pitchFamily="34" charset="-128"/>
              </a:rPr>
              <a:t>１</a:t>
            </a:r>
            <a:r>
              <a:rPr lang="en-US" altLang="ja-JP" sz="2400" dirty="0">
                <a:solidFill>
                  <a:schemeClr val="tx1"/>
                </a:solidFill>
                <a:latin typeface="HGMaruGothicMPRO" panose="020F0600000000000000" pitchFamily="34" charset="-128"/>
                <a:ea typeface="HGMaruGothicMPRO" panose="020F0600000000000000" pitchFamily="34" charset="-128"/>
              </a:rPr>
              <a:t>,100</a:t>
            </a:r>
            <a:r>
              <a:rPr lang="ja-JP" altLang="en-US" sz="2400">
                <a:solidFill>
                  <a:schemeClr val="tx1"/>
                </a:solidFill>
                <a:latin typeface="HGMaruGothicMPRO" panose="020F0600000000000000" pitchFamily="34" charset="-128"/>
                <a:ea typeface="HGMaruGothicMPRO" panose="020F0600000000000000" pitchFamily="34" charset="-128"/>
              </a:rPr>
              <a:t>点</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pic>
        <p:nvPicPr>
          <p:cNvPr id="56" name="図 55">
            <a:extLst>
              <a:ext uri="{FF2B5EF4-FFF2-40B4-BE49-F238E27FC236}">
                <a16:creationId xmlns:a16="http://schemas.microsoft.com/office/drawing/2014/main" id="{C922E2AE-400A-0D83-CD22-067984A5BBA1}"/>
              </a:ext>
            </a:extLst>
          </p:cNvPr>
          <p:cNvPicPr>
            <a:picLocks noChangeAspect="1"/>
          </p:cNvPicPr>
          <p:nvPr/>
        </p:nvPicPr>
        <p:blipFill>
          <a:blip r:embed="rId3"/>
          <a:stretch>
            <a:fillRect/>
          </a:stretch>
        </p:blipFill>
        <p:spPr>
          <a:xfrm>
            <a:off x="7411764" y="2776450"/>
            <a:ext cx="3086100" cy="3086100"/>
          </a:xfrm>
          <a:prstGeom prst="rect">
            <a:avLst/>
          </a:prstGeom>
        </p:spPr>
      </p:pic>
      <p:pic>
        <p:nvPicPr>
          <p:cNvPr id="99" name="図 98">
            <a:extLst>
              <a:ext uri="{FF2B5EF4-FFF2-40B4-BE49-F238E27FC236}">
                <a16:creationId xmlns:a16="http://schemas.microsoft.com/office/drawing/2014/main" id="{DB80E52B-B378-F85A-7081-A00D7051A482}"/>
              </a:ext>
            </a:extLst>
          </p:cNvPr>
          <p:cNvPicPr>
            <a:picLocks noChangeAspect="1"/>
          </p:cNvPicPr>
          <p:nvPr/>
        </p:nvPicPr>
        <p:blipFill>
          <a:blip r:embed="rId4"/>
          <a:stretch>
            <a:fillRect/>
          </a:stretch>
        </p:blipFill>
        <p:spPr>
          <a:xfrm>
            <a:off x="8757964" y="3429000"/>
            <a:ext cx="393700" cy="1143000"/>
          </a:xfrm>
          <a:prstGeom prst="rect">
            <a:avLst/>
          </a:prstGeom>
        </p:spPr>
      </p:pic>
      <p:pic>
        <p:nvPicPr>
          <p:cNvPr id="101" name="図 100">
            <a:extLst>
              <a:ext uri="{FF2B5EF4-FFF2-40B4-BE49-F238E27FC236}">
                <a16:creationId xmlns:a16="http://schemas.microsoft.com/office/drawing/2014/main" id="{F6C1DA17-8750-644B-B2C3-25AB86D057C3}"/>
              </a:ext>
            </a:extLst>
          </p:cNvPr>
          <p:cNvPicPr>
            <a:picLocks noChangeAspect="1"/>
          </p:cNvPicPr>
          <p:nvPr/>
        </p:nvPicPr>
        <p:blipFill>
          <a:blip r:embed="rId5"/>
          <a:stretch>
            <a:fillRect/>
          </a:stretch>
        </p:blipFill>
        <p:spPr>
          <a:xfrm rot="6779448">
            <a:off x="9078834" y="4068220"/>
            <a:ext cx="277560" cy="858024"/>
          </a:xfrm>
          <a:prstGeom prst="rect">
            <a:avLst/>
          </a:prstGeom>
        </p:spPr>
      </p:pic>
      <p:sp>
        <p:nvSpPr>
          <p:cNvPr id="104" name="乗算記号 103">
            <a:extLst>
              <a:ext uri="{FF2B5EF4-FFF2-40B4-BE49-F238E27FC236}">
                <a16:creationId xmlns:a16="http://schemas.microsoft.com/office/drawing/2014/main" id="{DD60BA75-6FC0-ED5B-82EE-01976A8D0487}"/>
              </a:ext>
            </a:extLst>
          </p:cNvPr>
          <p:cNvSpPr>
            <a:spLocks noChangeAspect="1"/>
          </p:cNvSpPr>
          <p:nvPr/>
        </p:nvSpPr>
        <p:spPr>
          <a:xfrm>
            <a:off x="6181991" y="1615290"/>
            <a:ext cx="5436000" cy="5436000"/>
          </a:xfrm>
          <a:prstGeom prst="mathMultiply">
            <a:avLst>
              <a:gd name="adj1" fmla="val 4108"/>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E62CE0D1-24A6-8E8E-6096-67C238BE9C04}"/>
              </a:ext>
            </a:extLst>
          </p:cNvPr>
          <p:cNvSpPr>
            <a:spLocks noGrp="1"/>
          </p:cNvSpPr>
          <p:nvPr>
            <p:ph type="sldNum" sz="quarter" idx="12"/>
          </p:nvPr>
        </p:nvSpPr>
        <p:spPr/>
        <p:txBody>
          <a:bodyPr/>
          <a:lstStyle/>
          <a:p>
            <a:fld id="{7F53A4F6-1DED-4042-94B1-26CBF9BCF6BA}" type="slidenum">
              <a:rPr kumimoji="1" lang="ja-JP" altLang="en-US" smtClean="0"/>
              <a:t>159</a:t>
            </a:fld>
            <a:endParaRPr kumimoji="1" lang="ja-JP" altLang="en-US"/>
          </a:p>
        </p:txBody>
      </p:sp>
    </p:spTree>
    <p:extLst>
      <p:ext uri="{BB962C8B-B14F-4D97-AF65-F5344CB8AC3E}">
        <p14:creationId xmlns:p14="http://schemas.microsoft.com/office/powerpoint/2010/main" val="2931482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4C7C3-A5BE-8A41-9398-58A4565FF375}"/>
              </a:ext>
            </a:extLst>
          </p:cNvPr>
          <p:cNvSpPr>
            <a:spLocks noGrp="1"/>
          </p:cNvSpPr>
          <p:nvPr>
            <p:ph type="title"/>
          </p:nvPr>
        </p:nvSpPr>
        <p:spPr/>
        <p:txBody>
          <a:bodyPr>
            <a:normAutofit/>
          </a:bodyPr>
          <a:lstStyle/>
          <a:p>
            <a:pPr algn="ctr"/>
            <a:r>
              <a:rPr kumimoji="1" lang="en-US" altLang="ja-JP" sz="6000" dirty="0">
                <a:solidFill>
                  <a:srgbClr val="0432FF"/>
                </a:solidFill>
                <a:latin typeface="HGMaruGothicMPRO" panose="020F0600000000000000" pitchFamily="34" charset="-128"/>
                <a:ea typeface="HGMaruGothicMPRO" panose="020F0600000000000000" pitchFamily="34" charset="-128"/>
              </a:rPr>
              <a:t>Win-Win</a:t>
            </a:r>
            <a:r>
              <a:rPr kumimoji="1" lang="ja-JP" altLang="en-US" sz="6000">
                <a:solidFill>
                  <a:srgbClr val="0432FF"/>
                </a:solidFill>
                <a:latin typeface="HGMaruGothicMPRO" panose="020F0600000000000000" pitchFamily="34" charset="-128"/>
                <a:ea typeface="HGMaruGothicMPRO" panose="020F0600000000000000" pitchFamily="34" charset="-128"/>
              </a:rPr>
              <a:t>の</a:t>
            </a:r>
            <a:r>
              <a:rPr kumimoji="1" lang="en-US" altLang="ja-JP" sz="6000" dirty="0">
                <a:solidFill>
                  <a:srgbClr val="0432FF"/>
                </a:solidFill>
                <a:latin typeface="HGMaruGothicMPRO" panose="020F0600000000000000" pitchFamily="34" charset="-128"/>
                <a:ea typeface="HGMaruGothicMPRO" panose="020F0600000000000000" pitchFamily="34" charset="-128"/>
              </a:rPr>
              <a:t>BUSINESS</a:t>
            </a:r>
            <a:endParaRPr kumimoji="1" lang="ja-JP" altLang="en-US" sz="6000">
              <a:solidFill>
                <a:srgbClr val="0432FF"/>
              </a:solidFill>
              <a:latin typeface="HGMaruGothicMPRO" panose="020F0600000000000000" pitchFamily="34" charset="-128"/>
              <a:ea typeface="HGMaruGothicMPRO" panose="020F0600000000000000" pitchFamily="34" charset="-128"/>
            </a:endParaRPr>
          </a:p>
        </p:txBody>
      </p:sp>
      <p:pic>
        <p:nvPicPr>
          <p:cNvPr id="7" name="図 6">
            <a:extLst>
              <a:ext uri="{FF2B5EF4-FFF2-40B4-BE49-F238E27FC236}">
                <a16:creationId xmlns:a16="http://schemas.microsoft.com/office/drawing/2014/main" id="{287E9E6F-2CC1-3F47-ABD8-5D5CF2EEEFC0}"/>
              </a:ext>
            </a:extLst>
          </p:cNvPr>
          <p:cNvPicPr>
            <a:picLocks noChangeAspect="1"/>
          </p:cNvPicPr>
          <p:nvPr/>
        </p:nvPicPr>
        <p:blipFill>
          <a:blip r:embed="rId2"/>
          <a:stretch>
            <a:fillRect/>
          </a:stretch>
        </p:blipFill>
        <p:spPr>
          <a:xfrm>
            <a:off x="6150866" y="1999340"/>
            <a:ext cx="5794248" cy="3918241"/>
          </a:xfrm>
          <a:prstGeom prst="rect">
            <a:avLst/>
          </a:prstGeom>
        </p:spPr>
      </p:pic>
      <p:pic>
        <p:nvPicPr>
          <p:cNvPr id="5" name="図 4">
            <a:extLst>
              <a:ext uri="{FF2B5EF4-FFF2-40B4-BE49-F238E27FC236}">
                <a16:creationId xmlns:a16="http://schemas.microsoft.com/office/drawing/2014/main" id="{DB943E97-6B77-AD43-8481-C1DB77668354}"/>
              </a:ext>
            </a:extLst>
          </p:cNvPr>
          <p:cNvPicPr>
            <a:picLocks noChangeAspect="1"/>
          </p:cNvPicPr>
          <p:nvPr/>
        </p:nvPicPr>
        <p:blipFill>
          <a:blip r:embed="rId3"/>
          <a:srcRect/>
          <a:stretch/>
        </p:blipFill>
        <p:spPr>
          <a:xfrm>
            <a:off x="246888" y="1999340"/>
            <a:ext cx="5794248" cy="3918241"/>
          </a:xfrm>
          <a:prstGeom prst="rect">
            <a:avLst/>
          </a:prstGeom>
        </p:spPr>
      </p:pic>
      <p:sp>
        <p:nvSpPr>
          <p:cNvPr id="3" name="スライド番号プレースホルダー 2">
            <a:extLst>
              <a:ext uri="{FF2B5EF4-FFF2-40B4-BE49-F238E27FC236}">
                <a16:creationId xmlns:a16="http://schemas.microsoft.com/office/drawing/2014/main" id="{AC83A379-E4FC-275E-0BC0-6F3AFFA526F7}"/>
              </a:ext>
            </a:extLst>
          </p:cNvPr>
          <p:cNvSpPr>
            <a:spLocks noGrp="1"/>
          </p:cNvSpPr>
          <p:nvPr>
            <p:ph type="sldNum" sz="quarter" idx="12"/>
          </p:nvPr>
        </p:nvSpPr>
        <p:spPr/>
        <p:txBody>
          <a:bodyPr/>
          <a:lstStyle/>
          <a:p>
            <a:fld id="{7F53A4F6-1DED-4042-94B1-26CBF9BCF6BA}" type="slidenum">
              <a:rPr kumimoji="1" lang="ja-JP" altLang="en-US" smtClean="0"/>
              <a:t>16</a:t>
            </a:fld>
            <a:endParaRPr kumimoji="1" lang="ja-JP" altLang="en-US"/>
          </a:p>
        </p:txBody>
      </p:sp>
    </p:spTree>
    <p:extLst>
      <p:ext uri="{BB962C8B-B14F-4D97-AF65-F5344CB8AC3E}">
        <p14:creationId xmlns:p14="http://schemas.microsoft.com/office/powerpoint/2010/main" val="16570784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8 </a:t>
            </a:r>
            <a:r>
              <a:rPr lang="ja-JP" altLang="en-US" sz="6000">
                <a:solidFill>
                  <a:schemeClr val="tx1"/>
                </a:solidFill>
                <a:latin typeface="HG丸ｺﾞｼｯｸM-PRO"/>
                <a:ea typeface="HG丸ｺﾞｼｯｸM-PRO"/>
                <a:cs typeface="HG丸ｺﾞｼｯｸM-PRO"/>
              </a:rPr>
              <a:t>質の高い在宅医療・</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訪問看護の確保</a:t>
            </a:r>
            <a:endParaRPr lang="en-US" altLang="ja-JP" sz="60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6000">
                <a:solidFill>
                  <a:schemeClr val="tx1"/>
                </a:solidFill>
                <a:latin typeface="HGMaruGothicMPRO" panose="020F0600000000000000" pitchFamily="34" charset="-128"/>
                <a:ea typeface="HGMaruGothicMPRO" panose="020F0600000000000000" pitchFamily="34" charset="-128"/>
              </a:rPr>
              <a:t>㉕</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訪問歯科衛生指導の推進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95D2EA81-29F0-DE08-6A89-1A722C040F3C}"/>
              </a:ext>
            </a:extLst>
          </p:cNvPr>
          <p:cNvSpPr>
            <a:spLocks noGrp="1"/>
          </p:cNvSpPr>
          <p:nvPr>
            <p:ph type="sldNum" sz="quarter" idx="12"/>
          </p:nvPr>
        </p:nvSpPr>
        <p:spPr/>
        <p:txBody>
          <a:bodyPr/>
          <a:lstStyle/>
          <a:p>
            <a:fld id="{7F53A4F6-1DED-4042-94B1-26CBF9BCF6BA}" type="slidenum">
              <a:rPr kumimoji="1" lang="ja-JP" altLang="en-US" smtClean="0"/>
              <a:t>160</a:t>
            </a:fld>
            <a:endParaRPr kumimoji="1" lang="ja-JP" altLang="en-US"/>
          </a:p>
        </p:txBody>
      </p:sp>
    </p:spTree>
    <p:extLst>
      <p:ext uri="{BB962C8B-B14F-4D97-AF65-F5344CB8AC3E}">
        <p14:creationId xmlns:p14="http://schemas.microsoft.com/office/powerpoint/2010/main" val="143912417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B38D7CB6-D6F2-0CB0-004C-EAC0ABC6FB0D}"/>
              </a:ext>
            </a:extLst>
          </p:cNvPr>
          <p:cNvSpPr txBox="1">
            <a:spLocks/>
          </p:cNvSpPr>
          <p:nvPr/>
        </p:nvSpPr>
        <p:spPr>
          <a:xfrm>
            <a:off x="365760" y="1723075"/>
            <a:ext cx="11521440" cy="4896666"/>
          </a:xfrm>
          <a:prstGeom prst="rect">
            <a:avLst/>
          </a:prstGeom>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rPr>
              <a:t>在宅患者等の訪問歯科衛生指導を推進する観点から、訪問歯科衛生指導料について要件及び評価を見直す。</a:t>
            </a: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rgbClr val="FF0000"/>
                </a:solidFill>
                <a:effectLst/>
                <a:latin typeface="HGMaruGothicMPRO" panose="020F0600000000000000" pitchFamily="34" charset="-128"/>
                <a:ea typeface="HGMaruGothicMPRO" panose="020F0600000000000000" pitchFamily="34" charset="-128"/>
              </a:rPr>
              <a:t>終末期</a:t>
            </a:r>
            <a:r>
              <a:rPr lang="ja-JP" altLang="en-US" sz="2400">
                <a:solidFill>
                  <a:schemeClr val="tx1"/>
                </a:solidFill>
                <a:effectLst/>
                <a:latin typeface="HGMaruGothicMPRO" panose="020F0600000000000000" pitchFamily="34" charset="-128"/>
                <a:ea typeface="HGMaruGothicMPRO" panose="020F0600000000000000" pitchFamily="34" charset="-128"/>
              </a:rPr>
              <a:t>の悪性腫瘍の患者等、</a:t>
            </a:r>
            <a:r>
              <a:rPr lang="ja-JP" altLang="en-US" sz="2400">
                <a:solidFill>
                  <a:srgbClr val="FF0000"/>
                </a:solidFill>
                <a:effectLst/>
                <a:latin typeface="HGMaruGothicMPRO" panose="020F0600000000000000" pitchFamily="34" charset="-128"/>
                <a:ea typeface="HGMaruGothicMPRO" panose="020F0600000000000000" pitchFamily="34" charset="-128"/>
              </a:rPr>
              <a:t>緩和ケアを受けている患者に対して</a:t>
            </a:r>
            <a:r>
              <a:rPr lang="ja-JP" altLang="en-US" sz="2400">
                <a:solidFill>
                  <a:schemeClr val="tx1"/>
                </a:solidFill>
                <a:effectLst/>
                <a:latin typeface="HGMaruGothicMPRO" panose="020F0600000000000000" pitchFamily="34" charset="-128"/>
                <a:ea typeface="HGMaruGothicMPRO" panose="020F0600000000000000" pitchFamily="34" charset="-128"/>
              </a:rPr>
              <a:t>、訪問歯科衛</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生指導を行う場合の</a:t>
            </a:r>
            <a:r>
              <a:rPr lang="ja-JP" altLang="en-US" sz="2400">
                <a:solidFill>
                  <a:srgbClr val="FF0000"/>
                </a:solidFill>
                <a:effectLst/>
                <a:latin typeface="HGMaruGothicMPRO" panose="020F0600000000000000" pitchFamily="34" charset="-128"/>
                <a:ea typeface="HGMaruGothicMPRO" panose="020F0600000000000000" pitchFamily="34" charset="-128"/>
              </a:rPr>
              <a:t>訪衛指の算定回数制限を見直す</a:t>
            </a:r>
            <a:r>
              <a:rPr lang="ja-JP" altLang="en-US" sz="2400">
                <a:solidFill>
                  <a:schemeClr val="tx1"/>
                </a:solidFill>
                <a:effectLst/>
                <a:latin typeface="HGMaruGothicMPRO" panose="020F0600000000000000" pitchFamily="34" charset="-128"/>
                <a:ea typeface="HGMaruGothicMPRO" panose="020F0600000000000000" pitchFamily="34" charset="-128"/>
              </a:rPr>
              <a:t>。</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200">
                <a:solidFill>
                  <a:schemeClr val="tx1"/>
                </a:solidFill>
                <a:effectLst/>
                <a:latin typeface="HGMaruGothicMPRO" panose="020F0600000000000000" pitchFamily="34" charset="-128"/>
                <a:ea typeface="HGMaruGothicMPRO" panose="020F0600000000000000" pitchFamily="34" charset="-128"/>
              </a:rPr>
              <a:t> </a:t>
            </a:r>
            <a:endParaRPr lang="ja-JP" altLang="en-US" sz="12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２．訪問歯科衛生指導が困難な者に対して、</a:t>
            </a:r>
            <a:r>
              <a:rPr lang="ja-JP" altLang="en-US" sz="2400">
                <a:solidFill>
                  <a:srgbClr val="FF0000"/>
                </a:solidFill>
                <a:effectLst/>
                <a:latin typeface="HGMaruGothicMPRO" panose="020F0600000000000000" pitchFamily="34" charset="-128"/>
                <a:ea typeface="HGMaruGothicMPRO" panose="020F0600000000000000" pitchFamily="34" charset="-128"/>
              </a:rPr>
              <a:t>歯科衛生士等が複数名で訪問する場合</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の評価を新設する</a:t>
            </a:r>
            <a:r>
              <a:rPr lang="ja-JP" altLang="en-US" sz="2400">
                <a:solidFill>
                  <a:schemeClr val="tx1"/>
                </a:solidFill>
                <a:effectLst/>
                <a:latin typeface="HGMaruGothicMPRO" panose="020F0600000000000000" pitchFamily="34" charset="-128"/>
                <a:ea typeface="HGMaruGothicMPRO" panose="020F0600000000000000" pitchFamily="34" charset="-128"/>
              </a:rPr>
              <a:t>。</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800">
                <a:solidFill>
                  <a:schemeClr val="tx1"/>
                </a:solidFill>
                <a:effectLst/>
                <a:latin typeface="HGMaruGothicMPRO" panose="020F0600000000000000" pitchFamily="34" charset="-128"/>
                <a:ea typeface="HGMaruGothicMPRO" panose="020F0600000000000000" pitchFamily="34" charset="-128"/>
              </a:rPr>
              <a:t> </a:t>
            </a:r>
            <a:endParaRPr lang="ja-JP" altLang="en-US" sz="12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３．</a:t>
            </a:r>
            <a:r>
              <a:rPr lang="ja-JP" altLang="en-US" sz="2400">
                <a:solidFill>
                  <a:schemeClr val="tx1"/>
                </a:solidFill>
                <a:effectLst/>
                <a:latin typeface="HGMaruGothicMPRO" panose="020F0600000000000000" pitchFamily="34" charset="-128"/>
                <a:ea typeface="HGMaruGothicMPRO" panose="020F0600000000000000" pitchFamily="34" charset="-128"/>
              </a:rPr>
              <a:t>訪問歯科衛生指導の実態を踏まえ、訪問歯科衛生指導料の評価を見直す。</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C50767FB-4C10-F7A8-6D94-1C44EAD8F87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㉕</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訪問歯科衛生指導の推進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F8E1159D-01C2-77A7-9F1D-60CB2C82E317}"/>
              </a:ext>
            </a:extLst>
          </p:cNvPr>
          <p:cNvSpPr>
            <a:spLocks noGrp="1"/>
          </p:cNvSpPr>
          <p:nvPr>
            <p:ph type="sldNum" sz="quarter" idx="12"/>
          </p:nvPr>
        </p:nvSpPr>
        <p:spPr/>
        <p:txBody>
          <a:bodyPr/>
          <a:lstStyle/>
          <a:p>
            <a:fld id="{7F53A4F6-1DED-4042-94B1-26CBF9BCF6BA}" type="slidenum">
              <a:rPr kumimoji="1" lang="ja-JP" altLang="en-US" smtClean="0"/>
              <a:t>161</a:t>
            </a:fld>
            <a:endParaRPr kumimoji="1" lang="ja-JP" altLang="en-US"/>
          </a:p>
        </p:txBody>
      </p:sp>
    </p:spTree>
    <p:extLst>
      <p:ext uri="{BB962C8B-B14F-4D97-AF65-F5344CB8AC3E}">
        <p14:creationId xmlns:p14="http://schemas.microsoft.com/office/powerpoint/2010/main" val="20548546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4BDA2-24B7-91EC-EDC2-8A621356274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FF8692F-E081-6857-B8B9-B760B5A196EC}"/>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AC346C59-7790-5C42-632B-D4A7070DD697}"/>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grpSp>
        <p:nvGrpSpPr>
          <p:cNvPr id="6" name="グループ化 5">
            <a:extLst>
              <a:ext uri="{FF2B5EF4-FFF2-40B4-BE49-F238E27FC236}">
                <a16:creationId xmlns:a16="http://schemas.microsoft.com/office/drawing/2014/main" id="{A2C81319-782C-F186-B725-97EC9E09E01F}"/>
              </a:ext>
            </a:extLst>
          </p:cNvPr>
          <p:cNvGrpSpPr/>
          <p:nvPr/>
        </p:nvGrpSpPr>
        <p:grpSpPr>
          <a:xfrm>
            <a:off x="285070" y="1955800"/>
            <a:ext cx="11744260" cy="4663901"/>
            <a:chOff x="285070" y="1955800"/>
            <a:chExt cx="11744260" cy="4663901"/>
          </a:xfrm>
        </p:grpSpPr>
        <p:sp>
          <p:nvSpPr>
            <p:cNvPr id="8" name="タイトル 1">
              <a:extLst>
                <a:ext uri="{FF2B5EF4-FFF2-40B4-BE49-F238E27FC236}">
                  <a16:creationId xmlns:a16="http://schemas.microsoft.com/office/drawing/2014/main" id="{6460EA9A-BBEF-6748-30DB-82EAE0830745}"/>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訪問歯科衛生指導料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　単一建物診療患者が</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人の場合　　　　　</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２　単一建物診療患者が</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2</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人以上</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9</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人以下の場合</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３　１及び２以外の場合　　　　　　　　　　　　　</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タイトル 1">
              <a:extLst>
                <a:ext uri="{FF2B5EF4-FFF2-40B4-BE49-F238E27FC236}">
                  <a16:creationId xmlns:a16="http://schemas.microsoft.com/office/drawing/2014/main" id="{242DD53D-96AE-9E1B-2DEA-544F0DBE48EF}"/>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訪問歯科衛生指導料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　単一建物診療患者が</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人の場合　　　　　</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２　単一建物診療患者が</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2</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人以上</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9</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人以下の場合</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３　１及び２以外の場合</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右矢印 9">
              <a:extLst>
                <a:ext uri="{FF2B5EF4-FFF2-40B4-BE49-F238E27FC236}">
                  <a16:creationId xmlns:a16="http://schemas.microsoft.com/office/drawing/2014/main" id="{655B54DC-2251-05EA-EB59-3FFEEDBC4552}"/>
                </a:ext>
              </a:extLst>
            </p:cNvPr>
            <p:cNvSpPr/>
            <p:nvPr/>
          </p:nvSpPr>
          <p:spPr>
            <a:xfrm>
              <a:off x="586702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EEA577AF-1AC6-86D8-77C1-791DB057F2E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㉕</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訪問歯科衛生指導の推進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13" name="タイトル 1">
            <a:extLst>
              <a:ext uri="{FF2B5EF4-FFF2-40B4-BE49-F238E27FC236}">
                <a16:creationId xmlns:a16="http://schemas.microsoft.com/office/drawing/2014/main" id="{C9F430A9-A013-2070-1D21-8928C9D18F27}"/>
              </a:ext>
            </a:extLst>
          </p:cNvPr>
          <p:cNvSpPr txBox="1">
            <a:spLocks/>
          </p:cNvSpPr>
          <p:nvPr/>
        </p:nvSpPr>
        <p:spPr>
          <a:xfrm>
            <a:off x="4628445" y="2057400"/>
            <a:ext cx="1143706" cy="1460500"/>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br>
              <a:rPr lang="en-US" altLang="ja-JP" sz="1500" dirty="0">
                <a:solidFill>
                  <a:srgbClr val="FF0000"/>
                </a:solidFill>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360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328</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300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ja-JP" altLang="en-US" sz="1500">
                <a:solidFill>
                  <a:srgbClr val="FF0000"/>
                </a:solidFill>
                <a:latin typeface="HGMaruGothicMPRO" panose="020F0600000000000000" pitchFamily="34" charset="-128"/>
                <a:ea typeface="HGMaruGothicMPRO" panose="020F0600000000000000" pitchFamily="34" charset="-128"/>
              </a:rPr>
              <a:t> </a:t>
            </a:r>
          </a:p>
          <a:p>
            <a:pPr algn="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14" name="タイトル 1">
            <a:extLst>
              <a:ext uri="{FF2B5EF4-FFF2-40B4-BE49-F238E27FC236}">
                <a16:creationId xmlns:a16="http://schemas.microsoft.com/office/drawing/2014/main" id="{7854D243-BB1F-F06F-D3F7-4F4D54C25AB3}"/>
              </a:ext>
            </a:extLst>
          </p:cNvPr>
          <p:cNvSpPr txBox="1">
            <a:spLocks/>
          </p:cNvSpPr>
          <p:nvPr/>
        </p:nvSpPr>
        <p:spPr>
          <a:xfrm>
            <a:off x="10885624" y="2044700"/>
            <a:ext cx="1143706" cy="1460500"/>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br>
              <a:rPr lang="en-US" altLang="ja-JP" sz="1500" dirty="0">
                <a:solidFill>
                  <a:srgbClr val="FF0000"/>
                </a:solidFill>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362</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326</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295</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ja-JP" altLang="en-US" sz="1500">
                <a:solidFill>
                  <a:srgbClr val="FF0000"/>
                </a:solidFill>
                <a:latin typeface="HGMaruGothicMPRO" panose="020F0600000000000000" pitchFamily="34" charset="-128"/>
                <a:ea typeface="HGMaruGothicMPRO" panose="020F0600000000000000" pitchFamily="34" charset="-128"/>
              </a:rPr>
              <a:t> </a:t>
            </a:r>
          </a:p>
          <a:p>
            <a:pPr algn="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スライド番号プレースホルダー 3">
            <a:extLst>
              <a:ext uri="{FF2B5EF4-FFF2-40B4-BE49-F238E27FC236}">
                <a16:creationId xmlns:a16="http://schemas.microsoft.com/office/drawing/2014/main" id="{90CEB15C-DF54-B882-C2C1-608F594E2749}"/>
              </a:ext>
            </a:extLst>
          </p:cNvPr>
          <p:cNvSpPr>
            <a:spLocks noGrp="1"/>
          </p:cNvSpPr>
          <p:nvPr>
            <p:ph type="sldNum" sz="quarter" idx="12"/>
          </p:nvPr>
        </p:nvSpPr>
        <p:spPr/>
        <p:txBody>
          <a:bodyPr/>
          <a:lstStyle/>
          <a:p>
            <a:fld id="{7F53A4F6-1DED-4042-94B1-26CBF9BCF6BA}" type="slidenum">
              <a:rPr kumimoji="1" lang="ja-JP" altLang="en-US" smtClean="0"/>
              <a:t>162</a:t>
            </a:fld>
            <a:endParaRPr kumimoji="1" lang="ja-JP" altLang="en-US"/>
          </a:p>
        </p:txBody>
      </p:sp>
    </p:spTree>
    <p:extLst>
      <p:ext uri="{BB962C8B-B14F-4D97-AF65-F5344CB8AC3E}">
        <p14:creationId xmlns:p14="http://schemas.microsoft.com/office/powerpoint/2010/main" val="310600233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1343-2EB0-DB04-8EB0-BAD8C1C5316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DB4829B-3506-7338-87D8-F58E8E040CE5}"/>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7860BB83-EFD2-1C1D-8E27-AC857DA21DC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grpSp>
        <p:nvGrpSpPr>
          <p:cNvPr id="6" name="グループ化 5">
            <a:extLst>
              <a:ext uri="{FF2B5EF4-FFF2-40B4-BE49-F238E27FC236}">
                <a16:creationId xmlns:a16="http://schemas.microsoft.com/office/drawing/2014/main" id="{46CD8A59-24EE-46D2-2A29-41F5CBA96AB1}"/>
              </a:ext>
            </a:extLst>
          </p:cNvPr>
          <p:cNvGrpSpPr/>
          <p:nvPr/>
        </p:nvGrpSpPr>
        <p:grpSpPr>
          <a:xfrm>
            <a:off x="285070" y="1943100"/>
            <a:ext cx="11744260" cy="4676601"/>
            <a:chOff x="285070" y="1943100"/>
            <a:chExt cx="11744260" cy="4676601"/>
          </a:xfrm>
        </p:grpSpPr>
        <p:sp>
          <p:nvSpPr>
            <p:cNvPr id="8" name="タイトル 1">
              <a:extLst>
                <a:ext uri="{FF2B5EF4-FFF2-40B4-BE49-F238E27FC236}">
                  <a16:creationId xmlns:a16="http://schemas.microsoft.com/office/drawing/2014/main" id="{C7BDBE7C-B9A6-1875-02A9-6670C883D761}"/>
                </a:ext>
              </a:extLst>
            </p:cNvPr>
            <p:cNvSpPr txBox="1">
              <a:spLocks/>
            </p:cNvSpPr>
            <p:nvPr/>
          </p:nvSpPr>
          <p:spPr>
            <a:xfrm>
              <a:off x="285070" y="1943100"/>
              <a:ext cx="5487080" cy="46766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訪問歯科衛生指導料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２・３</a:t>
              </a:r>
              <a:r>
                <a:rPr lang="ja-JP" altLang="en-US" sz="1500">
                  <a:solidFill>
                    <a:schemeClr val="tx1"/>
                  </a:solidFill>
                  <a:latin typeface="HGMaruGothicMPRO" panose="020F0600000000000000" pitchFamily="34" charset="-128"/>
                  <a:ea typeface="HGMaruGothicMPRO" panose="020F0600000000000000" pitchFamily="34" charset="-128"/>
                </a:rPr>
                <a:t>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タイトル 1">
              <a:extLst>
                <a:ext uri="{FF2B5EF4-FFF2-40B4-BE49-F238E27FC236}">
                  <a16:creationId xmlns:a16="http://schemas.microsoft.com/office/drawing/2014/main" id="{CF9DAE89-8864-BFD9-CF70-84967528218D}"/>
                </a:ext>
              </a:extLst>
            </p:cNvPr>
            <p:cNvSpPr txBox="1">
              <a:spLocks/>
            </p:cNvSpPr>
            <p:nvPr/>
          </p:nvSpPr>
          <p:spPr>
            <a:xfrm>
              <a:off x="6542930" y="1943101"/>
              <a:ext cx="5486400" cy="46766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訪問歯科衛生指導料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　当該保険医療機関の歯科医師が、区分番号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C000</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に掲げる歯科訪問診療料を算定した患者であって</a:t>
              </a:r>
              <a:r>
                <a:rPr lang="ja-JP" altLang="en-US" sz="2000" b="1">
                  <a:solidFill>
                    <a:srgbClr val="0432FF"/>
                  </a:solidFill>
                  <a:effectLst/>
                  <a:latin typeface="HGMaruGothicMPRO" panose="020F0600000000000000" pitchFamily="34" charset="-128"/>
                  <a:ea typeface="HGMaruGothicMPRO" panose="020F0600000000000000" pitchFamily="34" charset="-128"/>
                </a:rPr>
                <a:t>緩和ケアを実施するもの</a:t>
              </a:r>
              <a:r>
                <a:rPr lang="ja-JP" altLang="en-US" sz="1500">
                  <a:solidFill>
                    <a:srgbClr val="FF0000"/>
                  </a:solidFill>
                  <a:effectLst/>
                  <a:latin typeface="HGMaruGothicMPRO" panose="020F0600000000000000" pitchFamily="34" charset="-128"/>
                  <a:ea typeface="HGMaruGothicMPRO" panose="020F0600000000000000" pitchFamily="34" charset="-128"/>
                </a:rPr>
                <a:t>に対して行った場合には、注</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の規定にかかわらず、</a:t>
              </a:r>
              <a:r>
                <a:rPr lang="ja-JP" altLang="en-US" sz="2000" b="1">
                  <a:solidFill>
                    <a:srgbClr val="0432FF"/>
                  </a:solidFill>
                  <a:effectLst/>
                  <a:latin typeface="HGMaruGothicMPRO" panose="020F0600000000000000" pitchFamily="34" charset="-128"/>
                  <a:ea typeface="HGMaruGothicMPRO" panose="020F0600000000000000" pitchFamily="34" charset="-128"/>
                </a:rPr>
                <a:t>月</a:t>
              </a:r>
              <a:r>
                <a:rPr lang="en-US" altLang="ja-JP" sz="2000" b="1" dirty="0">
                  <a:solidFill>
                    <a:srgbClr val="0432FF"/>
                  </a:solidFill>
                  <a:effectLst/>
                  <a:latin typeface="HGMaruGothicMPRO" panose="020F0600000000000000" pitchFamily="34" charset="-128"/>
                  <a:ea typeface="HGMaruGothicMPRO" panose="020F0600000000000000" pitchFamily="34" charset="-128"/>
                </a:rPr>
                <a:t>8</a:t>
              </a:r>
              <a:r>
                <a:rPr lang="ja-JP" altLang="en-US" sz="2000" b="1">
                  <a:solidFill>
                    <a:srgbClr val="0432FF"/>
                  </a:solidFill>
                  <a:effectLst/>
                  <a:latin typeface="HGMaruGothicMPRO" panose="020F0600000000000000" pitchFamily="34" charset="-128"/>
                  <a:ea typeface="HGMaruGothicMPRO" panose="020F0600000000000000" pitchFamily="34" charset="-128"/>
                </a:rPr>
                <a:t>回</a:t>
              </a:r>
              <a:r>
                <a:rPr lang="ja-JP" altLang="en-US" sz="1500">
                  <a:solidFill>
                    <a:srgbClr val="FF0000"/>
                  </a:solidFill>
                  <a:effectLst/>
                  <a:latin typeface="HGMaruGothicMPRO" panose="020F0600000000000000" pitchFamily="34" charset="-128"/>
                  <a:ea typeface="HGMaruGothicMPRO" panose="020F0600000000000000" pitchFamily="34" charset="-128"/>
                </a:rPr>
                <a:t>に限り算定する。 </a:t>
              </a:r>
            </a:p>
            <a:p>
              <a:pPr algn="l"/>
              <a:endParaRPr lang="en-US" altLang="ja-JP" sz="800" dirty="0">
                <a:solidFill>
                  <a:srgbClr val="FF0000"/>
                </a:solidFill>
                <a:effectLst/>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については、訪問歯科衛生指導が困難な者等に対して、保険医療機関の歯科衛生士等が、当該保険医療機関の他の歯科衛生士等と同時に訪問歯科衛生指導を行うことについて、当該患者又はその家族等の同意を得て、訪問歯科衛生指導を実施した場合</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C000</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に掲げる歯科訪問診療料を算定する日を除く。</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には、</a:t>
              </a:r>
              <a:r>
                <a:rPr lang="ja-JP" altLang="en-US" sz="1500" b="1">
                  <a:solidFill>
                    <a:srgbClr val="0432FF"/>
                  </a:solidFill>
                  <a:effectLst/>
                  <a:latin typeface="HGMaruGothicMPRO" panose="020F0600000000000000" pitchFamily="34" charset="-128"/>
                  <a:ea typeface="HGMaruGothicMPRO" panose="020F0600000000000000" pitchFamily="34" charset="-128"/>
                </a:rPr>
                <a:t>複数名訪問歯科衛生指導加算</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latin typeface="HGMaruGothicMPRO" panose="020F0600000000000000" pitchFamily="34" charset="-128"/>
                  <a:ea typeface="HGMaruGothicMPRO" panose="020F0600000000000000" pitchFamily="34" charset="-128"/>
                </a:rPr>
                <a:t>150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４・５　</a:t>
              </a:r>
              <a:r>
                <a:rPr lang="ja-JP" altLang="en-US" sz="1500">
                  <a:solidFill>
                    <a:schemeClr val="tx1"/>
                  </a:solidFill>
                  <a:effectLst/>
                  <a:latin typeface="HGMaruGothicMPRO" panose="020F0600000000000000" pitchFamily="34" charset="-128"/>
                  <a:ea typeface="HGMaruGothicMPRO" panose="020F0600000000000000" pitchFamily="34" charset="-128"/>
                </a:rPr>
                <a:t>（略）</a:t>
              </a:r>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右矢印 9">
              <a:extLst>
                <a:ext uri="{FF2B5EF4-FFF2-40B4-BE49-F238E27FC236}">
                  <a16:creationId xmlns:a16="http://schemas.microsoft.com/office/drawing/2014/main" id="{BEBC8F38-9F27-9537-05C5-841D28B46F4E}"/>
                </a:ext>
              </a:extLst>
            </p:cNvPr>
            <p:cNvSpPr/>
            <p:nvPr/>
          </p:nvSpPr>
          <p:spPr>
            <a:xfrm>
              <a:off x="5867028" y="38953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4B3B84DE-600F-3E18-6231-84A9E0CA2EF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㉕</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訪問歯科衛生指導の推進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2" name="図 11">
            <a:extLst>
              <a:ext uri="{FF2B5EF4-FFF2-40B4-BE49-F238E27FC236}">
                <a16:creationId xmlns:a16="http://schemas.microsoft.com/office/drawing/2014/main" id="{22942D57-4C29-37FE-13EB-9A95887CA49C}"/>
              </a:ext>
            </a:extLst>
          </p:cNvPr>
          <p:cNvPicPr>
            <a:picLocks noChangeAspect="1"/>
          </p:cNvPicPr>
          <p:nvPr/>
        </p:nvPicPr>
        <p:blipFill>
          <a:blip r:embed="rId2"/>
          <a:stretch>
            <a:fillRect/>
          </a:stretch>
        </p:blipFill>
        <p:spPr>
          <a:xfrm>
            <a:off x="9882606" y="5267070"/>
            <a:ext cx="1245895" cy="1504477"/>
          </a:xfrm>
          <a:prstGeom prst="rect">
            <a:avLst/>
          </a:prstGeom>
        </p:spPr>
      </p:pic>
      <p:pic>
        <p:nvPicPr>
          <p:cNvPr id="14" name="図 13">
            <a:extLst>
              <a:ext uri="{FF2B5EF4-FFF2-40B4-BE49-F238E27FC236}">
                <a16:creationId xmlns:a16="http://schemas.microsoft.com/office/drawing/2014/main" id="{1B528B35-93ED-CEFE-8636-E90DAE41D3E7}"/>
              </a:ext>
            </a:extLst>
          </p:cNvPr>
          <p:cNvPicPr>
            <a:picLocks noChangeAspect="1"/>
          </p:cNvPicPr>
          <p:nvPr/>
        </p:nvPicPr>
        <p:blipFill>
          <a:blip r:embed="rId3"/>
          <a:stretch>
            <a:fillRect/>
          </a:stretch>
        </p:blipFill>
        <p:spPr>
          <a:xfrm>
            <a:off x="8888413" y="5267071"/>
            <a:ext cx="1448383" cy="1304504"/>
          </a:xfrm>
          <a:prstGeom prst="rect">
            <a:avLst/>
          </a:prstGeom>
        </p:spPr>
      </p:pic>
      <p:sp>
        <p:nvSpPr>
          <p:cNvPr id="4" name="スライド番号プレースホルダー 3">
            <a:extLst>
              <a:ext uri="{FF2B5EF4-FFF2-40B4-BE49-F238E27FC236}">
                <a16:creationId xmlns:a16="http://schemas.microsoft.com/office/drawing/2014/main" id="{9B0DBE5D-ED34-A6F0-ACBA-EA834F896B58}"/>
              </a:ext>
            </a:extLst>
          </p:cNvPr>
          <p:cNvSpPr>
            <a:spLocks noGrp="1"/>
          </p:cNvSpPr>
          <p:nvPr>
            <p:ph type="sldNum" sz="quarter" idx="12"/>
          </p:nvPr>
        </p:nvSpPr>
        <p:spPr/>
        <p:txBody>
          <a:bodyPr/>
          <a:lstStyle/>
          <a:p>
            <a:fld id="{7F53A4F6-1DED-4042-94B1-26CBF9BCF6BA}" type="slidenum">
              <a:rPr kumimoji="1" lang="ja-JP" altLang="en-US" smtClean="0"/>
              <a:t>163</a:t>
            </a:fld>
            <a:endParaRPr kumimoji="1" lang="ja-JP" altLang="en-US"/>
          </a:p>
        </p:txBody>
      </p:sp>
    </p:spTree>
    <p:extLst>
      <p:ext uri="{BB962C8B-B14F-4D97-AF65-F5344CB8AC3E}">
        <p14:creationId xmlns:p14="http://schemas.microsoft.com/office/powerpoint/2010/main" val="277545860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8 </a:t>
            </a:r>
            <a:r>
              <a:rPr lang="ja-JP" altLang="en-US" sz="6000">
                <a:solidFill>
                  <a:schemeClr val="tx1"/>
                </a:solidFill>
                <a:latin typeface="HG丸ｺﾞｼｯｸM-PRO"/>
                <a:ea typeface="HG丸ｺﾞｼｯｸM-PRO"/>
                <a:cs typeface="HG丸ｺﾞｼｯｸM-PRO"/>
              </a:rPr>
              <a:t>質の高い在宅医療・</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訪問看護の確保</a:t>
            </a:r>
            <a:endParaRPr lang="en-US" altLang="ja-JP" sz="60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㉖</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小児に対する</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歯科訪問診療の推進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3604D5F2-C02B-3D75-B8D9-278450BB95B1}"/>
              </a:ext>
            </a:extLst>
          </p:cNvPr>
          <p:cNvSpPr>
            <a:spLocks noGrp="1"/>
          </p:cNvSpPr>
          <p:nvPr>
            <p:ph type="sldNum" sz="quarter" idx="12"/>
          </p:nvPr>
        </p:nvSpPr>
        <p:spPr/>
        <p:txBody>
          <a:bodyPr/>
          <a:lstStyle/>
          <a:p>
            <a:fld id="{7F53A4F6-1DED-4042-94B1-26CBF9BCF6BA}" type="slidenum">
              <a:rPr kumimoji="1" lang="ja-JP" altLang="en-US" smtClean="0"/>
              <a:t>164</a:t>
            </a:fld>
            <a:endParaRPr kumimoji="1" lang="ja-JP" altLang="en-US"/>
          </a:p>
        </p:txBody>
      </p:sp>
    </p:spTree>
    <p:extLst>
      <p:ext uri="{BB962C8B-B14F-4D97-AF65-F5344CB8AC3E}">
        <p14:creationId xmlns:p14="http://schemas.microsoft.com/office/powerpoint/2010/main" val="5913283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873045"/>
            <a:ext cx="11521440" cy="4746695"/>
          </a:xfrm>
          <a:prstGeom prst="rect">
            <a:avLst/>
          </a:prstGeom>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医療的ケア児等をはじめとした小児に対する歯科訪問診療を推進する観点から、特及び</a:t>
            </a:r>
            <a:r>
              <a:rPr lang="ja-JP" altLang="en-US" sz="2400">
                <a:solidFill>
                  <a:schemeClr val="tx1"/>
                </a:solidFill>
                <a:latin typeface="HGMaruGothicMPRO" panose="020F0600000000000000" pitchFamily="34" charset="-128"/>
                <a:ea typeface="HGMaruGothicMPRO" panose="020F0600000000000000" pitchFamily="34" charset="-128"/>
              </a:rPr>
              <a:t>特</a:t>
            </a:r>
            <a:r>
              <a:rPr lang="ja-JP" altLang="en-US" sz="2400">
                <a:solidFill>
                  <a:schemeClr val="tx1"/>
                </a:solidFill>
                <a:effectLst/>
                <a:latin typeface="HGMaruGothicMPRO" panose="020F0600000000000000" pitchFamily="34" charset="-128"/>
                <a:ea typeface="HGMaruGothicMPRO" panose="020F0600000000000000" pitchFamily="34" charset="-128"/>
              </a:rPr>
              <a:t>導の名称及び要件を見直す。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特の算定対象に、医療的ケア児等を追加する。</a:t>
            </a:r>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2695A279-F1CD-F838-7834-8158F208FFE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93F1F300-DB8D-857B-6E9F-1D8B22C5D19B}"/>
              </a:ext>
            </a:extLst>
          </p:cNvPr>
          <p:cNvSpPr txBox="1">
            <a:spLocks/>
          </p:cNvSpPr>
          <p:nvPr/>
        </p:nvSpPr>
        <p:spPr>
          <a:xfrm>
            <a:off x="-1" y="1075074"/>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㉖</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小児に対する歯科訪問診療の推進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6" name="図 5">
            <a:extLst>
              <a:ext uri="{FF2B5EF4-FFF2-40B4-BE49-F238E27FC236}">
                <a16:creationId xmlns:a16="http://schemas.microsoft.com/office/drawing/2014/main" id="{C6B8A67A-08C0-B3F7-DE98-FD055CB433B3}"/>
              </a:ext>
            </a:extLst>
          </p:cNvPr>
          <p:cNvPicPr>
            <a:picLocks noChangeAspect="1"/>
          </p:cNvPicPr>
          <p:nvPr/>
        </p:nvPicPr>
        <p:blipFill>
          <a:blip r:embed="rId2"/>
          <a:stretch>
            <a:fillRect/>
          </a:stretch>
        </p:blipFill>
        <p:spPr>
          <a:xfrm>
            <a:off x="8127999" y="3929742"/>
            <a:ext cx="4064000" cy="3048000"/>
          </a:xfrm>
          <a:prstGeom prst="rect">
            <a:avLst/>
          </a:prstGeom>
        </p:spPr>
      </p:pic>
      <p:sp>
        <p:nvSpPr>
          <p:cNvPr id="4" name="スライド番号プレースホルダー 3">
            <a:extLst>
              <a:ext uri="{FF2B5EF4-FFF2-40B4-BE49-F238E27FC236}">
                <a16:creationId xmlns:a16="http://schemas.microsoft.com/office/drawing/2014/main" id="{C8C904EF-CD60-338B-D208-BCF22DFCD8DA}"/>
              </a:ext>
            </a:extLst>
          </p:cNvPr>
          <p:cNvSpPr>
            <a:spLocks noGrp="1"/>
          </p:cNvSpPr>
          <p:nvPr>
            <p:ph type="sldNum" sz="quarter" idx="12"/>
          </p:nvPr>
        </p:nvSpPr>
        <p:spPr/>
        <p:txBody>
          <a:bodyPr/>
          <a:lstStyle/>
          <a:p>
            <a:fld id="{7F53A4F6-1DED-4042-94B1-26CBF9BCF6BA}" type="slidenum">
              <a:rPr kumimoji="1" lang="ja-JP" altLang="en-US" smtClean="0"/>
              <a:t>165</a:t>
            </a:fld>
            <a:endParaRPr kumimoji="1" lang="ja-JP" altLang="en-US"/>
          </a:p>
        </p:txBody>
      </p:sp>
    </p:spTree>
    <p:extLst>
      <p:ext uri="{BB962C8B-B14F-4D97-AF65-F5344CB8AC3E}">
        <p14:creationId xmlns:p14="http://schemas.microsoft.com/office/powerpoint/2010/main" val="1896931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183EFFFF-2003-85B2-36EF-2F634C9F7C35}"/>
              </a:ext>
            </a:extLst>
          </p:cNvPr>
          <p:cNvGrpSpPr/>
          <p:nvPr/>
        </p:nvGrpSpPr>
        <p:grpSpPr>
          <a:xfrm>
            <a:off x="234270" y="1932039"/>
            <a:ext cx="11744260" cy="4687662"/>
            <a:chOff x="285070" y="1932039"/>
            <a:chExt cx="11744260" cy="4687662"/>
          </a:xfrm>
        </p:grpSpPr>
        <p:sp>
          <p:nvSpPr>
            <p:cNvPr id="6" name="タイトル 1">
              <a:extLst>
                <a:ext uri="{FF2B5EF4-FFF2-40B4-BE49-F238E27FC236}">
                  <a16:creationId xmlns:a16="http://schemas.microsoft.com/office/drawing/2014/main" id="{BB6E4F0F-8FCD-646E-96F0-BD5D92BEDC86}"/>
                </a:ext>
              </a:extLst>
            </p:cNvPr>
            <p:cNvSpPr txBox="1">
              <a:spLocks/>
            </p:cNvSpPr>
            <p:nvPr/>
          </p:nvSpPr>
          <p:spPr>
            <a:xfrm>
              <a:off x="285070" y="1932039"/>
              <a:ext cx="5487080" cy="4687662"/>
            </a:xfrm>
            <a:prstGeom prst="rect">
              <a:avLst/>
            </a:prstGeom>
            <a:ln>
              <a:solidFill>
                <a:schemeClr val="tx1"/>
              </a:solidFill>
            </a:ln>
          </p:spPr>
          <p:txBody>
            <a:bodyPr vert="horz" lIns="7200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歯科診療特別対応加算（歯科訪問診療料）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900" u="sng">
                  <a:solidFill>
                    <a:schemeClr val="tx1"/>
                  </a:solidFill>
                  <a:latin typeface="HGMaruGothicMPRO" panose="020F0600000000000000" pitchFamily="34" charset="-128"/>
                  <a:ea typeface="HGMaruGothicMPRO" panose="020F0600000000000000" pitchFamily="34" charset="-128"/>
                </a:rPr>
                <a:t>初診時歯科診療導入加算（歯科訪問診療料）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endParaRPr lang="en-US" altLang="ja-JP" sz="4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22</a:t>
              </a:r>
              <a:r>
                <a:rPr lang="ja-JP" altLang="en-US" sz="1500">
                  <a:solidFill>
                    <a:schemeClr val="tx1"/>
                  </a:solidFill>
                  <a:latin typeface="HGMaruGothicMPRO" panose="020F0600000000000000" pitchFamily="34" charset="-128"/>
                  <a:ea typeface="HGMaruGothicMPRO" panose="020F0600000000000000" pitchFamily="34" charset="-128"/>
                </a:rPr>
                <a:t>）歯科診療特別対応加算</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　「注６」の「著しく歯科診療が困難な者」とは、次に掲げる状態又はこれらに準ずる状態をいう。なお、</a:t>
              </a:r>
              <a:r>
                <a:rPr lang="ja-JP" altLang="en-US" sz="1500">
                  <a:solidFill>
                    <a:srgbClr val="FF0000"/>
                  </a:solidFill>
                  <a:latin typeface="HGMaruGothicMPRO" panose="020F0600000000000000" pitchFamily="34" charset="-128"/>
                  <a:ea typeface="HGMaruGothicMPRO" panose="020F0600000000000000" pitchFamily="34" charset="-128"/>
                  <a:cs typeface="HG丸ｺﾞｼｯｸM-PRO"/>
                </a:rPr>
                <a:t>歯科診療特別対応加算</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を算定した場合は、当該加算を算定した日の患者の状態を診療録に記載する。</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イ</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ニ　（略）</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タイトル 1">
              <a:extLst>
                <a:ext uri="{FF2B5EF4-FFF2-40B4-BE49-F238E27FC236}">
                  <a16:creationId xmlns:a16="http://schemas.microsoft.com/office/drawing/2014/main" id="{E41EBD5C-8BFB-C417-4E26-F225179C0CE7}"/>
                </a:ext>
              </a:extLst>
            </p:cNvPr>
            <p:cNvSpPr txBox="1">
              <a:spLocks/>
            </p:cNvSpPr>
            <p:nvPr/>
          </p:nvSpPr>
          <p:spPr>
            <a:xfrm>
              <a:off x="6542930" y="1932039"/>
              <a:ext cx="5486400" cy="4687662"/>
            </a:xfrm>
            <a:prstGeom prst="rect">
              <a:avLst/>
            </a:prstGeom>
            <a:ln>
              <a:solidFill>
                <a:schemeClr val="tx1"/>
              </a:solidFill>
            </a:ln>
          </p:spPr>
          <p:txBody>
            <a:bodyPr vert="horz" lIns="7200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900" u="sng">
                  <a:solidFill>
                    <a:schemeClr val="tx1"/>
                  </a:solidFill>
                  <a:latin typeface="HGMaruGothicMPRO" panose="020F0600000000000000" pitchFamily="34" charset="-128"/>
                  <a:ea typeface="HGMaruGothicMPRO" panose="020F0600000000000000" pitchFamily="34" charset="-128"/>
                </a:rPr>
                <a:t>歯科診療特別対応加算１（歯科訪問診療料）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500" dirty="0">
                  <a:solidFill>
                    <a:schemeClr val="tx1"/>
                  </a:solidFill>
                  <a:latin typeface="HGMaruGothicMPRO" panose="020F0600000000000000" pitchFamily="34" charset="-128"/>
                  <a:ea typeface="HGMaruGothicMPRO" panose="020F0600000000000000" pitchFamily="34" charset="-128"/>
                </a:rPr>
                <a:t> </a:t>
              </a:r>
              <a:endParaRPr lang="ja-JP" altLang="en-US" sz="500">
                <a:solidFill>
                  <a:schemeClr val="tx1"/>
                </a:solidFill>
                <a:latin typeface="HGMaruGothicMPRO" panose="020F0600000000000000" pitchFamily="34" charset="-128"/>
                <a:ea typeface="HGMaruGothicMPRO" panose="020F0600000000000000" pitchFamily="34" charset="-128"/>
              </a:endParaRPr>
            </a:p>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900" u="sng">
                  <a:solidFill>
                    <a:schemeClr val="tx1"/>
                  </a:solidFill>
                  <a:latin typeface="HGMaruGothicMPRO" panose="020F0600000000000000" pitchFamily="34" charset="-128"/>
                  <a:ea typeface="HGMaruGothicMPRO" panose="020F0600000000000000" pitchFamily="34" charset="-128"/>
                </a:rPr>
                <a:t>歯科診療特別対応加算２（歯科訪問診療料）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22</a:t>
              </a:r>
              <a:r>
                <a:rPr lang="ja-JP" altLang="en-US" sz="1500">
                  <a:solidFill>
                    <a:schemeClr val="tx1"/>
                  </a:solidFill>
                  <a:latin typeface="HGMaruGothicMPRO" panose="020F0600000000000000" pitchFamily="34" charset="-128"/>
                  <a:ea typeface="HGMaruGothicMPRO" panose="020F0600000000000000" pitchFamily="34" charset="-128"/>
                </a:rPr>
                <a:t>）歯科診療特別対応加算</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　「注６」の「著しく歯科診療が困難な者」とは、次に掲げる状態又はこれらに準ずる状態をいう。なお、</a:t>
              </a:r>
              <a:r>
                <a:rPr lang="ja-JP" altLang="en-US" sz="1500">
                  <a:solidFill>
                    <a:srgbClr val="FF0000"/>
                  </a:solidFill>
                  <a:latin typeface="HGMaruGothicMPRO" panose="020F0600000000000000" pitchFamily="34" charset="-128"/>
                  <a:ea typeface="HGMaruGothicMPRO" panose="020F0600000000000000" pitchFamily="34" charset="-128"/>
                  <a:cs typeface="HG丸ｺﾞｼｯｸM-PRO"/>
                </a:rPr>
                <a:t>歯科診療特別対応加算１又は歯科診療特別対応加算２</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を算定した場合は、当該加算を算定した日の患者の状態を診療録に記載する。</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イ</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ニ　（略）</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rgbClr val="FF0000"/>
                  </a:solidFill>
                  <a:latin typeface="HGMaruGothicMPRO" panose="020F0600000000000000" pitchFamily="34" charset="-128"/>
                  <a:ea typeface="HGMaruGothicMPRO" panose="020F0600000000000000" pitchFamily="34" charset="-128"/>
                  <a:cs typeface="HG丸ｺﾞｼｯｸM-PRO"/>
                </a:rPr>
                <a:t>ホ　人工呼吸器を使用している状態又は気管切開等を行なって</a:t>
              </a: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rgbClr val="FF0000"/>
                  </a:solidFill>
                  <a:latin typeface="HGMaruGothicMPRO" panose="020F0600000000000000" pitchFamily="34" charset="-128"/>
                  <a:ea typeface="HGMaruGothicMPRO" panose="020F0600000000000000" pitchFamily="34" charset="-128"/>
                  <a:cs typeface="HG丸ｺﾞｼｯｸM-PRO"/>
                </a:rPr>
                <a:t>　おり歯科治療に際して管理が必要な状態</a:t>
              </a: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E3804057-2B7D-ADF8-A6ED-65D89E8521C5}"/>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タイトル 1">
            <a:extLst>
              <a:ext uri="{FF2B5EF4-FFF2-40B4-BE49-F238E27FC236}">
                <a16:creationId xmlns:a16="http://schemas.microsoft.com/office/drawing/2014/main" id="{5AC7BC15-D479-AD54-6ECE-A61E5820ED9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13" name="タイトル 1">
            <a:extLst>
              <a:ext uri="{FF2B5EF4-FFF2-40B4-BE49-F238E27FC236}">
                <a16:creationId xmlns:a16="http://schemas.microsoft.com/office/drawing/2014/main" id="{21BB7DC8-145E-24CA-3433-8B4BAB0679EF}"/>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㉖</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小児に対する歯科訪問診療の推進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0" name="図 9">
            <a:extLst>
              <a:ext uri="{FF2B5EF4-FFF2-40B4-BE49-F238E27FC236}">
                <a16:creationId xmlns:a16="http://schemas.microsoft.com/office/drawing/2014/main" id="{77446F84-1DDC-28BD-E2E7-A023CEF05D44}"/>
              </a:ext>
            </a:extLst>
          </p:cNvPr>
          <p:cNvPicPr>
            <a:picLocks noChangeAspect="1"/>
          </p:cNvPicPr>
          <p:nvPr/>
        </p:nvPicPr>
        <p:blipFill>
          <a:blip r:embed="rId2"/>
          <a:stretch>
            <a:fillRect/>
          </a:stretch>
        </p:blipFill>
        <p:spPr>
          <a:xfrm>
            <a:off x="2042740" y="3815080"/>
            <a:ext cx="4064000" cy="3048000"/>
          </a:xfrm>
          <a:prstGeom prst="rect">
            <a:avLst/>
          </a:prstGeom>
        </p:spPr>
      </p:pic>
      <p:sp>
        <p:nvSpPr>
          <p:cNvPr id="3" name="スライド番号プレースホルダー 2">
            <a:extLst>
              <a:ext uri="{FF2B5EF4-FFF2-40B4-BE49-F238E27FC236}">
                <a16:creationId xmlns:a16="http://schemas.microsoft.com/office/drawing/2014/main" id="{1F21B126-E8D5-3FD8-37C0-C6F57D2D49B9}"/>
              </a:ext>
            </a:extLst>
          </p:cNvPr>
          <p:cNvSpPr>
            <a:spLocks noGrp="1"/>
          </p:cNvSpPr>
          <p:nvPr>
            <p:ph type="sldNum" sz="quarter" idx="12"/>
          </p:nvPr>
        </p:nvSpPr>
        <p:spPr/>
        <p:txBody>
          <a:bodyPr/>
          <a:lstStyle/>
          <a:p>
            <a:fld id="{7F53A4F6-1DED-4042-94B1-26CBF9BCF6BA}" type="slidenum">
              <a:rPr kumimoji="1" lang="ja-JP" altLang="en-US" smtClean="0"/>
              <a:t>166</a:t>
            </a:fld>
            <a:endParaRPr kumimoji="1" lang="ja-JP" altLang="en-US"/>
          </a:p>
        </p:txBody>
      </p:sp>
    </p:spTree>
    <p:extLst>
      <p:ext uri="{BB962C8B-B14F-4D97-AF65-F5344CB8AC3E}">
        <p14:creationId xmlns:p14="http://schemas.microsoft.com/office/powerpoint/2010/main" val="4336255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8 </a:t>
            </a:r>
            <a:r>
              <a:rPr lang="ja-JP" altLang="en-US" sz="6000">
                <a:solidFill>
                  <a:schemeClr val="tx1"/>
                </a:solidFill>
                <a:latin typeface="HG丸ｺﾞｼｯｸM-PRO"/>
                <a:ea typeface="HG丸ｺﾞｼｯｸM-PRO"/>
                <a:cs typeface="HG丸ｺﾞｼｯｸM-PRO"/>
              </a:rPr>
              <a:t>質の高い在宅医療・</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訪問看護の確保</a:t>
            </a:r>
            <a:endParaRPr lang="en-US" altLang="ja-JP" sz="60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㉗</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入院患者の栄養管理等における歯科専門職の連携の推進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1F025B10-6B38-EFCA-75A8-FDF7D74C4645}"/>
              </a:ext>
            </a:extLst>
          </p:cNvPr>
          <p:cNvSpPr>
            <a:spLocks noGrp="1"/>
          </p:cNvSpPr>
          <p:nvPr>
            <p:ph type="sldNum" sz="quarter" idx="12"/>
          </p:nvPr>
        </p:nvSpPr>
        <p:spPr/>
        <p:txBody>
          <a:bodyPr/>
          <a:lstStyle/>
          <a:p>
            <a:fld id="{7F53A4F6-1DED-4042-94B1-26CBF9BCF6BA}" type="slidenum">
              <a:rPr kumimoji="1" lang="ja-JP" altLang="en-US" smtClean="0"/>
              <a:t>167</a:t>
            </a:fld>
            <a:endParaRPr kumimoji="1" lang="ja-JP" altLang="en-US"/>
          </a:p>
        </p:txBody>
      </p:sp>
    </p:spTree>
    <p:extLst>
      <p:ext uri="{BB962C8B-B14F-4D97-AF65-F5344CB8AC3E}">
        <p14:creationId xmlns:p14="http://schemas.microsoft.com/office/powerpoint/2010/main" val="36173095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873045"/>
            <a:ext cx="11521440" cy="474669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歯科の標榜がない病院の入院患者や介護保険施設等の入所者、在宅で療養する患者の栄養管理への歯科専門職の参画を推進する観点から、</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NST</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の評価を見直す。</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chemeClr val="tx1"/>
                </a:solidFill>
                <a:effectLst/>
                <a:latin typeface="HGMaruGothicMPRO" panose="020F0600000000000000" pitchFamily="34" charset="-128"/>
                <a:ea typeface="HGMaruGothicMPRO" panose="020F0600000000000000" pitchFamily="34" charset="-128"/>
              </a:rPr>
              <a:t>他の保険医療機関の入院患者等に対する多職種での栄養管理等に、歯科医師が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参画し、それを踏まえて在宅歯科医療に係る管理を行う場合の評価を新設する</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838B2A0B-7434-4B61-F700-36C67BDAA8F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5B115FED-55D3-F51B-00CD-B800C8A0F060}"/>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㉗</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入院患者の栄養管理等における歯科専門職の連携の推進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8" name="六角形 7">
            <a:extLst>
              <a:ext uri="{FF2B5EF4-FFF2-40B4-BE49-F238E27FC236}">
                <a16:creationId xmlns:a16="http://schemas.microsoft.com/office/drawing/2014/main" id="{515445F9-0425-FAE5-7EA4-5456C7ABE034}"/>
              </a:ext>
            </a:extLst>
          </p:cNvPr>
          <p:cNvSpPr/>
          <p:nvPr/>
        </p:nvSpPr>
        <p:spPr>
          <a:xfrm>
            <a:off x="11161721"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F6A3A6AB-D46B-A74A-513B-EB9F463CB2B2}"/>
              </a:ext>
            </a:extLst>
          </p:cNvPr>
          <p:cNvSpPr>
            <a:spLocks noGrp="1"/>
          </p:cNvSpPr>
          <p:nvPr>
            <p:ph type="sldNum" sz="quarter" idx="12"/>
          </p:nvPr>
        </p:nvSpPr>
        <p:spPr/>
        <p:txBody>
          <a:bodyPr/>
          <a:lstStyle/>
          <a:p>
            <a:fld id="{7F53A4F6-1DED-4042-94B1-26CBF9BCF6BA}" type="slidenum">
              <a:rPr kumimoji="1" lang="ja-JP" altLang="en-US" smtClean="0"/>
              <a:t>168</a:t>
            </a:fld>
            <a:endParaRPr kumimoji="1" lang="ja-JP" altLang="en-US"/>
          </a:p>
        </p:txBody>
      </p:sp>
    </p:spTree>
    <p:extLst>
      <p:ext uri="{BB962C8B-B14F-4D97-AF65-F5344CB8AC3E}">
        <p14:creationId xmlns:p14="http://schemas.microsoft.com/office/powerpoint/2010/main" val="27259942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3FEE7-15FA-41CC-EC5F-B053E403C55B}"/>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7EE3A3B9-0090-4BA6-43D1-9F4363328EB9}"/>
              </a:ext>
            </a:extLst>
          </p:cNvPr>
          <p:cNvSpPr txBox="1">
            <a:spLocks/>
          </p:cNvSpPr>
          <p:nvPr/>
        </p:nvSpPr>
        <p:spPr>
          <a:xfrm>
            <a:off x="365760" y="1723075"/>
            <a:ext cx="11521440" cy="4896665"/>
          </a:xfrm>
          <a:prstGeom prst="rect">
            <a:avLst/>
          </a:prstGeom>
        </p:spPr>
        <p:txBody>
          <a:bodyPr vert="horz" lIns="91440" tIns="45720" rIns="3600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在宅歯科栄養サポートチーム等連携指導料</a:t>
            </a:r>
            <a:br>
              <a:rPr lang="ja-JP" altLang="en-US" sz="2400">
                <a:solidFill>
                  <a:schemeClr val="tx1"/>
                </a:solidFill>
                <a:effectLst/>
                <a:latin typeface="HGMaruGothicMPRO" panose="020F0600000000000000" pitchFamily="34" charset="-128"/>
                <a:ea typeface="HGMaruGothicMPRO" panose="020F0600000000000000" pitchFamily="34" charset="-128"/>
              </a:rPr>
            </a:b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rgbClr val="0432FF"/>
                </a:solidFill>
                <a:effectLst/>
                <a:latin typeface="HGMaruGothicMPRO" panose="020F0600000000000000" pitchFamily="34" charset="-128"/>
                <a:ea typeface="HGMaruGothicMPRO" panose="020F0600000000000000" pitchFamily="34" charset="-128"/>
              </a:rPr>
              <a:t>1</a:t>
            </a:r>
            <a:r>
              <a:rPr lang="en-US" altLang="ja-JP" sz="2400" dirty="0">
                <a:solidFill>
                  <a:srgbClr val="0432FF"/>
                </a:solidFill>
                <a:latin typeface="HGMaruGothicMPRO" panose="020F0600000000000000" pitchFamily="34" charset="-128"/>
                <a:ea typeface="HGMaruGothicMPRO" panose="020F0600000000000000" pitchFamily="34" charset="-128"/>
              </a:rPr>
              <a:t> </a:t>
            </a:r>
            <a:r>
              <a:rPr lang="ja-JP" altLang="en-US" sz="2400">
                <a:solidFill>
                  <a:srgbClr val="0432FF"/>
                </a:solidFill>
                <a:effectLst/>
                <a:latin typeface="HGMaruGothicMPRO" panose="020F0600000000000000" pitchFamily="34" charset="-128"/>
                <a:ea typeface="HGMaruGothicMPRO" panose="020F0600000000000000" pitchFamily="34" charset="-128"/>
              </a:rPr>
              <a:t>在宅歯科栄養サポートチーム等連携指導料</a:t>
            </a:r>
            <a:r>
              <a:rPr lang="en-US" altLang="ja-JP" sz="2400" dirty="0">
                <a:solidFill>
                  <a:srgbClr val="0432FF"/>
                </a:solidFill>
                <a:effectLst/>
                <a:latin typeface="HGMaruGothicMPRO" panose="020F0600000000000000" pitchFamily="34" charset="-128"/>
                <a:ea typeface="HGMaruGothicMPRO" panose="020F0600000000000000" pitchFamily="34" charset="-128"/>
              </a:rPr>
              <a:t>1</a:t>
            </a:r>
            <a:r>
              <a:rPr lang="ja-JP" altLang="en-US" sz="2400">
                <a:solidFill>
                  <a:srgbClr val="0432FF"/>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rgbClr val="0432FF"/>
                </a:solidFill>
                <a:effectLst/>
                <a:latin typeface="HGMaruGothicMPRO" panose="020F0600000000000000" pitchFamily="34" charset="-128"/>
                <a:ea typeface="HGMaruGothicMPRO" panose="020F0600000000000000" pitchFamily="34" charset="-128"/>
              </a:rPr>
              <a:t>2 </a:t>
            </a:r>
            <a:r>
              <a:rPr lang="ja-JP" altLang="en-US" sz="2400">
                <a:solidFill>
                  <a:srgbClr val="0432FF"/>
                </a:solidFill>
                <a:effectLst/>
                <a:latin typeface="HGMaruGothicMPRO" panose="020F0600000000000000" pitchFamily="34" charset="-128"/>
                <a:ea typeface="HGMaruGothicMPRO" panose="020F0600000000000000" pitchFamily="34" charset="-128"/>
              </a:rPr>
              <a:t>在宅歯科栄養サポートチーム等連携指導料</a:t>
            </a:r>
            <a:r>
              <a:rPr lang="en-US" altLang="ja-JP" sz="2400" dirty="0">
                <a:solidFill>
                  <a:srgbClr val="0432FF"/>
                </a:solidFill>
                <a:effectLst/>
                <a:latin typeface="HGMaruGothicMPRO" panose="020F0600000000000000" pitchFamily="34" charset="-128"/>
                <a:ea typeface="HGMaruGothicMPRO" panose="020F0600000000000000" pitchFamily="34" charset="-128"/>
              </a:rPr>
              <a:t>2</a:t>
            </a:r>
            <a:r>
              <a:rPr lang="ja-JP" altLang="en-US" sz="2400">
                <a:solidFill>
                  <a:srgbClr val="0432FF"/>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rgbClr val="0432FF"/>
                </a:solidFill>
                <a:effectLst/>
                <a:latin typeface="HGMaruGothicMPRO" panose="020F0600000000000000" pitchFamily="34" charset="-128"/>
                <a:ea typeface="HGMaruGothicMPRO" panose="020F0600000000000000" pitchFamily="34" charset="-128"/>
              </a:rPr>
              <a:t>3 </a:t>
            </a:r>
            <a:r>
              <a:rPr lang="ja-JP" altLang="en-US" sz="2400">
                <a:solidFill>
                  <a:srgbClr val="0432FF"/>
                </a:solidFill>
                <a:effectLst/>
                <a:latin typeface="HGMaruGothicMPRO" panose="020F0600000000000000" pitchFamily="34" charset="-128"/>
                <a:ea typeface="HGMaruGothicMPRO" panose="020F0600000000000000" pitchFamily="34" charset="-128"/>
              </a:rPr>
              <a:t>在宅歯科栄養サポートチーム等連携指導料</a:t>
            </a:r>
            <a:r>
              <a:rPr lang="en-US" altLang="ja-JP" sz="2400" dirty="0">
                <a:solidFill>
                  <a:srgbClr val="0432FF"/>
                </a:solidFill>
                <a:effectLst/>
                <a:latin typeface="HGMaruGothicMPRO" panose="020F0600000000000000" pitchFamily="34" charset="-128"/>
                <a:ea typeface="HGMaruGothicMPRO" panose="020F0600000000000000" pitchFamily="34" charset="-128"/>
              </a:rPr>
              <a:t>3</a:t>
            </a:r>
            <a:r>
              <a:rPr lang="ja-JP" altLang="en-US" sz="2400">
                <a:solidFill>
                  <a:srgbClr val="0432FF"/>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12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［算定要件］</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300">
                <a:solidFill>
                  <a:schemeClr val="tx1"/>
                </a:solidFill>
                <a:latin typeface="HGMaruGothicMPRO" panose="020F0600000000000000" pitchFamily="34" charset="-128"/>
                <a:ea typeface="HGMaruGothicMPRO" panose="020F0600000000000000" pitchFamily="34" charset="-128"/>
              </a:rPr>
              <a:t>（１）</a:t>
            </a:r>
            <a:r>
              <a:rPr lang="en-US" altLang="ja-JP" sz="2300" dirty="0">
                <a:solidFill>
                  <a:srgbClr val="FF0000"/>
                </a:solidFill>
                <a:effectLst/>
                <a:latin typeface="HGMaruGothicMPRO" panose="020F0600000000000000" pitchFamily="34" charset="-128"/>
                <a:ea typeface="HGMaruGothicMPRO" panose="020F0600000000000000" pitchFamily="34" charset="-128"/>
              </a:rPr>
              <a:t>1</a:t>
            </a:r>
            <a:r>
              <a:rPr lang="ja-JP" altLang="en-US" sz="2300">
                <a:solidFill>
                  <a:schemeClr val="tx1"/>
                </a:solidFill>
                <a:effectLst/>
                <a:latin typeface="HGMaruGothicMPRO" panose="020F0600000000000000" pitchFamily="34" charset="-128"/>
                <a:ea typeface="HGMaruGothicMPRO" panose="020F0600000000000000" pitchFamily="34" charset="-128"/>
              </a:rPr>
              <a:t>は、他の保険医療機関に</a:t>
            </a:r>
            <a:r>
              <a:rPr lang="ja-JP" altLang="en-US" sz="2300">
                <a:solidFill>
                  <a:srgbClr val="FF0000"/>
                </a:solidFill>
                <a:effectLst/>
                <a:latin typeface="HGMaruGothicMPRO" panose="020F0600000000000000" pitchFamily="34" charset="-128"/>
                <a:ea typeface="HGMaruGothicMPRO" panose="020F0600000000000000" pitchFamily="34" charset="-128"/>
              </a:rPr>
              <a:t>入院している患者</a:t>
            </a:r>
            <a:r>
              <a:rPr lang="ja-JP" altLang="en-US" sz="2300">
                <a:solidFill>
                  <a:schemeClr val="tx1"/>
                </a:solidFill>
                <a:effectLst/>
                <a:latin typeface="HGMaruGothicMPRO" panose="020F0600000000000000" pitchFamily="34" charset="-128"/>
                <a:ea typeface="HGMaruGothicMPRO" panose="020F0600000000000000" pitchFamily="34" charset="-128"/>
              </a:rPr>
              <a:t>で、歯在管、訪問口腔リハ又は小訪</a:t>
            </a:r>
            <a:endParaRPr lang="en-US" altLang="ja-JP" sz="23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300">
                <a:solidFill>
                  <a:schemeClr val="tx1"/>
                </a:solidFill>
                <a:latin typeface="HGMaruGothicMPRO" panose="020F0600000000000000" pitchFamily="34" charset="-128"/>
                <a:ea typeface="HGMaruGothicMPRO" panose="020F0600000000000000" pitchFamily="34" charset="-128"/>
              </a:rPr>
              <a:t>　　</a:t>
            </a:r>
            <a:r>
              <a:rPr lang="ja-JP" altLang="en-US" sz="2300">
                <a:solidFill>
                  <a:schemeClr val="tx1"/>
                </a:solidFill>
                <a:effectLst/>
                <a:latin typeface="HGMaruGothicMPRO" panose="020F0600000000000000" pitchFamily="34" charset="-128"/>
                <a:ea typeface="HGMaruGothicMPRO" panose="020F0600000000000000" pitchFamily="34" charset="-128"/>
              </a:rPr>
              <a:t>問口腔リハを算定しているものに対し、入院している他の保険医療機関の</a:t>
            </a:r>
            <a:r>
              <a:rPr lang="ja-JP" altLang="en-US" sz="2300">
                <a:solidFill>
                  <a:srgbClr val="FF0000"/>
                </a:solidFill>
                <a:effectLst/>
                <a:latin typeface="HGMaruGothicMPRO" panose="020F0600000000000000" pitchFamily="34" charset="-128"/>
                <a:ea typeface="HGMaruGothicMPRO" panose="020F0600000000000000" pitchFamily="34" charset="-128"/>
              </a:rPr>
              <a:t>栄養サ</a:t>
            </a:r>
            <a:endParaRPr lang="en-US" altLang="ja-JP" sz="23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300">
                <a:solidFill>
                  <a:srgbClr val="FF0000"/>
                </a:solidFill>
                <a:latin typeface="HGMaruGothicMPRO" panose="020F0600000000000000" pitchFamily="34" charset="-128"/>
                <a:ea typeface="HGMaruGothicMPRO" panose="020F0600000000000000" pitchFamily="34" charset="-128"/>
              </a:rPr>
              <a:t>　　</a:t>
            </a:r>
            <a:r>
              <a:rPr lang="ja-JP" altLang="en-US" sz="2300">
                <a:solidFill>
                  <a:srgbClr val="FF0000"/>
                </a:solidFill>
                <a:effectLst/>
                <a:latin typeface="HGMaruGothicMPRO" panose="020F0600000000000000" pitchFamily="34" charset="-128"/>
                <a:ea typeface="HGMaruGothicMPRO" panose="020F0600000000000000" pitchFamily="34" charset="-128"/>
              </a:rPr>
              <a:t>ポートチーム等の構成員として診療を行い</a:t>
            </a:r>
            <a:r>
              <a:rPr lang="ja-JP" altLang="en-US" sz="2300">
                <a:solidFill>
                  <a:schemeClr val="tx1"/>
                </a:solidFill>
                <a:effectLst/>
                <a:latin typeface="HGMaruGothicMPRO" panose="020F0600000000000000" pitchFamily="34" charset="-128"/>
                <a:ea typeface="HGMaruGothicMPRO" panose="020F0600000000000000" pitchFamily="34" charset="-128"/>
              </a:rPr>
              <a:t>、その結果を踏まえて口腔機能評価に基</a:t>
            </a:r>
            <a:endParaRPr lang="en-US" altLang="ja-JP" sz="23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300">
                <a:solidFill>
                  <a:schemeClr val="tx1"/>
                </a:solidFill>
                <a:latin typeface="HGMaruGothicMPRO" panose="020F0600000000000000" pitchFamily="34" charset="-128"/>
                <a:ea typeface="HGMaruGothicMPRO" panose="020F0600000000000000" pitchFamily="34" charset="-128"/>
              </a:rPr>
              <a:t>　　</a:t>
            </a:r>
            <a:r>
              <a:rPr lang="ja-JP" altLang="en-US" sz="2300">
                <a:solidFill>
                  <a:schemeClr val="tx1"/>
                </a:solidFill>
                <a:effectLst/>
                <a:latin typeface="HGMaruGothicMPRO" panose="020F0600000000000000" pitchFamily="34" charset="-128"/>
                <a:ea typeface="HGMaruGothicMPRO" panose="020F0600000000000000" pitchFamily="34" charset="-128"/>
              </a:rPr>
              <a:t>づく管理を行った場合に、月１回に限り算定する。 </a:t>
            </a:r>
            <a:endParaRPr lang="ja-JP" altLang="en-US" sz="23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A77B00D0-BA8E-9052-4185-CFFF237408E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82414F4E-0D5D-3FBA-0A3B-5F6371D52D7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0FAF54CC-8EDF-593D-BA99-A3AEE7A26E2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㉗</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入院患者の栄養管理等における歯科専門職の連携の推進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4B217CA6-3E9C-7EB3-F79A-DD7CEE081FBA}"/>
              </a:ext>
            </a:extLst>
          </p:cNvPr>
          <p:cNvSpPr/>
          <p:nvPr/>
        </p:nvSpPr>
        <p:spPr>
          <a:xfrm>
            <a:off x="11161721"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2DA6130-9FDF-7BD0-A56D-0A91C74AB756}"/>
              </a:ext>
            </a:extLst>
          </p:cNvPr>
          <p:cNvSpPr txBox="1">
            <a:spLocks/>
          </p:cNvSpPr>
          <p:nvPr/>
        </p:nvSpPr>
        <p:spPr>
          <a:xfrm>
            <a:off x="8307116" y="2202259"/>
            <a:ext cx="1545772" cy="1283893"/>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8" name="スライド番号プレースホルダー 7">
            <a:extLst>
              <a:ext uri="{FF2B5EF4-FFF2-40B4-BE49-F238E27FC236}">
                <a16:creationId xmlns:a16="http://schemas.microsoft.com/office/drawing/2014/main" id="{1C380332-B3C7-2878-A275-B4DBE9D563C9}"/>
              </a:ext>
            </a:extLst>
          </p:cNvPr>
          <p:cNvSpPr>
            <a:spLocks noGrp="1"/>
          </p:cNvSpPr>
          <p:nvPr>
            <p:ph type="sldNum" sz="quarter" idx="12"/>
          </p:nvPr>
        </p:nvSpPr>
        <p:spPr/>
        <p:txBody>
          <a:bodyPr/>
          <a:lstStyle/>
          <a:p>
            <a:fld id="{7F53A4F6-1DED-4042-94B1-26CBF9BCF6BA}" type="slidenum">
              <a:rPr kumimoji="1" lang="ja-JP" altLang="en-US" smtClean="0"/>
              <a:t>169</a:t>
            </a:fld>
            <a:endParaRPr kumimoji="1" lang="ja-JP" altLang="en-US"/>
          </a:p>
        </p:txBody>
      </p:sp>
    </p:spTree>
    <p:extLst>
      <p:ext uri="{BB962C8B-B14F-4D97-AF65-F5344CB8AC3E}">
        <p14:creationId xmlns:p14="http://schemas.microsoft.com/office/powerpoint/2010/main" val="4121087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B8997DA-539A-E446-81C9-E2871EEA7EA3}"/>
              </a:ext>
            </a:extLst>
          </p:cNvPr>
          <p:cNvSpPr>
            <a:spLocks noGrp="1"/>
          </p:cNvSpPr>
          <p:nvPr>
            <p:ph idx="1"/>
          </p:nvPr>
        </p:nvSpPr>
        <p:spPr>
          <a:xfrm>
            <a:off x="838198" y="939468"/>
            <a:ext cx="10515600" cy="1810658"/>
          </a:xfrm>
        </p:spPr>
        <p:txBody>
          <a:bodyPr>
            <a:noAutofit/>
          </a:bodyPr>
          <a:lstStyle/>
          <a:p>
            <a:pPr marL="0" indent="0" algn="ctr">
              <a:buNone/>
            </a:pPr>
            <a:r>
              <a:rPr kumimoji="1" lang="ja-JP" altLang="en-US" sz="12000">
                <a:latin typeface="HGMaruGothicMPRO" panose="020F0600000000000000" pitchFamily="34" charset="-128"/>
                <a:ea typeface="HGMaruGothicMPRO" panose="020F0600000000000000" pitchFamily="34" charset="-128"/>
              </a:rPr>
              <a:t>医</a:t>
            </a:r>
            <a:r>
              <a:rPr kumimoji="1" lang="en-US" altLang="ja-JP" sz="12000" dirty="0">
                <a:latin typeface="HGMaruGothicMPRO" panose="020F0600000000000000" pitchFamily="34" charset="-128"/>
                <a:ea typeface="HGMaruGothicMPRO" panose="020F0600000000000000" pitchFamily="34" charset="-128"/>
              </a:rPr>
              <a:t> </a:t>
            </a:r>
            <a:r>
              <a:rPr kumimoji="1" lang="ja-JP" altLang="en-US" sz="12000">
                <a:latin typeface="HGMaruGothicMPRO" panose="020F0600000000000000" pitchFamily="34" charset="-128"/>
                <a:ea typeface="HGMaruGothicMPRO" panose="020F0600000000000000" pitchFamily="34" charset="-128"/>
              </a:rPr>
              <a:t>は</a:t>
            </a:r>
            <a:r>
              <a:rPr kumimoji="1" lang="en-US" altLang="ja-JP" sz="12000" dirty="0">
                <a:latin typeface="HGMaruGothicMPRO" panose="020F0600000000000000" pitchFamily="34" charset="-128"/>
                <a:ea typeface="HGMaruGothicMPRO" panose="020F0600000000000000" pitchFamily="34" charset="-128"/>
              </a:rPr>
              <a:t> </a:t>
            </a:r>
            <a:r>
              <a:rPr kumimoji="1" lang="ja-JP" altLang="en-US" sz="12000">
                <a:latin typeface="HGMaruGothicMPRO" panose="020F0600000000000000" pitchFamily="34" charset="-128"/>
                <a:ea typeface="HGMaruGothicMPRO" panose="020F0600000000000000" pitchFamily="34" charset="-128"/>
              </a:rPr>
              <a:t>仁</a:t>
            </a:r>
            <a:r>
              <a:rPr kumimoji="1" lang="en-US" altLang="ja-JP" sz="12000" dirty="0">
                <a:latin typeface="HGMaruGothicMPRO" panose="020F0600000000000000" pitchFamily="34" charset="-128"/>
                <a:ea typeface="HGMaruGothicMPRO" panose="020F0600000000000000" pitchFamily="34" charset="-128"/>
              </a:rPr>
              <a:t> </a:t>
            </a:r>
            <a:r>
              <a:rPr kumimoji="1" lang="ja-JP" altLang="en-US" sz="12000">
                <a:latin typeface="HGMaruGothicMPRO" panose="020F0600000000000000" pitchFamily="34" charset="-128"/>
                <a:ea typeface="HGMaruGothicMPRO" panose="020F0600000000000000" pitchFamily="34" charset="-128"/>
              </a:rPr>
              <a:t>術</a:t>
            </a:r>
          </a:p>
        </p:txBody>
      </p:sp>
      <p:sp>
        <p:nvSpPr>
          <p:cNvPr id="2" name="タイトル 1">
            <a:extLst>
              <a:ext uri="{FF2B5EF4-FFF2-40B4-BE49-F238E27FC236}">
                <a16:creationId xmlns:a16="http://schemas.microsoft.com/office/drawing/2014/main" id="{B3C49364-535A-0640-B928-D76F95E9C9E8}"/>
              </a:ext>
            </a:extLst>
          </p:cNvPr>
          <p:cNvSpPr>
            <a:spLocks noGrp="1"/>
          </p:cNvSpPr>
          <p:nvPr>
            <p:ph type="title"/>
          </p:nvPr>
        </p:nvSpPr>
        <p:spPr>
          <a:xfrm>
            <a:off x="5917583" y="0"/>
            <a:ext cx="2386362" cy="3010829"/>
          </a:xfrm>
          <a:solidFill>
            <a:schemeClr val="bg1"/>
          </a:solidFill>
        </p:spPr>
        <p:txBody>
          <a:bodyPr lIns="0" tIns="0" rIns="0" bIns="0">
            <a:normAutofit/>
          </a:bodyPr>
          <a:lstStyle/>
          <a:p>
            <a:pPr algn="ctr"/>
            <a:r>
              <a:rPr lang="ja-JP" altLang="en-US" sz="18000">
                <a:solidFill>
                  <a:srgbClr val="0432FF"/>
                </a:solidFill>
                <a:latin typeface="HGMaruGothicMPRO" panose="020F0600000000000000" pitchFamily="34" charset="-128"/>
                <a:ea typeface="HGMaruGothicMPRO" panose="020F0600000000000000" pitchFamily="34" charset="-128"/>
              </a:rPr>
              <a:t>算</a:t>
            </a:r>
            <a:endParaRPr kumimoji="1" lang="ja-JP" altLang="en-US" sz="18000">
              <a:solidFill>
                <a:srgbClr val="0432FF"/>
              </a:solidFill>
              <a:latin typeface="HGMaruGothicMPRO" panose="020F0600000000000000" pitchFamily="34" charset="-128"/>
              <a:ea typeface="HGMaruGothicMPRO" panose="020F0600000000000000" pitchFamily="34" charset="-128"/>
            </a:endParaRPr>
          </a:p>
        </p:txBody>
      </p:sp>
      <p:sp>
        <p:nvSpPr>
          <p:cNvPr id="5" name="字幕 2">
            <a:extLst>
              <a:ext uri="{FF2B5EF4-FFF2-40B4-BE49-F238E27FC236}">
                <a16:creationId xmlns:a16="http://schemas.microsoft.com/office/drawing/2014/main" id="{4D755656-AA67-5140-B642-217BCCA09884}"/>
              </a:ext>
            </a:extLst>
          </p:cNvPr>
          <p:cNvSpPr txBox="1">
            <a:spLocks/>
          </p:cNvSpPr>
          <p:nvPr/>
        </p:nvSpPr>
        <p:spPr>
          <a:xfrm>
            <a:off x="576728" y="3095609"/>
            <a:ext cx="10907806" cy="735584"/>
          </a:xfrm>
          <a:prstGeom prst="rect">
            <a:avLst/>
          </a:prstGeom>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100">
                <a:solidFill>
                  <a:srgbClr val="0070C0"/>
                </a:solidFill>
                <a:latin typeface="HGMaruGothicMPRO" panose="020F0600000000000000" pitchFamily="34" charset="-128"/>
                <a:ea typeface="HGMaruGothicMPRO" panose="020F0600000000000000" pitchFamily="34" charset="-128"/>
              </a:rPr>
              <a:t>月</a:t>
            </a:r>
            <a:r>
              <a:rPr lang="en-US" altLang="ja-JP" sz="4100" dirty="0">
                <a:solidFill>
                  <a:srgbClr val="0070C0"/>
                </a:solidFill>
                <a:latin typeface="HGMaruGothicMPRO" panose="020F0600000000000000" pitchFamily="34" charset="-128"/>
                <a:ea typeface="HGMaruGothicMPRO" panose="020F0600000000000000" pitchFamily="34" charset="-128"/>
              </a:rPr>
              <a:t>16,666</a:t>
            </a:r>
            <a:r>
              <a:rPr lang="ja-JP" altLang="en-US" sz="4100">
                <a:solidFill>
                  <a:srgbClr val="0070C0"/>
                </a:solidFill>
                <a:latin typeface="HGMaruGothicMPRO" panose="020F0600000000000000" pitchFamily="34" charset="-128"/>
                <a:ea typeface="HGMaruGothicMPRO" panose="020F0600000000000000" pitchFamily="34" charset="-128"/>
              </a:rPr>
              <a:t>円でどうやってやりくりするのか</a:t>
            </a:r>
            <a:r>
              <a:rPr lang="en-US" altLang="ja-JP" sz="4100" dirty="0">
                <a:solidFill>
                  <a:srgbClr val="0070C0"/>
                </a:solidFill>
                <a:latin typeface="HGMaruGothicMPRO" panose="020F0600000000000000" pitchFamily="34" charset="-128"/>
                <a:ea typeface="HGMaruGothicMPRO" panose="020F0600000000000000" pitchFamily="34" charset="-128"/>
              </a:rPr>
              <a:t>…</a:t>
            </a:r>
          </a:p>
        </p:txBody>
      </p:sp>
      <p:sp>
        <p:nvSpPr>
          <p:cNvPr id="6" name="字幕 2">
            <a:extLst>
              <a:ext uri="{FF2B5EF4-FFF2-40B4-BE49-F238E27FC236}">
                <a16:creationId xmlns:a16="http://schemas.microsoft.com/office/drawing/2014/main" id="{F071F563-E530-FC48-9FA4-CC9B133AB4E2}"/>
              </a:ext>
            </a:extLst>
          </p:cNvPr>
          <p:cNvSpPr txBox="1">
            <a:spLocks/>
          </p:cNvSpPr>
          <p:nvPr/>
        </p:nvSpPr>
        <p:spPr>
          <a:xfrm>
            <a:off x="576727" y="4107875"/>
            <a:ext cx="10777071" cy="735584"/>
          </a:xfrm>
          <a:prstGeom prst="rect">
            <a:avLst/>
          </a:prstGeom>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600">
                <a:solidFill>
                  <a:srgbClr val="0070C0"/>
                </a:solidFill>
                <a:latin typeface="HGMaruGothicMPRO" panose="020F0600000000000000" pitchFamily="34" charset="-128"/>
                <a:ea typeface="HGMaruGothicMPRO" panose="020F0600000000000000" pitchFamily="34" charset="-128"/>
              </a:rPr>
              <a:t>患者に提供するサービスのクオリティを維持・向上できるだろうか</a:t>
            </a:r>
            <a:r>
              <a:rPr lang="en-US" altLang="ja-JP" sz="2600" dirty="0">
                <a:solidFill>
                  <a:srgbClr val="0070C0"/>
                </a:solidFill>
                <a:latin typeface="HGMaruGothicMPRO" panose="020F0600000000000000" pitchFamily="34" charset="-128"/>
                <a:ea typeface="HGMaruGothicMPRO" panose="020F0600000000000000" pitchFamily="34" charset="-128"/>
              </a:rPr>
              <a:t>…</a:t>
            </a:r>
          </a:p>
        </p:txBody>
      </p:sp>
      <p:sp>
        <p:nvSpPr>
          <p:cNvPr id="7" name="字幕 2">
            <a:extLst>
              <a:ext uri="{FF2B5EF4-FFF2-40B4-BE49-F238E27FC236}">
                <a16:creationId xmlns:a16="http://schemas.microsoft.com/office/drawing/2014/main" id="{D6B55405-22B7-BA44-A7EF-F279D5C68D02}"/>
              </a:ext>
            </a:extLst>
          </p:cNvPr>
          <p:cNvSpPr txBox="1">
            <a:spLocks/>
          </p:cNvSpPr>
          <p:nvPr/>
        </p:nvSpPr>
        <p:spPr>
          <a:xfrm>
            <a:off x="576727" y="4972679"/>
            <a:ext cx="10777071" cy="578120"/>
          </a:xfrm>
          <a:prstGeom prst="rect">
            <a:avLst/>
          </a:prstGeom>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600">
                <a:solidFill>
                  <a:srgbClr val="0070C0"/>
                </a:solidFill>
                <a:latin typeface="HGMaruGothicMPRO" panose="020F0600000000000000" pitchFamily="34" charset="-128"/>
                <a:ea typeface="HGMaruGothicMPRO" panose="020F0600000000000000" pitchFamily="34" charset="-128"/>
              </a:rPr>
              <a:t>昇給して従業員達とその家族の生活を守ってあげられるのだろうか</a:t>
            </a:r>
            <a:r>
              <a:rPr lang="en-US" altLang="ja-JP" sz="2600" dirty="0">
                <a:solidFill>
                  <a:srgbClr val="0070C0"/>
                </a:solidFill>
                <a:latin typeface="HGMaruGothicMPRO" panose="020F0600000000000000" pitchFamily="34" charset="-128"/>
                <a:ea typeface="HGMaruGothicMPRO" panose="020F0600000000000000" pitchFamily="34" charset="-128"/>
              </a:rPr>
              <a:t>…</a:t>
            </a:r>
          </a:p>
        </p:txBody>
      </p:sp>
      <p:sp>
        <p:nvSpPr>
          <p:cNvPr id="8" name="字幕 2">
            <a:extLst>
              <a:ext uri="{FF2B5EF4-FFF2-40B4-BE49-F238E27FC236}">
                <a16:creationId xmlns:a16="http://schemas.microsoft.com/office/drawing/2014/main" id="{C865FDC7-3F33-674B-A0A6-5D20F614B576}"/>
              </a:ext>
            </a:extLst>
          </p:cNvPr>
          <p:cNvSpPr txBox="1">
            <a:spLocks/>
          </p:cNvSpPr>
          <p:nvPr/>
        </p:nvSpPr>
        <p:spPr>
          <a:xfrm>
            <a:off x="576727" y="5918532"/>
            <a:ext cx="10907806" cy="578120"/>
          </a:xfrm>
          <a:prstGeom prst="rect">
            <a:avLst/>
          </a:prstGeom>
        </p:spPr>
        <p:txBody>
          <a:bodyPr vert="horz" wrap="none"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2200">
                <a:solidFill>
                  <a:srgbClr val="0070C0"/>
                </a:solidFill>
                <a:latin typeface="HGMaruGothicMPRO" panose="020F0600000000000000" pitchFamily="34" charset="-128"/>
                <a:ea typeface="HGMaruGothicMPRO" panose="020F0600000000000000" pitchFamily="34" charset="-128"/>
              </a:rPr>
              <a:t>自身と家族の生活向上を図り、次世代に歯科に対する夢や希望を託せられるだろうか</a:t>
            </a:r>
            <a:r>
              <a:rPr lang="en-US" altLang="ja-JP" sz="2200" dirty="0">
                <a:solidFill>
                  <a:srgbClr val="0070C0"/>
                </a:solidFill>
                <a:latin typeface="HGMaruGothicMPRO" panose="020F0600000000000000" pitchFamily="34" charset="-128"/>
                <a:ea typeface="HGMaruGothicMPRO" panose="020F0600000000000000" pitchFamily="34" charset="-128"/>
              </a:rPr>
              <a:t>…</a:t>
            </a:r>
          </a:p>
        </p:txBody>
      </p:sp>
      <p:sp>
        <p:nvSpPr>
          <p:cNvPr id="4" name="スライド番号プレースホルダー 3">
            <a:extLst>
              <a:ext uri="{FF2B5EF4-FFF2-40B4-BE49-F238E27FC236}">
                <a16:creationId xmlns:a16="http://schemas.microsoft.com/office/drawing/2014/main" id="{E222B907-0719-9654-07AC-D9CA261061EE}"/>
              </a:ext>
            </a:extLst>
          </p:cNvPr>
          <p:cNvSpPr>
            <a:spLocks noGrp="1"/>
          </p:cNvSpPr>
          <p:nvPr>
            <p:ph type="sldNum" sz="quarter" idx="12"/>
          </p:nvPr>
        </p:nvSpPr>
        <p:spPr/>
        <p:txBody>
          <a:bodyPr/>
          <a:lstStyle/>
          <a:p>
            <a:fld id="{7F53A4F6-1DED-4042-94B1-26CBF9BCF6BA}" type="slidenum">
              <a:rPr kumimoji="1" lang="ja-JP" altLang="en-US" smtClean="0"/>
              <a:t>17</a:t>
            </a:fld>
            <a:endParaRPr kumimoji="1" lang="ja-JP" altLang="en-US"/>
          </a:p>
        </p:txBody>
      </p:sp>
    </p:spTree>
    <p:extLst>
      <p:ext uri="{BB962C8B-B14F-4D97-AF65-F5344CB8AC3E}">
        <p14:creationId xmlns:p14="http://schemas.microsoft.com/office/powerpoint/2010/main" val="366699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4EEA2-F3FF-583C-F11A-FB1E64B9252D}"/>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CD9A0879-23FF-DCE1-2C5B-7B7E86E00A8C}"/>
              </a:ext>
            </a:extLst>
          </p:cNvPr>
          <p:cNvSpPr txBox="1">
            <a:spLocks/>
          </p:cNvSpPr>
          <p:nvPr/>
        </p:nvSpPr>
        <p:spPr>
          <a:xfrm>
            <a:off x="365760" y="1723075"/>
            <a:ext cx="11521440" cy="4896665"/>
          </a:xfrm>
          <a:prstGeom prst="rect">
            <a:avLst/>
          </a:prstGeom>
        </p:spPr>
        <p:txBody>
          <a:bodyPr vert="horz" lIns="91440" tIns="45720" rIns="3600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rPr>
              <a:t>［算定要件］</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rgbClr val="FF0000"/>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は、</a:t>
            </a:r>
            <a:r>
              <a:rPr lang="ja-JP" altLang="en-US" sz="2400">
                <a:solidFill>
                  <a:srgbClr val="FF0000"/>
                </a:solidFill>
                <a:effectLst/>
                <a:latin typeface="HGMaruGothicMPRO" panose="020F0600000000000000" pitchFamily="34" charset="-128"/>
                <a:ea typeface="HGMaruGothicMPRO" panose="020F0600000000000000" pitchFamily="34" charset="-128"/>
              </a:rPr>
              <a:t>介護保険施設等に入所している患者</a:t>
            </a:r>
            <a:r>
              <a:rPr lang="ja-JP" altLang="en-US" sz="2400">
                <a:solidFill>
                  <a:schemeClr val="tx1"/>
                </a:solidFill>
                <a:effectLst/>
                <a:latin typeface="HGMaruGothicMPRO" panose="020F0600000000000000" pitchFamily="34" charset="-128"/>
                <a:ea typeface="HGMaruGothicMPRO" panose="020F0600000000000000" pitchFamily="34" charset="-128"/>
              </a:rPr>
              <a:t>で、歯在管又は訪問口腔リハを算</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定しているものに対し、入所している施設で行われる食事観察等に参加し、そ</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の結果を踏まえて口腔機能評価に基づく管理を行った場合に、月１回に限り算</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定する。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rgbClr val="FF0000"/>
                </a:solidFill>
                <a:latin typeface="HGMaruGothicMPRO" panose="020F0600000000000000" pitchFamily="34" charset="-128"/>
                <a:ea typeface="HGMaruGothicMPRO" panose="020F0600000000000000" pitchFamily="34" charset="-128"/>
              </a:rPr>
              <a:t>3</a:t>
            </a:r>
            <a:r>
              <a:rPr lang="ja-JP" altLang="en-US" sz="2400">
                <a:solidFill>
                  <a:schemeClr val="tx1"/>
                </a:solidFill>
                <a:effectLst/>
                <a:latin typeface="HGMaruGothicMPRO" panose="020F0600000000000000" pitchFamily="34" charset="-128"/>
                <a:ea typeface="HGMaruGothicMPRO" panose="020F0600000000000000" pitchFamily="34" charset="-128"/>
              </a:rPr>
              <a:t>は、</a:t>
            </a:r>
            <a:r>
              <a:rPr lang="ja-JP" altLang="en-US" sz="2400">
                <a:solidFill>
                  <a:srgbClr val="FF0000"/>
                </a:solidFill>
                <a:effectLst/>
                <a:latin typeface="HGMaruGothicMPRO" panose="020F0600000000000000" pitchFamily="34" charset="-128"/>
                <a:ea typeface="HGMaruGothicMPRO" panose="020F0600000000000000" pitchFamily="34" charset="-128"/>
              </a:rPr>
              <a:t>障害児入所施設等に入所している患者</a:t>
            </a:r>
            <a:r>
              <a:rPr lang="ja-JP" altLang="en-US" sz="2400">
                <a:solidFill>
                  <a:schemeClr val="tx1"/>
                </a:solidFill>
                <a:effectLst/>
                <a:latin typeface="HGMaruGothicMPRO" panose="020F0600000000000000" pitchFamily="34" charset="-128"/>
                <a:ea typeface="HGMaruGothicMPRO" panose="020F0600000000000000" pitchFamily="34" charset="-128"/>
              </a:rPr>
              <a:t>であって、 小訪問口腔リハを算</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定しているものに対して、当該患者の入所している施設で行われる食事観察等</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に参加し、その結果を踏まえて口腔機能評価に基づく管理を行った場合に、月</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１回に限り算定する。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8B103501-6D80-1176-D0C6-967E55660599}"/>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2020F948-5B13-A08E-BA7A-41263E9F4D1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076657A1-EB24-6370-C21A-2331915AB039}"/>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㉗</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入院患者の栄養管理等における歯科専門職の連携の推進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C307A5D4-217D-C541-F10E-278B838FC498}"/>
              </a:ext>
            </a:extLst>
          </p:cNvPr>
          <p:cNvSpPr/>
          <p:nvPr/>
        </p:nvSpPr>
        <p:spPr>
          <a:xfrm>
            <a:off x="11161721"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56FB679B-E49D-8ED0-372B-A66F6304A21C}"/>
              </a:ext>
            </a:extLst>
          </p:cNvPr>
          <p:cNvSpPr>
            <a:spLocks noGrp="1"/>
          </p:cNvSpPr>
          <p:nvPr>
            <p:ph type="sldNum" sz="quarter" idx="12"/>
          </p:nvPr>
        </p:nvSpPr>
        <p:spPr/>
        <p:txBody>
          <a:bodyPr/>
          <a:lstStyle/>
          <a:p>
            <a:fld id="{7F53A4F6-1DED-4042-94B1-26CBF9BCF6BA}" type="slidenum">
              <a:rPr kumimoji="1" lang="ja-JP" altLang="en-US" smtClean="0"/>
              <a:t>170</a:t>
            </a:fld>
            <a:endParaRPr kumimoji="1" lang="ja-JP" altLang="en-US"/>
          </a:p>
        </p:txBody>
      </p:sp>
    </p:spTree>
    <p:extLst>
      <p:ext uri="{BB962C8B-B14F-4D97-AF65-F5344CB8AC3E}">
        <p14:creationId xmlns:p14="http://schemas.microsoft.com/office/powerpoint/2010/main" val="163645497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419C-B7F9-0C09-E137-D6C77491DCA6}"/>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8A3B7DD6-6EA0-BD30-247C-8E75FBD728A0}"/>
              </a:ext>
            </a:extLst>
          </p:cNvPr>
          <p:cNvSpPr txBox="1">
            <a:spLocks/>
          </p:cNvSpPr>
          <p:nvPr/>
        </p:nvSpPr>
        <p:spPr>
          <a:xfrm>
            <a:off x="365760" y="1873045"/>
            <a:ext cx="11521440" cy="474669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歯科の標榜がない病院の入院患者や介護保険施設の入所者、在宅で療養する患者の栄養管理への歯科専門職の参画を推進する観点から、栄養サポートチーム等連携加算の評価を見直す。</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在宅歯科栄養サポートチーム等連携指導料の新設を踏まえ、歯在管及び訪問口</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腔リハの</a:t>
            </a:r>
            <a:r>
              <a:rPr lang="en-US" altLang="ja-JP" sz="2400" dirty="0">
                <a:solidFill>
                  <a:schemeClr val="tx1"/>
                </a:solidFill>
                <a:effectLst/>
                <a:latin typeface="HGMaruGothicMPRO" panose="020F0600000000000000" pitchFamily="34" charset="-128"/>
                <a:ea typeface="HGMaruGothicMPRO" panose="020F0600000000000000" pitchFamily="34" charset="-128"/>
              </a:rPr>
              <a:t>NST</a:t>
            </a:r>
            <a:r>
              <a:rPr lang="ja-JP" altLang="en-US" sz="2400">
                <a:solidFill>
                  <a:schemeClr val="tx1"/>
                </a:solidFill>
                <a:effectLst/>
                <a:latin typeface="HGMaruGothicMPRO" panose="020F0600000000000000" pitchFamily="34" charset="-128"/>
                <a:ea typeface="HGMaruGothicMPRO" panose="020F0600000000000000" pitchFamily="34" charset="-128"/>
              </a:rPr>
              <a:t>並びに小訪問口腔リハの小</a:t>
            </a:r>
            <a:r>
              <a:rPr lang="en-US" altLang="ja-JP" sz="2400" dirty="0">
                <a:solidFill>
                  <a:schemeClr val="tx1"/>
                </a:solidFill>
                <a:effectLst/>
                <a:latin typeface="HGMaruGothicMPRO" panose="020F0600000000000000" pitchFamily="34" charset="-128"/>
                <a:ea typeface="HGMaruGothicMPRO" panose="020F0600000000000000" pitchFamily="34" charset="-128"/>
              </a:rPr>
              <a:t>NST</a:t>
            </a:r>
            <a:r>
              <a:rPr lang="ja-JP" altLang="en-US" sz="2400">
                <a:solidFill>
                  <a:schemeClr val="tx1"/>
                </a:solidFill>
                <a:effectLst/>
                <a:latin typeface="HGMaruGothicMPRO" panose="020F0600000000000000" pitchFamily="34" charset="-128"/>
                <a:ea typeface="HGMaruGothicMPRO" panose="020F0600000000000000" pitchFamily="34" charset="-128"/>
              </a:rPr>
              <a:t>を削除するとともに、</a:t>
            </a:r>
            <a:r>
              <a:rPr lang="ja-JP" altLang="en-US" sz="2400">
                <a:solidFill>
                  <a:srgbClr val="FF0000"/>
                </a:solidFill>
                <a:effectLst/>
                <a:latin typeface="HGMaruGothicMPRO" panose="020F0600000000000000" pitchFamily="34" charset="-128"/>
                <a:ea typeface="HGMaruGothicMPRO" panose="020F0600000000000000" pitchFamily="34" charset="-128"/>
              </a:rPr>
              <a:t>歯在管等に</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ついて、他の保険医療機関からの情報提供に基づき在宅歯科医療に係る管理を行</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う場合の評価を新設する</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4C22BDA2-769E-F145-464A-D12781FF6E1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515D10F5-1C08-01DB-1E18-EED47C96A28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A6214E86-5ED8-22BA-54BD-5F4F2C643D99}"/>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㉗</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入院患者の栄養管理等における歯科専門職の連携の推進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F63B4B38-338A-9C94-416E-374624E6DAF5}"/>
              </a:ext>
            </a:extLst>
          </p:cNvPr>
          <p:cNvSpPr>
            <a:spLocks noGrp="1"/>
          </p:cNvSpPr>
          <p:nvPr>
            <p:ph type="sldNum" sz="quarter" idx="12"/>
          </p:nvPr>
        </p:nvSpPr>
        <p:spPr/>
        <p:txBody>
          <a:bodyPr/>
          <a:lstStyle/>
          <a:p>
            <a:fld id="{7F53A4F6-1DED-4042-94B1-26CBF9BCF6BA}" type="slidenum">
              <a:rPr kumimoji="1" lang="ja-JP" altLang="en-US" smtClean="0"/>
              <a:t>171</a:t>
            </a:fld>
            <a:endParaRPr kumimoji="1" lang="ja-JP" altLang="en-US"/>
          </a:p>
        </p:txBody>
      </p:sp>
    </p:spTree>
    <p:extLst>
      <p:ext uri="{BB962C8B-B14F-4D97-AF65-F5344CB8AC3E}">
        <p14:creationId xmlns:p14="http://schemas.microsoft.com/office/powerpoint/2010/main" val="364485220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E07B-6C7A-BFBC-3220-F404A4480F45}"/>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14E907A8-A3A7-BCDE-EBDC-31DFCDC15916}"/>
              </a:ext>
            </a:extLst>
          </p:cNvPr>
          <p:cNvPicPr>
            <a:picLocks noChangeAspect="1"/>
          </p:cNvPicPr>
          <p:nvPr/>
        </p:nvPicPr>
        <p:blipFill>
          <a:blip r:embed="rId2"/>
          <a:stretch>
            <a:fillRect/>
          </a:stretch>
        </p:blipFill>
        <p:spPr>
          <a:xfrm>
            <a:off x="2742043" y="5042262"/>
            <a:ext cx="1044535" cy="960973"/>
          </a:xfrm>
          <a:prstGeom prst="rect">
            <a:avLst/>
          </a:prstGeom>
        </p:spPr>
      </p:pic>
      <p:sp>
        <p:nvSpPr>
          <p:cNvPr id="2" name="タイトル 1">
            <a:extLst>
              <a:ext uri="{FF2B5EF4-FFF2-40B4-BE49-F238E27FC236}">
                <a16:creationId xmlns:a16="http://schemas.microsoft.com/office/drawing/2014/main" id="{58F2EEC9-AC9A-29BD-5A19-6A6B3E7669A0}"/>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520280A0-1BA2-BDDB-78D2-004EE0B02DD7}"/>
              </a:ext>
            </a:extLst>
          </p:cNvPr>
          <p:cNvGrpSpPr/>
          <p:nvPr/>
        </p:nvGrpSpPr>
        <p:grpSpPr>
          <a:xfrm>
            <a:off x="285070" y="1932039"/>
            <a:ext cx="11744260" cy="4687662"/>
            <a:chOff x="285070" y="1932039"/>
            <a:chExt cx="11744260" cy="4687662"/>
          </a:xfrm>
        </p:grpSpPr>
        <p:sp>
          <p:nvSpPr>
            <p:cNvPr id="6" name="タイトル 1">
              <a:extLst>
                <a:ext uri="{FF2B5EF4-FFF2-40B4-BE49-F238E27FC236}">
                  <a16:creationId xmlns:a16="http://schemas.microsoft.com/office/drawing/2014/main" id="{7E86233A-D73D-1EB1-BDAF-1936B3D1B2DD}"/>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歯科疾患在宅療養管理料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タイトル 1">
              <a:extLst>
                <a:ext uri="{FF2B5EF4-FFF2-40B4-BE49-F238E27FC236}">
                  <a16:creationId xmlns:a16="http://schemas.microsoft.com/office/drawing/2014/main" id="{B4999B48-BA8D-4306-467E-DBABEA4FA7A0}"/>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歯科疾患在宅療養管理料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5</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他の保険医療機関を退院した患者であって継続的な歯科疾患の管理が必要なものに対して、当該</a:t>
              </a:r>
              <a:r>
                <a:rPr lang="ja-JP" altLang="en-US" sz="1500">
                  <a:solidFill>
                    <a:srgbClr val="0432FF"/>
                  </a:solidFill>
                  <a:effectLst/>
                  <a:latin typeface="HGMaruGothicMPRO" panose="020F0600000000000000" pitchFamily="34" charset="-128"/>
                  <a:ea typeface="HGMaruGothicMPRO" panose="020F0600000000000000" pitchFamily="34" charset="-128"/>
                </a:rPr>
                <a:t>他の保険医療機関の歯科医師から患者の退院時に受けた情報提供</a:t>
              </a:r>
              <a:r>
                <a:rPr lang="ja-JP" altLang="en-US" sz="1500">
                  <a:solidFill>
                    <a:srgbClr val="FF0000"/>
                  </a:solidFill>
                  <a:effectLst/>
                  <a:latin typeface="HGMaruGothicMPRO" panose="020F0600000000000000" pitchFamily="34" charset="-128"/>
                  <a:ea typeface="HGMaruGothicMPRO" panose="020F0600000000000000" pitchFamily="34" charset="-128"/>
                </a:rPr>
                <a:t>及び当該患者の歯科疾患の状況等を踏まえて管理計画を作成した場合は、</a:t>
              </a:r>
              <a:r>
                <a:rPr lang="ja-JP" altLang="en-US" sz="2000" b="1">
                  <a:solidFill>
                    <a:srgbClr val="0432FF"/>
                  </a:solidFill>
                  <a:effectLst/>
                  <a:latin typeface="HGMaruGothicMPRO" panose="020F0600000000000000" pitchFamily="34" charset="-128"/>
                  <a:ea typeface="HGMaruGothicMPRO" panose="020F0600000000000000" pitchFamily="34" charset="-128"/>
                </a:rPr>
                <a:t>在宅歯科医療連携加算</a:t>
              </a:r>
              <a:r>
                <a:rPr lang="en-US" altLang="ja-JP" sz="2000" b="1"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100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p>
            <a:p>
              <a:pPr algn="l"/>
              <a:endParaRPr lang="en-US" altLang="ja-JP" sz="8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　他の保険医療機関を退院した患者又は介護保険法第</a:t>
              </a:r>
              <a:r>
                <a:rPr lang="en-US" altLang="ja-JP" sz="1500" dirty="0">
                  <a:solidFill>
                    <a:srgbClr val="FF0000"/>
                  </a:solidFill>
                  <a:effectLst/>
                  <a:latin typeface="HGMaruGothicMPRO" panose="020F0600000000000000" pitchFamily="34" charset="-128"/>
                  <a:ea typeface="HGMaruGothicMPRO" panose="020F0600000000000000" pitchFamily="34" charset="-128"/>
                </a:rPr>
                <a:t>8</a:t>
              </a:r>
              <a:r>
                <a:rPr lang="ja-JP" altLang="en-US" sz="1500">
                  <a:solidFill>
                    <a:srgbClr val="FF0000"/>
                  </a:solidFill>
                  <a:effectLst/>
                  <a:latin typeface="HGMaruGothicMPRO" panose="020F0600000000000000" pitchFamily="34" charset="-128"/>
                  <a:ea typeface="HGMaruGothicMPRO" panose="020F0600000000000000" pitchFamily="34" charset="-128"/>
                </a:rPr>
                <a:t>条第</a:t>
              </a:r>
              <a:r>
                <a:rPr lang="en-US" altLang="ja-JP" sz="1500" dirty="0">
                  <a:solidFill>
                    <a:srgbClr val="FF0000"/>
                  </a:solidFill>
                  <a:effectLst/>
                  <a:latin typeface="HGMaruGothicMPRO" panose="020F0600000000000000" pitchFamily="34" charset="-128"/>
                  <a:ea typeface="HGMaruGothicMPRO" panose="020F0600000000000000" pitchFamily="34" charset="-128"/>
                </a:rPr>
                <a:t>25</a:t>
              </a:r>
              <a:r>
                <a:rPr lang="ja-JP" altLang="en-US" sz="1500">
                  <a:solidFill>
                    <a:srgbClr val="FF0000"/>
                  </a:solidFill>
                  <a:effectLst/>
                  <a:latin typeface="HGMaruGothicMPRO" panose="020F0600000000000000" pitchFamily="34" charset="-128"/>
                  <a:ea typeface="HGMaruGothicMPRO" panose="020F0600000000000000" pitchFamily="34" charset="-128"/>
                </a:rPr>
                <a:t>項に規定する介護保険施設等に入所している患者若しくは同法に定める訪問系サービス若しくは短期入所系サービス事業者よりサービスを受けている患者であって、継続的な歯科疾患の管理が必要なものに対して、</a:t>
              </a:r>
              <a:r>
                <a:rPr lang="ja-JP" altLang="en-US" sz="1500">
                  <a:solidFill>
                    <a:srgbClr val="0432FF"/>
                  </a:solidFill>
                  <a:effectLst/>
                  <a:latin typeface="HGMaruGothicMPRO" panose="020F0600000000000000" pitchFamily="34" charset="-128"/>
                  <a:ea typeface="HGMaruGothicMPRO" panose="020F0600000000000000" pitchFamily="34" charset="-128"/>
                </a:rPr>
                <a:t>医師、看護師、介護支援専門員等からの情報提供</a:t>
              </a:r>
              <a:r>
                <a:rPr lang="ja-JP" altLang="en-US" sz="1500">
                  <a:solidFill>
                    <a:srgbClr val="FF0000"/>
                  </a:solidFill>
                  <a:effectLst/>
                  <a:latin typeface="HGMaruGothicMPRO" panose="020F0600000000000000" pitchFamily="34" charset="-128"/>
                  <a:ea typeface="HGMaruGothicMPRO" panose="020F0600000000000000" pitchFamily="34" charset="-128"/>
                </a:rPr>
                <a:t>及び当該患者の歯科疾患の状況等を踏まえて管理計画を作成した場合は、</a:t>
              </a:r>
              <a:r>
                <a:rPr lang="ja-JP" altLang="en-US" sz="2000" b="1">
                  <a:solidFill>
                    <a:srgbClr val="0432FF"/>
                  </a:solidFill>
                  <a:effectLst/>
                  <a:latin typeface="HGMaruGothicMPRO" panose="020F0600000000000000" pitchFamily="34" charset="-128"/>
                  <a:ea typeface="HGMaruGothicMPRO" panose="020F0600000000000000" pitchFamily="34" charset="-128"/>
                </a:rPr>
                <a:t>在宅歯科医療連携加算</a:t>
              </a:r>
              <a:r>
                <a:rPr lang="en-US" altLang="ja-JP" sz="2000" b="1" dirty="0">
                  <a:solidFill>
                    <a:srgbClr val="0432FF"/>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100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在宅患者訪問口腔リハビリテーション指導管理料についても同様。</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C21CA054-DA48-E8FD-41B9-50ECB5F455E1}"/>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4907FD5A-588C-032C-A3F1-CF842090D94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B6C00BA2-0ED9-DB89-2BE6-63E176EF9D6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㉗</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入院患者の栄養管理等における歯科専門職の連携の推進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2" name="図 11">
            <a:extLst>
              <a:ext uri="{FF2B5EF4-FFF2-40B4-BE49-F238E27FC236}">
                <a16:creationId xmlns:a16="http://schemas.microsoft.com/office/drawing/2014/main" id="{6D4CCB58-9CC8-13E9-7558-C8EE584B5C25}"/>
              </a:ext>
            </a:extLst>
          </p:cNvPr>
          <p:cNvPicPr>
            <a:picLocks noChangeAspect="1"/>
          </p:cNvPicPr>
          <p:nvPr/>
        </p:nvPicPr>
        <p:blipFill>
          <a:blip r:embed="rId3"/>
          <a:stretch>
            <a:fillRect/>
          </a:stretch>
        </p:blipFill>
        <p:spPr>
          <a:xfrm>
            <a:off x="334613" y="5167896"/>
            <a:ext cx="1241012" cy="1085886"/>
          </a:xfrm>
          <a:prstGeom prst="rect">
            <a:avLst/>
          </a:prstGeom>
        </p:spPr>
      </p:pic>
      <p:pic>
        <p:nvPicPr>
          <p:cNvPr id="13" name="図 12">
            <a:extLst>
              <a:ext uri="{FF2B5EF4-FFF2-40B4-BE49-F238E27FC236}">
                <a16:creationId xmlns:a16="http://schemas.microsoft.com/office/drawing/2014/main" id="{9B0FF2CD-10C3-82EC-E6CE-B7316BFE6607}"/>
              </a:ext>
            </a:extLst>
          </p:cNvPr>
          <p:cNvPicPr>
            <a:picLocks noChangeAspect="1"/>
          </p:cNvPicPr>
          <p:nvPr/>
        </p:nvPicPr>
        <p:blipFill>
          <a:blip r:embed="rId4"/>
          <a:stretch>
            <a:fillRect/>
          </a:stretch>
        </p:blipFill>
        <p:spPr>
          <a:xfrm>
            <a:off x="4693133" y="4693308"/>
            <a:ext cx="998704" cy="1560474"/>
          </a:xfrm>
          <a:prstGeom prst="rect">
            <a:avLst/>
          </a:prstGeom>
        </p:spPr>
      </p:pic>
      <p:sp>
        <p:nvSpPr>
          <p:cNvPr id="14" name="円弧 13">
            <a:extLst>
              <a:ext uri="{FF2B5EF4-FFF2-40B4-BE49-F238E27FC236}">
                <a16:creationId xmlns:a16="http://schemas.microsoft.com/office/drawing/2014/main" id="{B6B72A92-7E43-9287-AAFD-582B926334A2}"/>
              </a:ext>
            </a:extLst>
          </p:cNvPr>
          <p:cNvSpPr/>
          <p:nvPr/>
        </p:nvSpPr>
        <p:spPr>
          <a:xfrm>
            <a:off x="1244829" y="4835125"/>
            <a:ext cx="3593647" cy="960973"/>
          </a:xfrm>
          <a:prstGeom prst="arc">
            <a:avLst>
              <a:gd name="adj1" fmla="val 10979952"/>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円弧 14">
            <a:extLst>
              <a:ext uri="{FF2B5EF4-FFF2-40B4-BE49-F238E27FC236}">
                <a16:creationId xmlns:a16="http://schemas.microsoft.com/office/drawing/2014/main" id="{3331F4B2-420B-992E-6F3A-AD37E1503396}"/>
              </a:ext>
            </a:extLst>
          </p:cNvPr>
          <p:cNvSpPr/>
          <p:nvPr/>
        </p:nvSpPr>
        <p:spPr>
          <a:xfrm flipH="1">
            <a:off x="3756919" y="5595066"/>
            <a:ext cx="1128814" cy="29961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円弧 15">
            <a:extLst>
              <a:ext uri="{FF2B5EF4-FFF2-40B4-BE49-F238E27FC236}">
                <a16:creationId xmlns:a16="http://schemas.microsoft.com/office/drawing/2014/main" id="{401DC61E-D48E-17C1-91F6-A57057447A6C}"/>
              </a:ext>
            </a:extLst>
          </p:cNvPr>
          <p:cNvSpPr/>
          <p:nvPr/>
        </p:nvSpPr>
        <p:spPr>
          <a:xfrm>
            <a:off x="1574485" y="5595065"/>
            <a:ext cx="1207747" cy="29961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99720296-1DBD-EAEF-F54E-D9D2C9BCC881}"/>
              </a:ext>
            </a:extLst>
          </p:cNvPr>
          <p:cNvPicPr>
            <a:picLocks noChangeAspect="1"/>
          </p:cNvPicPr>
          <p:nvPr/>
        </p:nvPicPr>
        <p:blipFill>
          <a:blip r:embed="rId5"/>
          <a:stretch>
            <a:fillRect/>
          </a:stretch>
        </p:blipFill>
        <p:spPr>
          <a:xfrm flipH="1">
            <a:off x="1795836" y="5258007"/>
            <a:ext cx="850003" cy="998547"/>
          </a:xfrm>
          <a:prstGeom prst="rect">
            <a:avLst/>
          </a:prstGeom>
        </p:spPr>
      </p:pic>
      <p:grpSp>
        <p:nvGrpSpPr>
          <p:cNvPr id="24" name="グループ化 23">
            <a:extLst>
              <a:ext uri="{FF2B5EF4-FFF2-40B4-BE49-F238E27FC236}">
                <a16:creationId xmlns:a16="http://schemas.microsoft.com/office/drawing/2014/main" id="{6B634A9F-6D4E-AF05-D4E4-694D396D6DC9}"/>
              </a:ext>
            </a:extLst>
          </p:cNvPr>
          <p:cNvGrpSpPr/>
          <p:nvPr/>
        </p:nvGrpSpPr>
        <p:grpSpPr>
          <a:xfrm>
            <a:off x="1720418" y="4069248"/>
            <a:ext cx="1213336" cy="1144586"/>
            <a:chOff x="4978399" y="1075074"/>
            <a:chExt cx="3189055" cy="3623926"/>
          </a:xfrm>
        </p:grpSpPr>
        <p:pic>
          <p:nvPicPr>
            <p:cNvPr id="22" name="図 21">
              <a:extLst>
                <a:ext uri="{FF2B5EF4-FFF2-40B4-BE49-F238E27FC236}">
                  <a16:creationId xmlns:a16="http://schemas.microsoft.com/office/drawing/2014/main" id="{CEBEF1E4-2E32-CC6D-82D5-CBDFB907978B}"/>
                </a:ext>
              </a:extLst>
            </p:cNvPr>
            <p:cNvPicPr>
              <a:picLocks noChangeAspect="1"/>
            </p:cNvPicPr>
            <p:nvPr/>
          </p:nvPicPr>
          <p:blipFill>
            <a:blip r:embed="rId6"/>
            <a:stretch>
              <a:fillRect/>
            </a:stretch>
          </p:blipFill>
          <p:spPr>
            <a:xfrm>
              <a:off x="4978399" y="1075074"/>
              <a:ext cx="3189055" cy="3623926"/>
            </a:xfrm>
            <a:prstGeom prst="rect">
              <a:avLst/>
            </a:prstGeom>
          </p:spPr>
        </p:pic>
        <p:sp>
          <p:nvSpPr>
            <p:cNvPr id="23" name="正方形/長方形 22">
              <a:extLst>
                <a:ext uri="{FF2B5EF4-FFF2-40B4-BE49-F238E27FC236}">
                  <a16:creationId xmlns:a16="http://schemas.microsoft.com/office/drawing/2014/main" id="{8FCCA98E-1455-8CB0-2405-0BF5FCB1EE97}"/>
                </a:ext>
              </a:extLst>
            </p:cNvPr>
            <p:cNvSpPr/>
            <p:nvPr/>
          </p:nvSpPr>
          <p:spPr>
            <a:xfrm rot="859086">
              <a:off x="5852019" y="1514408"/>
              <a:ext cx="2041384" cy="7136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FF0000"/>
                  </a:solidFill>
                  <a:latin typeface="HGSoeiKakugothicUB" panose="020B0909000000000000" pitchFamily="49" charset="-128"/>
                  <a:ea typeface="HGSoeiKakugothicUB" panose="020B0909000000000000" pitchFamily="49" charset="-128"/>
                </a:rPr>
                <a:t>情</a:t>
              </a:r>
              <a:r>
                <a:rPr kumimoji="1" lang="en-US" altLang="ja-JP" sz="1200" b="1" dirty="0">
                  <a:solidFill>
                    <a:srgbClr val="FF0000"/>
                  </a:solidFill>
                  <a:latin typeface="HGSoeiKakugothicUB" panose="020B0909000000000000" pitchFamily="49" charset="-128"/>
                  <a:ea typeface="HGSoeiKakugothicUB" panose="020B0909000000000000" pitchFamily="49" charset="-128"/>
                </a:rPr>
                <a:t> </a:t>
              </a:r>
              <a:r>
                <a:rPr kumimoji="1" lang="ja-JP" altLang="en-US" sz="1200" b="1">
                  <a:solidFill>
                    <a:srgbClr val="FF0000"/>
                  </a:solidFill>
                  <a:latin typeface="HGSoeiKakugothicUB" panose="020B0909000000000000" pitchFamily="49" charset="-128"/>
                  <a:ea typeface="HGSoeiKakugothicUB" panose="020B0909000000000000" pitchFamily="49" charset="-128"/>
                </a:rPr>
                <a:t>報</a:t>
              </a:r>
            </a:p>
          </p:txBody>
        </p:sp>
      </p:grpSp>
      <p:pic>
        <p:nvPicPr>
          <p:cNvPr id="26" name="図 25">
            <a:extLst>
              <a:ext uri="{FF2B5EF4-FFF2-40B4-BE49-F238E27FC236}">
                <a16:creationId xmlns:a16="http://schemas.microsoft.com/office/drawing/2014/main" id="{5D616234-AD13-6408-FE79-D01E3745B1B4}"/>
              </a:ext>
            </a:extLst>
          </p:cNvPr>
          <p:cNvPicPr>
            <a:picLocks noChangeAspect="1"/>
          </p:cNvPicPr>
          <p:nvPr/>
        </p:nvPicPr>
        <p:blipFill>
          <a:blip r:embed="rId7"/>
          <a:stretch>
            <a:fillRect/>
          </a:stretch>
        </p:blipFill>
        <p:spPr>
          <a:xfrm>
            <a:off x="3873082" y="5273620"/>
            <a:ext cx="953741" cy="941024"/>
          </a:xfrm>
          <a:prstGeom prst="rect">
            <a:avLst/>
          </a:prstGeom>
        </p:spPr>
      </p:pic>
      <p:sp>
        <p:nvSpPr>
          <p:cNvPr id="5" name="スライド番号プレースホルダー 4">
            <a:extLst>
              <a:ext uri="{FF2B5EF4-FFF2-40B4-BE49-F238E27FC236}">
                <a16:creationId xmlns:a16="http://schemas.microsoft.com/office/drawing/2014/main" id="{FEAF633F-E029-9787-D888-1F760E5F2DDC}"/>
              </a:ext>
            </a:extLst>
          </p:cNvPr>
          <p:cNvSpPr>
            <a:spLocks noGrp="1"/>
          </p:cNvSpPr>
          <p:nvPr>
            <p:ph type="sldNum" sz="quarter" idx="12"/>
          </p:nvPr>
        </p:nvSpPr>
        <p:spPr/>
        <p:txBody>
          <a:bodyPr/>
          <a:lstStyle/>
          <a:p>
            <a:fld id="{7F53A4F6-1DED-4042-94B1-26CBF9BCF6BA}" type="slidenum">
              <a:rPr kumimoji="1" lang="ja-JP" altLang="en-US" smtClean="0"/>
              <a:t>172</a:t>
            </a:fld>
            <a:endParaRPr kumimoji="1" lang="ja-JP" altLang="en-US"/>
          </a:p>
        </p:txBody>
      </p:sp>
    </p:spTree>
    <p:extLst>
      <p:ext uri="{BB962C8B-B14F-4D97-AF65-F5344CB8AC3E}">
        <p14:creationId xmlns:p14="http://schemas.microsoft.com/office/powerpoint/2010/main" val="15209325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350AE-41C4-9856-B08E-1A76CD86D8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A90B25E-9429-CE05-011E-938E47F780A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891651F-5486-CBDD-3F58-8AF7EB73BDD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88708825-971F-8189-638D-012248C8A6CD}"/>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丸ｺﾞｼｯｸM-PRO"/>
                <a:ea typeface="HG丸ｺﾞｼｯｸM-PRO"/>
                <a:cs typeface="HG丸ｺﾞｼｯｸM-PRO"/>
              </a:rPr>
              <a:t>（新）在宅歯科医療</a:t>
            </a:r>
            <a:r>
              <a:rPr lang="ja-JP" altLang="en-US" sz="2800" b="1" u="sng">
                <a:solidFill>
                  <a:srgbClr val="FF0000"/>
                </a:solidFill>
                <a:latin typeface="HG丸ｺﾞｼｯｸM-PRO"/>
                <a:ea typeface="HG丸ｺﾞｼｯｸM-PRO"/>
                <a:cs typeface="HG丸ｺﾞｼｯｸM-PRO"/>
              </a:rPr>
              <a:t>情報</a:t>
            </a:r>
            <a:r>
              <a:rPr lang="ja-JP" altLang="en-US" sz="2800" b="1">
                <a:solidFill>
                  <a:srgbClr val="0432FF"/>
                </a:solidFill>
                <a:latin typeface="HG丸ｺﾞｼｯｸM-PRO"/>
                <a:ea typeface="HG丸ｺﾞｼｯｸM-PRO"/>
                <a:cs typeface="HG丸ｺﾞｼｯｸM-PRO"/>
              </a:rPr>
              <a:t>連携加算　　　</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l"/>
            <a:endParaRPr lang="en-US" altLang="ja-JP" sz="1200"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［算定要件］</a:t>
            </a:r>
            <a:endParaRPr lang="en-US" altLang="ja-JP" sz="2400" dirty="0">
              <a:solidFill>
                <a:schemeClr val="tx1"/>
              </a:solidFill>
              <a:latin typeface="HG丸ｺﾞｼｯｸM-PRO"/>
              <a:ea typeface="HG丸ｺﾞｼｯｸM-PRO"/>
              <a:cs typeface="HG丸ｺﾞｼｯｸM-PRO"/>
            </a:endParaRPr>
          </a:p>
          <a:p>
            <a:pPr algn="l">
              <a:lnSpc>
                <a:spcPts val="2680"/>
              </a:lnSpc>
            </a:pPr>
            <a:r>
              <a:rPr lang="ja-JP" altLang="en-US" sz="2400">
                <a:solidFill>
                  <a:schemeClr val="tx1"/>
                </a:solidFill>
                <a:latin typeface="HG丸ｺﾞｼｯｸM-PRO"/>
                <a:ea typeface="HG丸ｺﾞｼｯｸM-PRO"/>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施設基準</a:t>
            </a:r>
            <a:r>
              <a:rPr lang="ja-JP" altLang="en-US" sz="2400">
                <a:solidFill>
                  <a:schemeClr val="tx1"/>
                </a:solidFill>
                <a:latin typeface="HGMaruGothicMPRO" panose="020F0600000000000000" pitchFamily="34" charset="-128"/>
                <a:ea typeface="HGMaruGothicMPRO" panose="020F0600000000000000" pitchFamily="34" charset="-128"/>
              </a:rPr>
              <a:t>を</a:t>
            </a:r>
            <a:r>
              <a:rPr lang="ja-JP" altLang="en-US" sz="2400">
                <a:solidFill>
                  <a:schemeClr val="tx1"/>
                </a:solidFill>
                <a:effectLst/>
                <a:latin typeface="HGMaruGothicMPRO" panose="020F0600000000000000" pitchFamily="34" charset="-128"/>
                <a:ea typeface="HGMaruGothicMPRO" panose="020F0600000000000000" pitchFamily="34" charset="-128"/>
              </a:rPr>
              <a:t>届け出た歯科訪問診療を実施している保険医療機関の歯科医師が、在宅での療養を行っている患者に対し、連携する他の保険医療機関の保険医、保険歯科医師等、訪問薬剤管理指導を実施している保険薬局の保険薬剤師、訪問看護ステーションの保健師、助産師、看護師、理学療法士、作業療法士若しくは言語聴覚士、管理栄養士、介護支援専門員又は相談支援専門員等</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患者に関わる者がＩＣＴを用いて記録した診療情報等を活用</a:t>
            </a:r>
            <a:r>
              <a:rPr lang="ja-JP" altLang="en-US" sz="2400">
                <a:solidFill>
                  <a:schemeClr val="tx1"/>
                </a:solidFill>
                <a:effectLst/>
                <a:latin typeface="HGMaruGothicMPRO" panose="020F0600000000000000" pitchFamily="34" charset="-128"/>
                <a:ea typeface="HGMaruGothicMPRO" panose="020F0600000000000000" pitchFamily="34" charset="-128"/>
              </a:rPr>
              <a:t>し、計画的な歯科医学的管理を行った場合に</a:t>
            </a:r>
            <a:r>
              <a:rPr lang="ja-JP" altLang="en-US" sz="2400" b="1">
                <a:solidFill>
                  <a:srgbClr val="0432FF"/>
                </a:solidFill>
                <a:effectLst/>
                <a:latin typeface="HGMaruGothicMPRO" panose="020F0600000000000000" pitchFamily="34" charset="-128"/>
                <a:ea typeface="HGMaruGothicMPRO" panose="020F0600000000000000" pitchFamily="34" charset="-128"/>
              </a:rPr>
              <a:t>在宅歯科医療情報連携加算</a:t>
            </a:r>
            <a:r>
              <a:rPr lang="ja-JP" altLang="en-US" sz="2400">
                <a:solidFill>
                  <a:schemeClr val="tx1"/>
                </a:solidFill>
                <a:effectLst/>
                <a:latin typeface="HGMaruGothicMPRO" panose="020F0600000000000000" pitchFamily="34" charset="-128"/>
                <a:ea typeface="HGMaruGothicMPRO" panose="020F0600000000000000" pitchFamily="34" charset="-128"/>
              </a:rPr>
              <a:t>として月</a:t>
            </a:r>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chemeClr val="tx1"/>
                </a:solidFill>
                <a:effectLst/>
                <a:latin typeface="HGMaruGothicMPRO" panose="020F0600000000000000" pitchFamily="34" charset="-128"/>
                <a:ea typeface="HGMaruGothicMPRO" panose="020F0600000000000000" pitchFamily="34" charset="-128"/>
              </a:rPr>
              <a:t>回に限り</a:t>
            </a:r>
            <a:r>
              <a:rPr lang="en-US" altLang="ja-JP" sz="2400" dirty="0">
                <a:solidFill>
                  <a:schemeClr val="tx1"/>
                </a:solidFill>
                <a:latin typeface="HGMaruGothicMPRO" panose="020F0600000000000000" pitchFamily="34" charset="-128"/>
                <a:ea typeface="HGMaruGothicMPRO" panose="020F0600000000000000" pitchFamily="34" charset="-128"/>
              </a:rPr>
              <a:t>100</a:t>
            </a:r>
            <a:r>
              <a:rPr lang="ja-JP" altLang="en-US" sz="2400">
                <a:solidFill>
                  <a:schemeClr val="tx1"/>
                </a:solidFill>
                <a:effectLst/>
                <a:latin typeface="HGMaruGothicMPRO" panose="020F0600000000000000" pitchFamily="34" charset="-128"/>
                <a:ea typeface="HGMaruGothicMPRO" panose="020F0600000000000000" pitchFamily="34" charset="-128"/>
              </a:rPr>
              <a:t>点を加算する。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9300DD62-8095-ABF0-DF12-490F8DEBB83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在宅医療におけるＩＣＴを用いた医療情報連携の推進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7" name="六角形 6">
            <a:extLst>
              <a:ext uri="{FF2B5EF4-FFF2-40B4-BE49-F238E27FC236}">
                <a16:creationId xmlns:a16="http://schemas.microsoft.com/office/drawing/2014/main" id="{5E16F66E-2C5C-D1BF-CB5F-20E74948F760}"/>
              </a:ext>
            </a:extLst>
          </p:cNvPr>
          <p:cNvSpPr/>
          <p:nvPr/>
        </p:nvSpPr>
        <p:spPr>
          <a:xfrm>
            <a:off x="11169825" y="596601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9" name="六角形 8">
            <a:extLst>
              <a:ext uri="{FF2B5EF4-FFF2-40B4-BE49-F238E27FC236}">
                <a16:creationId xmlns:a16="http://schemas.microsoft.com/office/drawing/2014/main" id="{BEAF83C0-BC4E-AEEA-6B50-EA9D1E1F510A}"/>
              </a:ext>
            </a:extLst>
          </p:cNvPr>
          <p:cNvSpPr/>
          <p:nvPr/>
        </p:nvSpPr>
        <p:spPr>
          <a:xfrm>
            <a:off x="10171121" y="59660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8F3FDCEA-BF11-57BC-0EE1-6DE70D409C5C}"/>
              </a:ext>
            </a:extLst>
          </p:cNvPr>
          <p:cNvSpPr txBox="1">
            <a:spLocks/>
          </p:cNvSpPr>
          <p:nvPr/>
        </p:nvSpPr>
        <p:spPr>
          <a:xfrm>
            <a:off x="6338639" y="1821531"/>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13" name="円弧 12">
            <a:extLst>
              <a:ext uri="{FF2B5EF4-FFF2-40B4-BE49-F238E27FC236}">
                <a16:creationId xmlns:a16="http://schemas.microsoft.com/office/drawing/2014/main" id="{76BCB4DE-8C7E-5A30-19E9-00F8D67C4E96}"/>
              </a:ext>
            </a:extLst>
          </p:cNvPr>
          <p:cNvSpPr/>
          <p:nvPr/>
        </p:nvSpPr>
        <p:spPr>
          <a:xfrm>
            <a:off x="4500483" y="5442158"/>
            <a:ext cx="3688161" cy="677662"/>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0C63307B-91E3-81F5-4453-855205903052}"/>
              </a:ext>
            </a:extLst>
          </p:cNvPr>
          <p:cNvPicPr>
            <a:picLocks noChangeAspect="1"/>
          </p:cNvPicPr>
          <p:nvPr/>
        </p:nvPicPr>
        <p:blipFill>
          <a:blip r:embed="rId2"/>
          <a:stretch>
            <a:fillRect/>
          </a:stretch>
        </p:blipFill>
        <p:spPr>
          <a:xfrm>
            <a:off x="2632683" y="5134926"/>
            <a:ext cx="2004963" cy="1844566"/>
          </a:xfrm>
          <a:prstGeom prst="rect">
            <a:avLst/>
          </a:prstGeom>
        </p:spPr>
      </p:pic>
      <p:pic>
        <p:nvPicPr>
          <p:cNvPr id="17" name="図 16">
            <a:extLst>
              <a:ext uri="{FF2B5EF4-FFF2-40B4-BE49-F238E27FC236}">
                <a16:creationId xmlns:a16="http://schemas.microsoft.com/office/drawing/2014/main" id="{2ABA807D-644A-236F-D820-2C1FE0CEA15F}"/>
              </a:ext>
            </a:extLst>
          </p:cNvPr>
          <p:cNvPicPr>
            <a:picLocks noChangeAspect="1"/>
          </p:cNvPicPr>
          <p:nvPr/>
        </p:nvPicPr>
        <p:blipFill>
          <a:blip r:embed="rId3"/>
          <a:stretch>
            <a:fillRect/>
          </a:stretch>
        </p:blipFill>
        <p:spPr>
          <a:xfrm>
            <a:off x="4930817" y="5134926"/>
            <a:ext cx="754158" cy="819737"/>
          </a:xfrm>
          <a:prstGeom prst="rect">
            <a:avLst/>
          </a:prstGeom>
        </p:spPr>
      </p:pic>
      <p:sp>
        <p:nvSpPr>
          <p:cNvPr id="18" name="円弧 17">
            <a:extLst>
              <a:ext uri="{FF2B5EF4-FFF2-40B4-BE49-F238E27FC236}">
                <a16:creationId xmlns:a16="http://schemas.microsoft.com/office/drawing/2014/main" id="{8FDB4A9F-C599-32D1-A32B-0F014546ECE0}"/>
              </a:ext>
            </a:extLst>
          </p:cNvPr>
          <p:cNvSpPr/>
          <p:nvPr/>
        </p:nvSpPr>
        <p:spPr>
          <a:xfrm flipH="1">
            <a:off x="4621327" y="6180338"/>
            <a:ext cx="3688159" cy="67766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5273489D-0495-11D7-5442-9FA19622EB72}"/>
              </a:ext>
            </a:extLst>
          </p:cNvPr>
          <p:cNvPicPr>
            <a:picLocks noChangeAspect="1"/>
          </p:cNvPicPr>
          <p:nvPr/>
        </p:nvPicPr>
        <p:blipFill>
          <a:blip r:embed="rId4"/>
          <a:stretch>
            <a:fillRect/>
          </a:stretch>
        </p:blipFill>
        <p:spPr>
          <a:xfrm>
            <a:off x="6928225" y="5703631"/>
            <a:ext cx="1049230" cy="1035240"/>
          </a:xfrm>
          <a:prstGeom prst="rect">
            <a:avLst/>
          </a:prstGeom>
        </p:spPr>
      </p:pic>
      <p:pic>
        <p:nvPicPr>
          <p:cNvPr id="5" name="図 4">
            <a:extLst>
              <a:ext uri="{FF2B5EF4-FFF2-40B4-BE49-F238E27FC236}">
                <a16:creationId xmlns:a16="http://schemas.microsoft.com/office/drawing/2014/main" id="{225AD6AD-AA96-3FC0-BFC9-F95F499F7AD8}"/>
              </a:ext>
            </a:extLst>
          </p:cNvPr>
          <p:cNvPicPr>
            <a:picLocks noChangeAspect="1"/>
          </p:cNvPicPr>
          <p:nvPr/>
        </p:nvPicPr>
        <p:blipFill>
          <a:blip r:embed="rId5"/>
          <a:stretch>
            <a:fillRect/>
          </a:stretch>
        </p:blipFill>
        <p:spPr>
          <a:xfrm flipH="1">
            <a:off x="8223549" y="5350250"/>
            <a:ext cx="1413918" cy="1413918"/>
          </a:xfrm>
          <a:prstGeom prst="rect">
            <a:avLst/>
          </a:prstGeom>
        </p:spPr>
      </p:pic>
      <p:sp>
        <p:nvSpPr>
          <p:cNvPr id="10" name="スライド番号プレースホルダー 9">
            <a:extLst>
              <a:ext uri="{FF2B5EF4-FFF2-40B4-BE49-F238E27FC236}">
                <a16:creationId xmlns:a16="http://schemas.microsoft.com/office/drawing/2014/main" id="{5EAF3FF1-A752-777F-4E24-99F2772BF6E2}"/>
              </a:ext>
            </a:extLst>
          </p:cNvPr>
          <p:cNvSpPr>
            <a:spLocks noGrp="1"/>
          </p:cNvSpPr>
          <p:nvPr>
            <p:ph type="sldNum" sz="quarter" idx="12"/>
          </p:nvPr>
        </p:nvSpPr>
        <p:spPr/>
        <p:txBody>
          <a:bodyPr/>
          <a:lstStyle/>
          <a:p>
            <a:fld id="{7F53A4F6-1DED-4042-94B1-26CBF9BCF6BA}" type="slidenum">
              <a:rPr kumimoji="1" lang="ja-JP" altLang="en-US" smtClean="0"/>
              <a:t>173</a:t>
            </a:fld>
            <a:endParaRPr kumimoji="1" lang="ja-JP" altLang="en-US"/>
          </a:p>
        </p:txBody>
      </p:sp>
    </p:spTree>
    <p:extLst>
      <p:ext uri="{BB962C8B-B14F-4D97-AF65-F5344CB8AC3E}">
        <p14:creationId xmlns:p14="http://schemas.microsoft.com/office/powerpoint/2010/main" val="35660371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E07B-6C7A-BFBC-3220-F404A4480F45}"/>
            </a:ext>
          </a:extLst>
        </p:cNvPr>
        <p:cNvGrpSpPr/>
        <p:nvPr/>
      </p:nvGrpSpPr>
      <p:grpSpPr>
        <a:xfrm>
          <a:off x="0" y="0"/>
          <a:ext cx="0" cy="0"/>
          <a:chOff x="0" y="0"/>
          <a:chExt cx="0" cy="0"/>
        </a:xfrm>
      </p:grpSpPr>
      <p:pic>
        <p:nvPicPr>
          <p:cNvPr id="20" name="図 19">
            <a:extLst>
              <a:ext uri="{FF2B5EF4-FFF2-40B4-BE49-F238E27FC236}">
                <a16:creationId xmlns:a16="http://schemas.microsoft.com/office/drawing/2014/main" id="{14E907A8-A3A7-BCDE-EBDC-31DFCDC15916}"/>
              </a:ext>
            </a:extLst>
          </p:cNvPr>
          <p:cNvPicPr>
            <a:picLocks noChangeAspect="1"/>
          </p:cNvPicPr>
          <p:nvPr/>
        </p:nvPicPr>
        <p:blipFill>
          <a:blip r:embed="rId2"/>
          <a:stretch>
            <a:fillRect/>
          </a:stretch>
        </p:blipFill>
        <p:spPr>
          <a:xfrm>
            <a:off x="2742043" y="5042262"/>
            <a:ext cx="1044535" cy="960973"/>
          </a:xfrm>
          <a:prstGeom prst="rect">
            <a:avLst/>
          </a:prstGeom>
        </p:spPr>
      </p:pic>
      <p:sp>
        <p:nvSpPr>
          <p:cNvPr id="2" name="タイトル 1">
            <a:extLst>
              <a:ext uri="{FF2B5EF4-FFF2-40B4-BE49-F238E27FC236}">
                <a16:creationId xmlns:a16="http://schemas.microsoft.com/office/drawing/2014/main" id="{58F2EEC9-AC9A-29BD-5A19-6A6B3E7669A0}"/>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520280A0-1BA2-BDDB-78D2-004EE0B02DD7}"/>
              </a:ext>
            </a:extLst>
          </p:cNvPr>
          <p:cNvGrpSpPr/>
          <p:nvPr/>
        </p:nvGrpSpPr>
        <p:grpSpPr>
          <a:xfrm>
            <a:off x="285070" y="1932039"/>
            <a:ext cx="11744260" cy="4687662"/>
            <a:chOff x="285070" y="1932039"/>
            <a:chExt cx="11744260" cy="4687662"/>
          </a:xfrm>
        </p:grpSpPr>
        <p:sp>
          <p:nvSpPr>
            <p:cNvPr id="6" name="タイトル 1">
              <a:extLst>
                <a:ext uri="{FF2B5EF4-FFF2-40B4-BE49-F238E27FC236}">
                  <a16:creationId xmlns:a16="http://schemas.microsoft.com/office/drawing/2014/main" id="{7E86233A-D73D-1EB1-BDAF-1936B3D1B2DD}"/>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歯科疾患在宅療養管理料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タイトル 1">
              <a:extLst>
                <a:ext uri="{FF2B5EF4-FFF2-40B4-BE49-F238E27FC236}">
                  <a16:creationId xmlns:a16="http://schemas.microsoft.com/office/drawing/2014/main" id="{B4999B48-BA8D-4306-467E-DBABEA4FA7A0}"/>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歯科疾患在宅療養管理料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5</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他の保険医療機関を退院した患者であって継続的な歯科疾患の管理が必要なものに対して、当該</a:t>
              </a:r>
              <a:r>
                <a:rPr lang="ja-JP" altLang="en-US" sz="1500">
                  <a:solidFill>
                    <a:srgbClr val="0432FF"/>
                  </a:solidFill>
                  <a:effectLst/>
                  <a:latin typeface="HGMaruGothicMPRO" panose="020F0600000000000000" pitchFamily="34" charset="-128"/>
                  <a:ea typeface="HGMaruGothicMPRO" panose="020F0600000000000000" pitchFamily="34" charset="-128"/>
                </a:rPr>
                <a:t>他の保険医療機関の歯科医師から患者の退院時に受けた情報提供</a:t>
              </a:r>
              <a:r>
                <a:rPr lang="ja-JP" altLang="en-US" sz="1500">
                  <a:solidFill>
                    <a:srgbClr val="FF0000"/>
                  </a:solidFill>
                  <a:effectLst/>
                  <a:latin typeface="HGMaruGothicMPRO" panose="020F0600000000000000" pitchFamily="34" charset="-128"/>
                  <a:ea typeface="HGMaruGothicMPRO" panose="020F0600000000000000" pitchFamily="34" charset="-128"/>
                </a:rPr>
                <a:t>及び当該患者の歯科疾患の状況等を踏まえて管理計画を作成した場合は、</a:t>
              </a:r>
              <a:r>
                <a:rPr lang="ja-JP" altLang="en-US" sz="2000" b="1">
                  <a:solidFill>
                    <a:srgbClr val="0432FF"/>
                  </a:solidFill>
                  <a:effectLst/>
                  <a:latin typeface="HGMaruGothicMPRO" panose="020F0600000000000000" pitchFamily="34" charset="-128"/>
                  <a:ea typeface="HGMaruGothicMPRO" panose="020F0600000000000000" pitchFamily="34" charset="-128"/>
                </a:rPr>
                <a:t>在宅歯科医療連携加算</a:t>
              </a:r>
              <a:r>
                <a:rPr lang="en-US" altLang="ja-JP" sz="2000" b="1"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100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p>
            <a:p>
              <a:pPr algn="l"/>
              <a:endParaRPr lang="en-US" altLang="ja-JP" sz="8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　他の保険医療機関を退院した患者又は介護保険法第</a:t>
              </a:r>
              <a:r>
                <a:rPr lang="en-US" altLang="ja-JP" sz="1500" dirty="0">
                  <a:solidFill>
                    <a:srgbClr val="FF0000"/>
                  </a:solidFill>
                  <a:effectLst/>
                  <a:latin typeface="HGMaruGothicMPRO" panose="020F0600000000000000" pitchFamily="34" charset="-128"/>
                  <a:ea typeface="HGMaruGothicMPRO" panose="020F0600000000000000" pitchFamily="34" charset="-128"/>
                </a:rPr>
                <a:t>8</a:t>
              </a:r>
              <a:r>
                <a:rPr lang="ja-JP" altLang="en-US" sz="1500">
                  <a:solidFill>
                    <a:srgbClr val="FF0000"/>
                  </a:solidFill>
                  <a:effectLst/>
                  <a:latin typeface="HGMaruGothicMPRO" panose="020F0600000000000000" pitchFamily="34" charset="-128"/>
                  <a:ea typeface="HGMaruGothicMPRO" panose="020F0600000000000000" pitchFamily="34" charset="-128"/>
                </a:rPr>
                <a:t>条第</a:t>
              </a:r>
              <a:r>
                <a:rPr lang="en-US" altLang="ja-JP" sz="1500" dirty="0">
                  <a:solidFill>
                    <a:srgbClr val="FF0000"/>
                  </a:solidFill>
                  <a:effectLst/>
                  <a:latin typeface="HGMaruGothicMPRO" panose="020F0600000000000000" pitchFamily="34" charset="-128"/>
                  <a:ea typeface="HGMaruGothicMPRO" panose="020F0600000000000000" pitchFamily="34" charset="-128"/>
                </a:rPr>
                <a:t>25</a:t>
              </a:r>
              <a:r>
                <a:rPr lang="ja-JP" altLang="en-US" sz="1500">
                  <a:solidFill>
                    <a:srgbClr val="FF0000"/>
                  </a:solidFill>
                  <a:effectLst/>
                  <a:latin typeface="HGMaruGothicMPRO" panose="020F0600000000000000" pitchFamily="34" charset="-128"/>
                  <a:ea typeface="HGMaruGothicMPRO" panose="020F0600000000000000" pitchFamily="34" charset="-128"/>
                </a:rPr>
                <a:t>項に規定する介護保険施設等に入所している患者若しくは同法に定める訪問系サービス若しくは短期入所系サービス事業者よりサービスを受けている患者であって、継続的な歯科疾患の管理が必要なものに対して、</a:t>
              </a:r>
              <a:r>
                <a:rPr lang="ja-JP" altLang="en-US" sz="1500">
                  <a:solidFill>
                    <a:srgbClr val="0432FF"/>
                  </a:solidFill>
                  <a:effectLst/>
                  <a:latin typeface="HGMaruGothicMPRO" panose="020F0600000000000000" pitchFamily="34" charset="-128"/>
                  <a:ea typeface="HGMaruGothicMPRO" panose="020F0600000000000000" pitchFamily="34" charset="-128"/>
                </a:rPr>
                <a:t>医師、看護師、介護支援専門員等からの情報提供</a:t>
              </a:r>
              <a:r>
                <a:rPr lang="ja-JP" altLang="en-US" sz="1500">
                  <a:solidFill>
                    <a:srgbClr val="FF0000"/>
                  </a:solidFill>
                  <a:effectLst/>
                  <a:latin typeface="HGMaruGothicMPRO" panose="020F0600000000000000" pitchFamily="34" charset="-128"/>
                  <a:ea typeface="HGMaruGothicMPRO" panose="020F0600000000000000" pitchFamily="34" charset="-128"/>
                </a:rPr>
                <a:t>及び当該患者の歯科疾患の状況等を踏まえて管理計画を作成した場合は、</a:t>
              </a:r>
              <a:r>
                <a:rPr lang="ja-JP" altLang="en-US" sz="2000" b="1" u="sng">
                  <a:solidFill>
                    <a:srgbClr val="0432FF"/>
                  </a:solidFill>
                  <a:effectLst/>
                  <a:latin typeface="HGMaruGothicMPRO" panose="020F0600000000000000" pitchFamily="34" charset="-128"/>
                  <a:ea typeface="HGMaruGothicMPRO" panose="020F0600000000000000" pitchFamily="34" charset="-128"/>
                </a:rPr>
                <a:t>在宅歯科医療連携加算</a:t>
              </a:r>
              <a:r>
                <a:rPr lang="en-US" altLang="ja-JP" sz="2000" b="1" u="sng" dirty="0">
                  <a:solidFill>
                    <a:srgbClr val="0432FF"/>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100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在宅患者訪問口腔リハビリテーション指導管理料についても同様。</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C21CA054-DA48-E8FD-41B9-50ECB5F455E1}"/>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4907FD5A-588C-032C-A3F1-CF842090D94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B6C00BA2-0ED9-DB89-2BE6-63E176EF9D6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㉗</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入院患者の栄養管理等における歯科専門職の連携の推進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2" name="図 11">
            <a:extLst>
              <a:ext uri="{FF2B5EF4-FFF2-40B4-BE49-F238E27FC236}">
                <a16:creationId xmlns:a16="http://schemas.microsoft.com/office/drawing/2014/main" id="{6D4CCB58-9CC8-13E9-7558-C8EE584B5C25}"/>
              </a:ext>
            </a:extLst>
          </p:cNvPr>
          <p:cNvPicPr>
            <a:picLocks noChangeAspect="1"/>
          </p:cNvPicPr>
          <p:nvPr/>
        </p:nvPicPr>
        <p:blipFill>
          <a:blip r:embed="rId3"/>
          <a:stretch>
            <a:fillRect/>
          </a:stretch>
        </p:blipFill>
        <p:spPr>
          <a:xfrm>
            <a:off x="334613" y="5167896"/>
            <a:ext cx="1241012" cy="1085886"/>
          </a:xfrm>
          <a:prstGeom prst="rect">
            <a:avLst/>
          </a:prstGeom>
        </p:spPr>
      </p:pic>
      <p:pic>
        <p:nvPicPr>
          <p:cNvPr id="13" name="図 12">
            <a:extLst>
              <a:ext uri="{FF2B5EF4-FFF2-40B4-BE49-F238E27FC236}">
                <a16:creationId xmlns:a16="http://schemas.microsoft.com/office/drawing/2014/main" id="{9B0FF2CD-10C3-82EC-E6CE-B7316BFE6607}"/>
              </a:ext>
            </a:extLst>
          </p:cNvPr>
          <p:cNvPicPr>
            <a:picLocks noChangeAspect="1"/>
          </p:cNvPicPr>
          <p:nvPr/>
        </p:nvPicPr>
        <p:blipFill>
          <a:blip r:embed="rId4"/>
          <a:stretch>
            <a:fillRect/>
          </a:stretch>
        </p:blipFill>
        <p:spPr>
          <a:xfrm>
            <a:off x="4693133" y="4693308"/>
            <a:ext cx="998704" cy="1560474"/>
          </a:xfrm>
          <a:prstGeom prst="rect">
            <a:avLst/>
          </a:prstGeom>
        </p:spPr>
      </p:pic>
      <p:sp>
        <p:nvSpPr>
          <p:cNvPr id="14" name="円弧 13">
            <a:extLst>
              <a:ext uri="{FF2B5EF4-FFF2-40B4-BE49-F238E27FC236}">
                <a16:creationId xmlns:a16="http://schemas.microsoft.com/office/drawing/2014/main" id="{B6B72A92-7E43-9287-AAFD-582B926334A2}"/>
              </a:ext>
            </a:extLst>
          </p:cNvPr>
          <p:cNvSpPr/>
          <p:nvPr/>
        </p:nvSpPr>
        <p:spPr>
          <a:xfrm>
            <a:off x="1244829" y="4835125"/>
            <a:ext cx="3593647" cy="960973"/>
          </a:xfrm>
          <a:prstGeom prst="arc">
            <a:avLst>
              <a:gd name="adj1" fmla="val 10979952"/>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円弧 14">
            <a:extLst>
              <a:ext uri="{FF2B5EF4-FFF2-40B4-BE49-F238E27FC236}">
                <a16:creationId xmlns:a16="http://schemas.microsoft.com/office/drawing/2014/main" id="{3331F4B2-420B-992E-6F3A-AD37E1503396}"/>
              </a:ext>
            </a:extLst>
          </p:cNvPr>
          <p:cNvSpPr/>
          <p:nvPr/>
        </p:nvSpPr>
        <p:spPr>
          <a:xfrm flipH="1">
            <a:off x="3756919" y="5595066"/>
            <a:ext cx="1128814" cy="29961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円弧 15">
            <a:extLst>
              <a:ext uri="{FF2B5EF4-FFF2-40B4-BE49-F238E27FC236}">
                <a16:creationId xmlns:a16="http://schemas.microsoft.com/office/drawing/2014/main" id="{401DC61E-D48E-17C1-91F6-A57057447A6C}"/>
              </a:ext>
            </a:extLst>
          </p:cNvPr>
          <p:cNvSpPr/>
          <p:nvPr/>
        </p:nvSpPr>
        <p:spPr>
          <a:xfrm>
            <a:off x="1574485" y="5595065"/>
            <a:ext cx="1207747" cy="29961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99720296-1DBD-EAEF-F54E-D9D2C9BCC881}"/>
              </a:ext>
            </a:extLst>
          </p:cNvPr>
          <p:cNvPicPr>
            <a:picLocks noChangeAspect="1"/>
          </p:cNvPicPr>
          <p:nvPr/>
        </p:nvPicPr>
        <p:blipFill>
          <a:blip r:embed="rId5"/>
          <a:stretch>
            <a:fillRect/>
          </a:stretch>
        </p:blipFill>
        <p:spPr>
          <a:xfrm flipH="1">
            <a:off x="1795836" y="5258007"/>
            <a:ext cx="850003" cy="998547"/>
          </a:xfrm>
          <a:prstGeom prst="rect">
            <a:avLst/>
          </a:prstGeom>
        </p:spPr>
      </p:pic>
      <p:grpSp>
        <p:nvGrpSpPr>
          <p:cNvPr id="24" name="グループ化 23">
            <a:extLst>
              <a:ext uri="{FF2B5EF4-FFF2-40B4-BE49-F238E27FC236}">
                <a16:creationId xmlns:a16="http://schemas.microsoft.com/office/drawing/2014/main" id="{6B634A9F-6D4E-AF05-D4E4-694D396D6DC9}"/>
              </a:ext>
            </a:extLst>
          </p:cNvPr>
          <p:cNvGrpSpPr/>
          <p:nvPr/>
        </p:nvGrpSpPr>
        <p:grpSpPr>
          <a:xfrm>
            <a:off x="1720418" y="4069248"/>
            <a:ext cx="1213336" cy="1144586"/>
            <a:chOff x="4978399" y="1075074"/>
            <a:chExt cx="3189055" cy="3623926"/>
          </a:xfrm>
        </p:grpSpPr>
        <p:pic>
          <p:nvPicPr>
            <p:cNvPr id="22" name="図 21">
              <a:extLst>
                <a:ext uri="{FF2B5EF4-FFF2-40B4-BE49-F238E27FC236}">
                  <a16:creationId xmlns:a16="http://schemas.microsoft.com/office/drawing/2014/main" id="{CEBEF1E4-2E32-CC6D-82D5-CBDFB907978B}"/>
                </a:ext>
              </a:extLst>
            </p:cNvPr>
            <p:cNvPicPr>
              <a:picLocks noChangeAspect="1"/>
            </p:cNvPicPr>
            <p:nvPr/>
          </p:nvPicPr>
          <p:blipFill>
            <a:blip r:embed="rId6"/>
            <a:stretch>
              <a:fillRect/>
            </a:stretch>
          </p:blipFill>
          <p:spPr>
            <a:xfrm>
              <a:off x="4978399" y="1075074"/>
              <a:ext cx="3189055" cy="3623926"/>
            </a:xfrm>
            <a:prstGeom prst="rect">
              <a:avLst/>
            </a:prstGeom>
          </p:spPr>
        </p:pic>
        <p:sp>
          <p:nvSpPr>
            <p:cNvPr id="23" name="正方形/長方形 22">
              <a:extLst>
                <a:ext uri="{FF2B5EF4-FFF2-40B4-BE49-F238E27FC236}">
                  <a16:creationId xmlns:a16="http://schemas.microsoft.com/office/drawing/2014/main" id="{8FCCA98E-1455-8CB0-2405-0BF5FCB1EE97}"/>
                </a:ext>
              </a:extLst>
            </p:cNvPr>
            <p:cNvSpPr/>
            <p:nvPr/>
          </p:nvSpPr>
          <p:spPr>
            <a:xfrm rot="859086">
              <a:off x="5852019" y="1514408"/>
              <a:ext cx="2041384" cy="7136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FF0000"/>
                  </a:solidFill>
                  <a:latin typeface="HGSoeiKakugothicUB" panose="020B0909000000000000" pitchFamily="49" charset="-128"/>
                  <a:ea typeface="HGSoeiKakugothicUB" panose="020B0909000000000000" pitchFamily="49" charset="-128"/>
                </a:rPr>
                <a:t>情</a:t>
              </a:r>
              <a:r>
                <a:rPr kumimoji="1" lang="en-US" altLang="ja-JP" sz="1200" b="1" dirty="0">
                  <a:solidFill>
                    <a:srgbClr val="FF0000"/>
                  </a:solidFill>
                  <a:latin typeface="HGSoeiKakugothicUB" panose="020B0909000000000000" pitchFamily="49" charset="-128"/>
                  <a:ea typeface="HGSoeiKakugothicUB" panose="020B0909000000000000" pitchFamily="49" charset="-128"/>
                </a:rPr>
                <a:t> </a:t>
              </a:r>
              <a:r>
                <a:rPr kumimoji="1" lang="ja-JP" altLang="en-US" sz="1200" b="1">
                  <a:solidFill>
                    <a:srgbClr val="FF0000"/>
                  </a:solidFill>
                  <a:latin typeface="HGSoeiKakugothicUB" panose="020B0909000000000000" pitchFamily="49" charset="-128"/>
                  <a:ea typeface="HGSoeiKakugothicUB" panose="020B0909000000000000" pitchFamily="49" charset="-128"/>
                </a:rPr>
                <a:t>報</a:t>
              </a:r>
            </a:p>
          </p:txBody>
        </p:sp>
      </p:grpSp>
      <p:pic>
        <p:nvPicPr>
          <p:cNvPr id="26" name="図 25">
            <a:extLst>
              <a:ext uri="{FF2B5EF4-FFF2-40B4-BE49-F238E27FC236}">
                <a16:creationId xmlns:a16="http://schemas.microsoft.com/office/drawing/2014/main" id="{5D616234-AD13-6408-FE79-D01E3745B1B4}"/>
              </a:ext>
            </a:extLst>
          </p:cNvPr>
          <p:cNvPicPr>
            <a:picLocks noChangeAspect="1"/>
          </p:cNvPicPr>
          <p:nvPr/>
        </p:nvPicPr>
        <p:blipFill>
          <a:blip r:embed="rId7"/>
          <a:stretch>
            <a:fillRect/>
          </a:stretch>
        </p:blipFill>
        <p:spPr>
          <a:xfrm>
            <a:off x="3873082" y="5273620"/>
            <a:ext cx="953741" cy="941024"/>
          </a:xfrm>
          <a:prstGeom prst="rect">
            <a:avLst/>
          </a:prstGeom>
        </p:spPr>
      </p:pic>
      <p:sp>
        <p:nvSpPr>
          <p:cNvPr id="5" name="スライド番号プレースホルダー 4">
            <a:extLst>
              <a:ext uri="{FF2B5EF4-FFF2-40B4-BE49-F238E27FC236}">
                <a16:creationId xmlns:a16="http://schemas.microsoft.com/office/drawing/2014/main" id="{83CF95AA-874B-73D9-66EC-26CCC2E412BC}"/>
              </a:ext>
            </a:extLst>
          </p:cNvPr>
          <p:cNvSpPr>
            <a:spLocks noGrp="1"/>
          </p:cNvSpPr>
          <p:nvPr>
            <p:ph type="sldNum" sz="quarter" idx="12"/>
          </p:nvPr>
        </p:nvSpPr>
        <p:spPr/>
        <p:txBody>
          <a:bodyPr/>
          <a:lstStyle/>
          <a:p>
            <a:fld id="{7F53A4F6-1DED-4042-94B1-26CBF9BCF6BA}" type="slidenum">
              <a:rPr kumimoji="1" lang="ja-JP" altLang="en-US" smtClean="0"/>
              <a:t>174</a:t>
            </a:fld>
            <a:endParaRPr kumimoji="1" lang="ja-JP" altLang="en-US"/>
          </a:p>
        </p:txBody>
      </p:sp>
    </p:spTree>
    <p:extLst>
      <p:ext uri="{BB962C8B-B14F-4D97-AF65-F5344CB8AC3E}">
        <p14:creationId xmlns:p14="http://schemas.microsoft.com/office/powerpoint/2010/main" val="12702415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12803-D71A-A1C4-86EC-5DEC57C1D7D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A8F89CF-A088-284C-A27C-58F2E826B7AE}"/>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8A3D83FA-D0C2-07B1-D582-780D92817491}"/>
              </a:ext>
            </a:extLst>
          </p:cNvPr>
          <p:cNvGrpSpPr/>
          <p:nvPr/>
        </p:nvGrpSpPr>
        <p:grpSpPr>
          <a:xfrm>
            <a:off x="234270" y="1932039"/>
            <a:ext cx="11744260" cy="4687662"/>
            <a:chOff x="285070" y="1932039"/>
            <a:chExt cx="11744260" cy="4687662"/>
          </a:xfrm>
        </p:grpSpPr>
        <p:sp>
          <p:nvSpPr>
            <p:cNvPr id="6" name="タイトル 1">
              <a:extLst>
                <a:ext uri="{FF2B5EF4-FFF2-40B4-BE49-F238E27FC236}">
                  <a16:creationId xmlns:a16="http://schemas.microsoft.com/office/drawing/2014/main" id="{7D129CB3-5505-9339-17B7-4D58A52A4816}"/>
                </a:ext>
              </a:extLst>
            </p:cNvPr>
            <p:cNvSpPr txBox="1">
              <a:spLocks/>
            </p:cNvSpPr>
            <p:nvPr/>
          </p:nvSpPr>
          <p:spPr>
            <a:xfrm>
              <a:off x="285070" y="1932039"/>
              <a:ext cx="5487080" cy="4687662"/>
            </a:xfrm>
            <a:prstGeom prst="rect">
              <a:avLst/>
            </a:prstGeom>
            <a:ln>
              <a:solidFill>
                <a:schemeClr val="tx1"/>
              </a:solidFill>
            </a:ln>
          </p:spPr>
          <p:txBody>
            <a:bodyPr vert="horz" lIns="3600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600" u="sng">
                  <a:solidFill>
                    <a:schemeClr val="tx1"/>
                  </a:solidFill>
                  <a:latin typeface="HGMaruGothicMPRO" panose="020F0600000000000000" pitchFamily="34" charset="-128"/>
                  <a:ea typeface="HGMaruGothicMPRO" panose="020F0600000000000000" pitchFamily="34" charset="-128"/>
                </a:rPr>
                <a:t>小児在宅患者訪問口腔リハビリテーション指導管理料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2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タイトル 1">
              <a:extLst>
                <a:ext uri="{FF2B5EF4-FFF2-40B4-BE49-F238E27FC236}">
                  <a16:creationId xmlns:a16="http://schemas.microsoft.com/office/drawing/2014/main" id="{AD6564B7-C014-D4DA-668F-DE41A2677A88}"/>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600" u="sng">
                  <a:solidFill>
                    <a:schemeClr val="tx1"/>
                  </a:solidFill>
                  <a:latin typeface="HGMaruGothicMPRO" panose="020F0600000000000000" pitchFamily="34" charset="-128"/>
                  <a:ea typeface="HGMaruGothicMPRO" panose="020F0600000000000000" pitchFamily="34" charset="-128"/>
                </a:rPr>
                <a:t>小児在宅患者訪問口腔リハビリテーション指導管理料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他の保険医療機関を退院した患者であって継続的な歯科疾患の管理が必要なものに対して、 当該</a:t>
              </a:r>
              <a:r>
                <a:rPr lang="ja-JP" altLang="en-US" sz="1500">
                  <a:solidFill>
                    <a:srgbClr val="0432FF"/>
                  </a:solidFill>
                  <a:effectLst/>
                  <a:latin typeface="HGMaruGothicMPRO" panose="020F0600000000000000" pitchFamily="34" charset="-128"/>
                  <a:ea typeface="HGMaruGothicMPRO" panose="020F0600000000000000" pitchFamily="34" charset="-128"/>
                </a:rPr>
                <a:t>他の保険医療機関の歯科医師から患者の退院時に受けた情報提供</a:t>
              </a:r>
              <a:r>
                <a:rPr lang="ja-JP" altLang="en-US" sz="1500">
                  <a:solidFill>
                    <a:srgbClr val="FF0000"/>
                  </a:solidFill>
                  <a:effectLst/>
                  <a:latin typeface="HGMaruGothicMPRO" panose="020F0600000000000000" pitchFamily="34" charset="-128"/>
                  <a:ea typeface="HGMaruGothicMPRO" panose="020F0600000000000000" pitchFamily="34" charset="-128"/>
                </a:rPr>
                <a:t>及び当該患者の歯科疾患の状況等を踏まえて管理計画を作成した場合は、</a:t>
              </a:r>
              <a:r>
                <a:rPr lang="ja-JP" altLang="en-US" sz="2000" b="1" u="sng">
                  <a:solidFill>
                    <a:srgbClr val="0432FF"/>
                  </a:solidFill>
                  <a:effectLst/>
                  <a:latin typeface="HGMaruGothicMPRO" panose="020F0600000000000000" pitchFamily="34" charset="-128"/>
                  <a:ea typeface="HGMaruGothicMPRO" panose="020F0600000000000000" pitchFamily="34" charset="-128"/>
                </a:rPr>
                <a:t>小児在宅歯科医療連携加算</a:t>
              </a:r>
              <a:r>
                <a:rPr lang="en-US" altLang="ja-JP" sz="2000" b="1" u="sng"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100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latin typeface="HGMaruGothicMPRO" panose="020F0600000000000000" pitchFamily="34" charset="-128"/>
                  <a:ea typeface="HGMaruGothicMPRO" panose="020F0600000000000000" pitchFamily="34" charset="-128"/>
                </a:rPr>
                <a:t>7</a:t>
              </a:r>
              <a:r>
                <a:rPr lang="ja-JP" altLang="en-US" sz="1500">
                  <a:solidFill>
                    <a:srgbClr val="FF0000"/>
                  </a:solidFill>
                  <a:effectLst/>
                  <a:latin typeface="HGMaruGothicMPRO" panose="020F0600000000000000" pitchFamily="34" charset="-128"/>
                  <a:ea typeface="HGMaruGothicMPRO" panose="020F0600000000000000" pitchFamily="34" charset="-128"/>
                </a:rPr>
                <a:t>　他の保険医療機関を退院した患者又は児童福祉法第</a:t>
              </a:r>
              <a:r>
                <a:rPr lang="en-US" altLang="ja-JP" sz="1500" dirty="0">
                  <a:solidFill>
                    <a:srgbClr val="FF0000"/>
                  </a:solidFill>
                  <a:effectLst/>
                  <a:latin typeface="HGMaruGothicMPRO" panose="020F0600000000000000" pitchFamily="34" charset="-128"/>
                  <a:ea typeface="HGMaruGothicMPRO" panose="020F0600000000000000" pitchFamily="34" charset="-128"/>
                </a:rPr>
                <a:t>42</a:t>
              </a:r>
              <a:r>
                <a:rPr lang="ja-JP" altLang="en-US" sz="1500">
                  <a:solidFill>
                    <a:srgbClr val="FF0000"/>
                  </a:solidFill>
                  <a:effectLst/>
                  <a:latin typeface="HGMaruGothicMPRO" panose="020F0600000000000000" pitchFamily="34" charset="-128"/>
                  <a:ea typeface="HGMaruGothicMPRO" panose="020F0600000000000000" pitchFamily="34" charset="-128"/>
                </a:rPr>
                <a:t>条に規定する障害児入所施設等に入所している患者であって、継続的な歯科疾患の管理が必要なものに対して、</a:t>
              </a:r>
              <a:r>
                <a:rPr lang="ja-JP" altLang="en-US" sz="1500">
                  <a:solidFill>
                    <a:srgbClr val="0432FF"/>
                  </a:solidFill>
                  <a:effectLst/>
                  <a:latin typeface="HGMaruGothicMPRO" panose="020F0600000000000000" pitchFamily="34" charset="-128"/>
                  <a:ea typeface="HGMaruGothicMPRO" panose="020F0600000000000000" pitchFamily="34" charset="-128"/>
                </a:rPr>
                <a:t>医師、看護師、相談支援専門員等からの情報提供</a:t>
              </a:r>
              <a:r>
                <a:rPr lang="ja-JP" altLang="en-US" sz="1500">
                  <a:solidFill>
                    <a:srgbClr val="FF0000"/>
                  </a:solidFill>
                  <a:effectLst/>
                  <a:latin typeface="HGMaruGothicMPRO" panose="020F0600000000000000" pitchFamily="34" charset="-128"/>
                  <a:ea typeface="HGMaruGothicMPRO" panose="020F0600000000000000" pitchFamily="34" charset="-128"/>
                </a:rPr>
                <a:t>及び当該患者の歯科疾患の状況等を踏まえて管理計画を作成した場合は、</a:t>
              </a:r>
              <a:r>
                <a:rPr lang="ja-JP" altLang="en-US" sz="2000" b="1" u="sng">
                  <a:solidFill>
                    <a:srgbClr val="0432FF"/>
                  </a:solidFill>
                  <a:effectLst/>
                  <a:latin typeface="HGMaruGothicMPRO" panose="020F0600000000000000" pitchFamily="34" charset="-128"/>
                  <a:ea typeface="HGMaruGothicMPRO" panose="020F0600000000000000" pitchFamily="34" charset="-128"/>
                </a:rPr>
                <a:t>小児在宅歯科医療連携加算</a:t>
              </a:r>
              <a:r>
                <a:rPr lang="en-US" altLang="ja-JP" sz="2000" b="1" u="sng" dirty="0">
                  <a:solidFill>
                    <a:srgbClr val="0432FF"/>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100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在宅患者訪問口腔リハビリテーション指導管理料についても同様。</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p:txBody>
        </p:sp>
        <p:sp>
          <p:nvSpPr>
            <p:cNvPr id="9" name="右矢印 8">
              <a:extLst>
                <a:ext uri="{FF2B5EF4-FFF2-40B4-BE49-F238E27FC236}">
                  <a16:creationId xmlns:a16="http://schemas.microsoft.com/office/drawing/2014/main" id="{8FA22D39-2DA8-E3FA-1303-A75AD75B5710}"/>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B1FC2B7C-1E5F-89E9-BCCA-1ED0CCFF1FD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10" name="タイトル 1">
            <a:extLst>
              <a:ext uri="{FF2B5EF4-FFF2-40B4-BE49-F238E27FC236}">
                <a16:creationId xmlns:a16="http://schemas.microsoft.com/office/drawing/2014/main" id="{911CAE67-7A2B-CA8D-5019-D68B38F4A11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㉗</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入院患者の栄養管理等における歯科専門職の連携の推進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5" name="図 4">
            <a:extLst>
              <a:ext uri="{FF2B5EF4-FFF2-40B4-BE49-F238E27FC236}">
                <a16:creationId xmlns:a16="http://schemas.microsoft.com/office/drawing/2014/main" id="{A4F13FC7-14A8-A64A-C9EB-964B06176224}"/>
              </a:ext>
            </a:extLst>
          </p:cNvPr>
          <p:cNvPicPr>
            <a:picLocks noChangeAspect="1"/>
          </p:cNvPicPr>
          <p:nvPr/>
        </p:nvPicPr>
        <p:blipFill>
          <a:blip r:embed="rId2"/>
          <a:stretch>
            <a:fillRect/>
          </a:stretch>
        </p:blipFill>
        <p:spPr>
          <a:xfrm>
            <a:off x="1739346" y="4306964"/>
            <a:ext cx="2103783" cy="2103783"/>
          </a:xfrm>
          <a:prstGeom prst="rect">
            <a:avLst/>
          </a:prstGeom>
        </p:spPr>
      </p:pic>
      <p:sp>
        <p:nvSpPr>
          <p:cNvPr id="3" name="スライド番号プレースホルダー 2">
            <a:extLst>
              <a:ext uri="{FF2B5EF4-FFF2-40B4-BE49-F238E27FC236}">
                <a16:creationId xmlns:a16="http://schemas.microsoft.com/office/drawing/2014/main" id="{758C74B3-2280-40F4-A284-163BEEA68997}"/>
              </a:ext>
            </a:extLst>
          </p:cNvPr>
          <p:cNvSpPr>
            <a:spLocks noGrp="1"/>
          </p:cNvSpPr>
          <p:nvPr>
            <p:ph type="sldNum" sz="quarter" idx="12"/>
          </p:nvPr>
        </p:nvSpPr>
        <p:spPr/>
        <p:txBody>
          <a:bodyPr/>
          <a:lstStyle/>
          <a:p>
            <a:fld id="{7F53A4F6-1DED-4042-94B1-26CBF9BCF6BA}" type="slidenum">
              <a:rPr kumimoji="1" lang="ja-JP" altLang="en-US" smtClean="0"/>
              <a:t>175</a:t>
            </a:fld>
            <a:endParaRPr kumimoji="1" lang="ja-JP" altLang="en-US"/>
          </a:p>
        </p:txBody>
      </p:sp>
    </p:spTree>
    <p:extLst>
      <p:ext uri="{BB962C8B-B14F-4D97-AF65-F5344CB8AC3E}">
        <p14:creationId xmlns:p14="http://schemas.microsoft.com/office/powerpoint/2010/main" val="327178881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56461" y="1519575"/>
            <a:ext cx="11546237" cy="1075075"/>
          </a:xfrm>
          <a:prstGeom prst="rect">
            <a:avLst/>
          </a:prstGeom>
          <a:solidFill>
            <a:schemeClr val="bg1"/>
          </a:solidFill>
          <a:ln>
            <a:solidFill>
              <a:schemeClr val="tx1"/>
            </a:solidFill>
          </a:ln>
        </p:spPr>
        <p:txBody>
          <a:bodyPr vert="horz" wrap="square" lIns="91440" tIns="0" rIns="91440" bIns="21600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Ⅰ</a:t>
            </a:r>
            <a:r>
              <a:rPr lang="ja-JP" altLang="en-US">
                <a:solidFill>
                  <a:schemeClr val="bg1">
                    <a:lumMod val="85000"/>
                  </a:schemeClr>
                </a:solidFill>
                <a:latin typeface="HG丸ｺﾞｼｯｸM-PRO"/>
                <a:ea typeface="HG丸ｺﾞｼｯｸM-PRO"/>
                <a:cs typeface="HG丸ｺﾞｼｯｸM-PRO"/>
              </a:rPr>
              <a:t>　働き方改革</a:t>
            </a:r>
            <a:r>
              <a:rPr lang="en-US" altLang="ja-JP" dirty="0">
                <a:solidFill>
                  <a:schemeClr val="bg1">
                    <a:lumMod val="85000"/>
                  </a:schemeClr>
                </a:solidFill>
                <a:latin typeface="HG丸ｺﾞｼｯｸM-PRO"/>
                <a:ea typeface="HG丸ｺﾞｼｯｸM-PRO"/>
                <a:cs typeface="HG丸ｺﾞｼｯｸM-PRO"/>
              </a:rPr>
              <a:t>【</a:t>
            </a:r>
            <a:r>
              <a:rPr lang="ja-JP" altLang="en-US">
                <a:solidFill>
                  <a:schemeClr val="bg1">
                    <a:lumMod val="85000"/>
                  </a:schemeClr>
                </a:solidFill>
                <a:latin typeface="HG丸ｺﾞｼｯｸM-PRO"/>
                <a:ea typeface="HG丸ｺﾞｼｯｸM-PRO"/>
                <a:cs typeface="HG丸ｺﾞｼｯｸM-PRO"/>
              </a:rPr>
              <a:t>重点課題</a:t>
            </a:r>
            <a:r>
              <a:rPr lang="en-US" altLang="ja-JP" dirty="0">
                <a:solidFill>
                  <a:schemeClr val="bg1">
                    <a:lumMod val="85000"/>
                  </a:schemeClr>
                </a:solidFill>
                <a:latin typeface="HG丸ｺﾞｼｯｸM-PRO"/>
                <a:ea typeface="HG丸ｺﾞｼｯｸM-PRO"/>
                <a:cs typeface="HG丸ｺﾞｼｯｸM-PRO"/>
              </a:rPr>
              <a:t>】</a:t>
            </a:r>
          </a:p>
        </p:txBody>
      </p:sp>
      <p:sp>
        <p:nvSpPr>
          <p:cNvPr id="5" name="タイトル 1">
            <a:extLst>
              <a:ext uri="{FF2B5EF4-FFF2-40B4-BE49-F238E27FC236}">
                <a16:creationId xmlns:a16="http://schemas.microsoft.com/office/drawing/2014/main" id="{2988D045-DDEA-9A46-8F67-E2D69212FBEC}"/>
              </a:ext>
            </a:extLst>
          </p:cNvPr>
          <p:cNvSpPr txBox="1">
            <a:spLocks/>
          </p:cNvSpPr>
          <p:nvPr/>
        </p:nvSpPr>
        <p:spPr>
          <a:xfrm>
            <a:off x="356461" y="2712871"/>
            <a:ext cx="11546237" cy="1216729"/>
          </a:xfrm>
          <a:prstGeom prst="rect">
            <a:avLst/>
          </a:prstGeom>
          <a:solidFill>
            <a:schemeClr val="bg1"/>
          </a:solidFill>
          <a:ln>
            <a:solidFill>
              <a:schemeClr val="tx1"/>
            </a:solid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Ⅱ</a:t>
            </a:r>
            <a:r>
              <a:rPr lang="ja-JP" altLang="en-US">
                <a:solidFill>
                  <a:schemeClr val="bg1">
                    <a:lumMod val="85000"/>
                  </a:schemeClr>
                </a:solidFill>
                <a:latin typeface="HG丸ｺﾞｼｯｸM-PRO"/>
                <a:ea typeface="HG丸ｺﾞｼｯｸM-PRO"/>
                <a:cs typeface="HG丸ｺﾞｼｯｸM-PRO"/>
              </a:rPr>
              <a:t>　地域包括ケアシステム・</a:t>
            </a:r>
            <a:r>
              <a:rPr lang="en-US" altLang="ja-JP" dirty="0">
                <a:solidFill>
                  <a:schemeClr val="bg1">
                    <a:lumMod val="85000"/>
                  </a:schemeClr>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356461" y="5241118"/>
            <a:ext cx="11546237" cy="1075075"/>
          </a:xfrm>
          <a:prstGeom prst="rect">
            <a:avLst/>
          </a:prstGeom>
          <a:solidFill>
            <a:schemeClr val="bg1"/>
          </a:solidFill>
          <a:ln>
            <a:solidFill>
              <a:schemeClr val="tx1"/>
            </a:solidFill>
          </a:ln>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Ⅳ</a:t>
            </a:r>
            <a:r>
              <a:rPr lang="ja-JP" altLang="en-US">
                <a:solidFill>
                  <a:schemeClr val="bg1">
                    <a:lumMod val="85000"/>
                  </a:schemeClr>
                </a:solidFill>
                <a:latin typeface="HG丸ｺﾞｼｯｸM-PRO"/>
                <a:ea typeface="HG丸ｺﾞｼｯｸM-PRO"/>
                <a:cs typeface="HG丸ｺﾞｼｯｸM-PRO"/>
              </a:rPr>
              <a:t>　制度の安定性・持続可能性</a:t>
            </a:r>
            <a:endParaRPr lang="en-US" altLang="ja-JP" dirty="0">
              <a:solidFill>
                <a:schemeClr val="bg1">
                  <a:lumMod val="85000"/>
                </a:schemeClr>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5CCA30DB-15E8-1C4E-9B32-7383E4806A3E}"/>
              </a:ext>
            </a:extLst>
          </p:cNvPr>
          <p:cNvSpPr txBox="1">
            <a:spLocks/>
          </p:cNvSpPr>
          <p:nvPr/>
        </p:nvSpPr>
        <p:spPr>
          <a:xfrm>
            <a:off x="356461" y="4047820"/>
            <a:ext cx="11546237" cy="1075076"/>
          </a:xfrm>
          <a:prstGeom prst="rect">
            <a:avLst/>
          </a:prstGeom>
          <a:solidFill>
            <a:srgbClr val="FF0000"/>
          </a:solidFill>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Ⅲ</a:t>
            </a:r>
            <a:r>
              <a:rPr lang="ja-JP" altLang="en-US">
                <a:solidFill>
                  <a:schemeClr val="bg1"/>
                </a:solidFill>
                <a:latin typeface="HG丸ｺﾞｼｯｸM-PRO"/>
                <a:ea typeface="HG丸ｺﾞｼｯｸM-PRO"/>
                <a:cs typeface="HG丸ｺﾞｼｯｸM-PRO"/>
              </a:rPr>
              <a:t>　安心・安全で質の高い医療</a:t>
            </a:r>
            <a:endParaRPr lang="en-US" altLang="ja-JP" dirty="0">
              <a:solidFill>
                <a:schemeClr val="bg1"/>
              </a:solidFill>
              <a:latin typeface="HG丸ｺﾞｼｯｸM-PRO"/>
              <a:ea typeface="HG丸ｺﾞｼｯｸM-PRO"/>
              <a:cs typeface="HG丸ｺﾞｼｯｸM-PRO"/>
            </a:endParaRPr>
          </a:p>
        </p:txBody>
      </p:sp>
      <p:sp>
        <p:nvSpPr>
          <p:cNvPr id="8" name="テキスト ボックス 7">
            <a:extLst>
              <a:ext uri="{FF2B5EF4-FFF2-40B4-BE49-F238E27FC236}">
                <a16:creationId xmlns:a16="http://schemas.microsoft.com/office/drawing/2014/main" id="{185E692F-922C-B444-907C-551FAB33A1B8}"/>
              </a:ext>
            </a:extLst>
          </p:cNvPr>
          <p:cNvSpPr txBox="1"/>
          <p:nvPr/>
        </p:nvSpPr>
        <p:spPr>
          <a:xfrm>
            <a:off x="356461" y="498538"/>
            <a:ext cx="11546237" cy="707886"/>
          </a:xfrm>
          <a:prstGeom prst="rect">
            <a:avLst/>
          </a:prstGeom>
          <a:solidFill>
            <a:schemeClr val="bg1">
              <a:lumMod val="50000"/>
            </a:schemeClr>
          </a:solidFill>
        </p:spPr>
        <p:txBody>
          <a:bodyPr wrap="square" rtlCol="0">
            <a:spAutoFit/>
          </a:bodyPr>
          <a:lstStyle/>
          <a:p>
            <a:pPr algn="ctr"/>
            <a:r>
              <a:rPr lang="ja-JP" altLang="en-US" sz="4000">
                <a:solidFill>
                  <a:schemeClr val="bg1"/>
                </a:solidFill>
                <a:latin typeface="HG丸ｺﾞｼｯｸM-PRO"/>
                <a:ea typeface="HG丸ｺﾞｼｯｸM-PRO"/>
                <a:cs typeface="HG丸ｺﾞｼｯｸM-PRO"/>
              </a:rPr>
              <a:t>令和６年度</a:t>
            </a:r>
            <a:r>
              <a:rPr lang="ja-JP" altLang="en-US" sz="4000" dirty="0">
                <a:solidFill>
                  <a:schemeClr val="bg1"/>
                </a:solidFill>
                <a:latin typeface="HG丸ｺﾞｼｯｸM-PRO"/>
                <a:ea typeface="HG丸ｺﾞｼｯｸM-PRO"/>
                <a:cs typeface="HG丸ｺﾞｼｯｸM-PRO"/>
              </a:rPr>
              <a:t>改定　</a:t>
            </a:r>
            <a:r>
              <a:rPr lang="ja-JP" altLang="en-US" sz="4000">
                <a:solidFill>
                  <a:schemeClr val="bg1"/>
                </a:solidFill>
                <a:latin typeface="HG丸ｺﾞｼｯｸM-PRO"/>
                <a:ea typeface="HG丸ｺﾞｼｯｸM-PRO"/>
                <a:cs typeface="HG丸ｺﾞｼｯｸM-PRO"/>
              </a:rPr>
              <a:t>４つの基本方針</a:t>
            </a:r>
            <a:endParaRPr lang="ja-JP" altLang="en-US" sz="4000" dirty="0">
              <a:solidFill>
                <a:schemeClr val="bg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AE6962F6-F718-409A-42A5-D69738F9DC66}"/>
              </a:ext>
            </a:extLst>
          </p:cNvPr>
          <p:cNvSpPr>
            <a:spLocks noGrp="1"/>
          </p:cNvSpPr>
          <p:nvPr>
            <p:ph type="sldNum" sz="quarter" idx="12"/>
          </p:nvPr>
        </p:nvSpPr>
        <p:spPr/>
        <p:txBody>
          <a:bodyPr/>
          <a:lstStyle/>
          <a:p>
            <a:fld id="{7F53A4F6-1DED-4042-94B1-26CBF9BCF6BA}" type="slidenum">
              <a:rPr kumimoji="1" lang="ja-JP" altLang="en-US" smtClean="0"/>
              <a:t>176</a:t>
            </a:fld>
            <a:endParaRPr kumimoji="1" lang="ja-JP" altLang="en-US"/>
          </a:p>
        </p:txBody>
      </p:sp>
    </p:spTree>
    <p:extLst>
      <p:ext uri="{BB962C8B-B14F-4D97-AF65-F5344CB8AC3E}">
        <p14:creationId xmlns:p14="http://schemas.microsoft.com/office/powerpoint/2010/main" val="374192701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56460" y="1060189"/>
            <a:ext cx="11546237" cy="677108"/>
          </a:xfrm>
          <a:prstGeom prst="rect">
            <a:avLst/>
          </a:prstGeom>
          <a:solidFill>
            <a:srgbClr val="FF0000"/>
          </a:solidFill>
        </p:spPr>
        <p:txBody>
          <a:bodyPr vert="horz" wrap="square" lIns="91440" tIns="0" rIns="91440" bIns="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dirty="0">
                <a:solidFill>
                  <a:schemeClr val="bg1"/>
                </a:solidFill>
                <a:latin typeface="HG丸ｺﾞｼｯｸM-PRO"/>
                <a:ea typeface="HG丸ｺﾞｼｯｸM-PRO"/>
                <a:cs typeface="HG丸ｺﾞｼｯｸM-PRO"/>
              </a:rPr>
              <a:t>Ⅲ</a:t>
            </a:r>
            <a:r>
              <a:rPr lang="ja-JP" altLang="en-US">
                <a:solidFill>
                  <a:schemeClr val="bg1"/>
                </a:solidFill>
                <a:latin typeface="HG丸ｺﾞｼｯｸM-PRO"/>
                <a:ea typeface="HG丸ｺﾞｼｯｸM-PRO"/>
                <a:cs typeface="HG丸ｺﾞｼｯｸM-PRO"/>
              </a:rPr>
              <a:t>  安心・安全で質の高い医療</a:t>
            </a:r>
            <a:endParaRPr lang="en-US" altLang="ja-JP" dirty="0">
              <a:solidFill>
                <a:schemeClr val="bg1"/>
              </a:solidFill>
              <a:latin typeface="HG丸ｺﾞｼｯｸM-PRO"/>
              <a:ea typeface="HG丸ｺﾞｼｯｸM-PRO"/>
              <a:cs typeface="HG丸ｺﾞｼｯｸM-PRO"/>
            </a:endParaRPr>
          </a:p>
        </p:txBody>
      </p:sp>
      <p:sp>
        <p:nvSpPr>
          <p:cNvPr id="8" name="テキスト ボックス 7">
            <a:extLst>
              <a:ext uri="{FF2B5EF4-FFF2-40B4-BE49-F238E27FC236}">
                <a16:creationId xmlns:a16="http://schemas.microsoft.com/office/drawing/2014/main" id="{185E692F-922C-B444-907C-551FAB33A1B8}"/>
              </a:ext>
            </a:extLst>
          </p:cNvPr>
          <p:cNvSpPr txBox="1"/>
          <p:nvPr/>
        </p:nvSpPr>
        <p:spPr>
          <a:xfrm>
            <a:off x="356461" y="242506"/>
            <a:ext cx="11546237" cy="707886"/>
          </a:xfrm>
          <a:prstGeom prst="rect">
            <a:avLst/>
          </a:prstGeom>
          <a:solidFill>
            <a:schemeClr val="bg1">
              <a:lumMod val="50000"/>
            </a:schemeClr>
          </a:solidFill>
        </p:spPr>
        <p:txBody>
          <a:bodyPr wrap="square" rtlCol="0">
            <a:spAutoFit/>
          </a:bodyPr>
          <a:lstStyle/>
          <a:p>
            <a:pPr algn="ctr"/>
            <a:r>
              <a:rPr lang="ja-JP" altLang="en-US" sz="4000">
                <a:solidFill>
                  <a:schemeClr val="bg1"/>
                </a:solidFill>
                <a:latin typeface="HG丸ｺﾞｼｯｸM-PRO"/>
                <a:ea typeface="HG丸ｺﾞｼｯｸM-PRO"/>
                <a:cs typeface="HG丸ｺﾞｼｯｸM-PRO"/>
              </a:rPr>
              <a:t>令和６年度</a:t>
            </a:r>
            <a:r>
              <a:rPr lang="ja-JP" altLang="en-US" sz="4000" dirty="0">
                <a:solidFill>
                  <a:schemeClr val="bg1"/>
                </a:solidFill>
                <a:latin typeface="HG丸ｺﾞｼｯｸM-PRO"/>
                <a:ea typeface="HG丸ｺﾞｼｯｸM-PRO"/>
                <a:cs typeface="HG丸ｺﾞｼｯｸM-PRO"/>
              </a:rPr>
              <a:t>改定　</a:t>
            </a:r>
            <a:r>
              <a:rPr lang="ja-JP" altLang="en-US" sz="4000">
                <a:solidFill>
                  <a:schemeClr val="bg1"/>
                </a:solidFill>
                <a:latin typeface="HG丸ｺﾞｼｯｸM-PRO"/>
                <a:ea typeface="HG丸ｺﾞｼｯｸM-PRO"/>
                <a:cs typeface="HG丸ｺﾞｼｯｸM-PRO"/>
              </a:rPr>
              <a:t>４つの基本方針</a:t>
            </a:r>
            <a:endParaRPr lang="ja-JP" altLang="en-US" sz="4000" dirty="0">
              <a:solidFill>
                <a:schemeClr val="bg1"/>
              </a:solidFill>
              <a:latin typeface="HG丸ｺﾞｼｯｸM-PRO"/>
              <a:ea typeface="HG丸ｺﾞｼｯｸM-PRO"/>
              <a:cs typeface="HG丸ｺﾞｼｯｸM-PRO"/>
            </a:endParaRPr>
          </a:p>
        </p:txBody>
      </p:sp>
      <p:sp>
        <p:nvSpPr>
          <p:cNvPr id="7" name="正方形/長方形 6">
            <a:extLst>
              <a:ext uri="{FF2B5EF4-FFF2-40B4-BE49-F238E27FC236}">
                <a16:creationId xmlns:a16="http://schemas.microsoft.com/office/drawing/2014/main" id="{755D76AE-00CD-3F4F-9096-5C1241B722F7}"/>
              </a:ext>
            </a:extLst>
          </p:cNvPr>
          <p:cNvSpPr/>
          <p:nvPr/>
        </p:nvSpPr>
        <p:spPr>
          <a:xfrm>
            <a:off x="356459" y="2235435"/>
            <a:ext cx="11546236" cy="28800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50E778F3-1310-8E1B-F55C-BB876ACD7F8F}"/>
              </a:ext>
            </a:extLst>
          </p:cNvPr>
          <p:cNvSpPr/>
          <p:nvPr/>
        </p:nvSpPr>
        <p:spPr>
          <a:xfrm>
            <a:off x="356459" y="2910360"/>
            <a:ext cx="11546236" cy="64800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3E118043-BF73-DB83-E7F0-1931042A9710}"/>
              </a:ext>
            </a:extLst>
          </p:cNvPr>
          <p:cNvSpPr/>
          <p:nvPr/>
        </p:nvSpPr>
        <p:spPr>
          <a:xfrm>
            <a:off x="339671" y="3951043"/>
            <a:ext cx="11546236" cy="64800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AECE863E-7773-2D77-ED64-65DC137B4610}"/>
              </a:ext>
            </a:extLst>
          </p:cNvPr>
          <p:cNvSpPr txBox="1">
            <a:spLocks/>
          </p:cNvSpPr>
          <p:nvPr/>
        </p:nvSpPr>
        <p:spPr>
          <a:xfrm>
            <a:off x="322881" y="1842609"/>
            <a:ext cx="11546237" cy="4890700"/>
          </a:xfrm>
          <a:prstGeom prst="rect">
            <a:avLst/>
          </a:prstGeom>
          <a:noFill/>
          <a:ln>
            <a:noFill/>
          </a:ln>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食材料費、光熱費をはじめとする物価高騰を踏まえた対応</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tx1"/>
                </a:solidFill>
                <a:latin typeface="HG丸ｺﾞｼｯｸM-PRO"/>
                <a:ea typeface="HG丸ｺﾞｼｯｸM-PRO"/>
                <a:cs typeface="HG丸ｺﾞｼｯｸM-PRO"/>
              </a:rPr>
              <a:t>患者にとって安心・安全に医療を受けられるための体制の評価</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アウトカムにも着目した評価の推進</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tx1"/>
                </a:solidFill>
                <a:latin typeface="HG丸ｺﾞｼｯｸM-PRO"/>
                <a:ea typeface="HG丸ｺﾞｼｯｸM-PRO"/>
                <a:cs typeface="HG丸ｺﾞｼｯｸM-PRO"/>
              </a:rPr>
              <a:t>重点的な対応が求められる分野への適切な評価（小児医療、周産期医療、救急医療等）</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生活習慣病の増加等に対応する効果的・効率的な疾病管理及び重症化予防の取組推進</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rgbClr val="FF0000"/>
                </a:solidFill>
                <a:latin typeface="HG丸ｺﾞｼｯｸM-PRO"/>
                <a:ea typeface="HG丸ｺﾞｼｯｸM-PRO"/>
                <a:cs typeface="HG丸ｺﾞｼｯｸM-PRO"/>
              </a:rPr>
              <a:t>口腔疾患の重症化予防、口腔機能低下への対応の充実、生活の質に配慮した歯科医療の推進</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薬局の地域におけるかかりつけ機能に応じた適切な評価、薬局・薬剤師業務の対物中心から対人中心への転換の推進、病院薬剤師業務の評価</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薬局の経営状況等も踏まえ、地域の患者・住民のニーズに対応した機能を有する医薬品供給拠点としての役割の評価を推進</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医薬品産業構造の転換も見据えたイノベーションの適切な評価や医薬品の安定供給の確保等</a:t>
            </a:r>
            <a:endParaRPr lang="en-US" altLang="ja-JP" sz="2250" dirty="0">
              <a:solidFill>
                <a:schemeClr val="bg1">
                  <a:lumMod val="75000"/>
                </a:schemeClr>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A3BB278A-CCB1-E199-490E-DC055603C70C}"/>
              </a:ext>
            </a:extLst>
          </p:cNvPr>
          <p:cNvSpPr>
            <a:spLocks noGrp="1"/>
          </p:cNvSpPr>
          <p:nvPr>
            <p:ph type="sldNum" sz="quarter" idx="12"/>
          </p:nvPr>
        </p:nvSpPr>
        <p:spPr/>
        <p:txBody>
          <a:bodyPr/>
          <a:lstStyle/>
          <a:p>
            <a:fld id="{7F53A4F6-1DED-4042-94B1-26CBF9BCF6BA}" type="slidenum">
              <a:rPr kumimoji="1" lang="ja-JP" altLang="en-US" smtClean="0"/>
              <a:t>177</a:t>
            </a:fld>
            <a:endParaRPr kumimoji="1" lang="ja-JP" altLang="en-US"/>
          </a:p>
        </p:txBody>
      </p:sp>
    </p:spTree>
    <p:extLst>
      <p:ext uri="{BB962C8B-B14F-4D97-AF65-F5344CB8AC3E}">
        <p14:creationId xmlns:p14="http://schemas.microsoft.com/office/powerpoint/2010/main" val="187633096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080"/>
              </a:lnSpc>
            </a:pPr>
            <a:r>
              <a:rPr lang="ja-JP" altLang="en-US" sz="5400">
                <a:solidFill>
                  <a:schemeClr val="tx1"/>
                </a:solidFill>
                <a:latin typeface="HG丸ｺﾞｼｯｸM-PRO"/>
                <a:ea typeface="HG丸ｺﾞｼｯｸM-PRO"/>
                <a:cs typeface="HG丸ｺﾞｼｯｸM-PRO"/>
              </a:rPr>
              <a:t>２</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患者にとって安心・安全に</a:t>
            </a:r>
            <a:endParaRPr lang="en-US" altLang="ja-JP" sz="5400" dirty="0">
              <a:solidFill>
                <a:schemeClr val="tx1"/>
              </a:solidFill>
              <a:latin typeface="HG丸ｺﾞｼｯｸM-PRO"/>
              <a:ea typeface="HG丸ｺﾞｼｯｸM-PRO"/>
              <a:cs typeface="HG丸ｺﾞｼｯｸM-PRO"/>
            </a:endParaRPr>
          </a:p>
          <a:p>
            <a:pPr algn="r">
              <a:lnSpc>
                <a:spcPts val="6080"/>
              </a:lnSpc>
            </a:pPr>
            <a:r>
              <a:rPr lang="ja-JP" altLang="en-US" sz="5400">
                <a:solidFill>
                  <a:schemeClr val="tx1"/>
                </a:solidFill>
                <a:latin typeface="HG丸ｺﾞｼｯｸM-PRO"/>
                <a:ea typeface="HG丸ｺﾞｼｯｸM-PRO"/>
                <a:cs typeface="HG丸ｺﾞｼｯｸM-PRO"/>
              </a:rPr>
              <a:t>医療を受けられるための体制の評価</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5700">
                <a:solidFill>
                  <a:schemeClr val="tx1"/>
                </a:solidFill>
                <a:latin typeface="HGMaruGothicMPRO" panose="020F0600000000000000" pitchFamily="34" charset="-128"/>
                <a:ea typeface="HGMaruGothicMPRO" panose="020F0600000000000000" pitchFamily="34" charset="-128"/>
              </a:rPr>
              <a:t>⑪</a:t>
            </a:r>
            <a:r>
              <a:rPr lang="en-US" altLang="ja-JP" sz="5700" dirty="0">
                <a:solidFill>
                  <a:schemeClr val="tx1"/>
                </a:solidFill>
                <a:latin typeface="HGMaruGothicMPRO" panose="020F0600000000000000" pitchFamily="34" charset="-128"/>
                <a:ea typeface="HGMaruGothicMPRO" panose="020F0600000000000000" pitchFamily="34" charset="-128"/>
              </a:rPr>
              <a:t> </a:t>
            </a:r>
            <a:r>
              <a:rPr lang="ja-JP" altLang="en-US" sz="5700">
                <a:solidFill>
                  <a:schemeClr val="tx1"/>
                </a:solidFill>
                <a:latin typeface="HGMaruGothicMPRO" panose="020F0600000000000000" pitchFamily="34" charset="-128"/>
                <a:ea typeface="HGMaruGothicMPRO" panose="020F0600000000000000" pitchFamily="34" charset="-128"/>
              </a:rPr>
              <a:t>医療機関・訪問看護ステーション</a:t>
            </a:r>
            <a:endParaRPr lang="en-US" altLang="ja-JP" sz="5700" dirty="0">
              <a:solidFill>
                <a:schemeClr val="tx1"/>
              </a:solidFill>
              <a:latin typeface="HGMaruGothicMPRO" panose="020F0600000000000000" pitchFamily="34" charset="-128"/>
              <a:ea typeface="HGMaruGothicMPRO" panose="020F0600000000000000" pitchFamily="34" charset="-128"/>
            </a:endParaRPr>
          </a:p>
          <a:p>
            <a:pPr algn="r">
              <a:lnSpc>
                <a:spcPts val="5800"/>
              </a:lnSpc>
            </a:pPr>
            <a:r>
              <a:rPr lang="ja-JP" altLang="en-US" sz="5700">
                <a:solidFill>
                  <a:schemeClr val="tx1"/>
                </a:solidFill>
                <a:latin typeface="HGMaruGothicMPRO" panose="020F0600000000000000" pitchFamily="34" charset="-128"/>
                <a:ea typeface="HGMaruGothicMPRO" panose="020F0600000000000000" pitchFamily="34" charset="-128"/>
              </a:rPr>
              <a:t>における明細書発行の推進</a:t>
            </a:r>
            <a:endParaRPr lang="en-US" altLang="ja-JP" sz="57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EA272A64-52DA-665A-E979-D88E5701F907}"/>
              </a:ext>
            </a:extLst>
          </p:cNvPr>
          <p:cNvSpPr>
            <a:spLocks noGrp="1"/>
          </p:cNvSpPr>
          <p:nvPr>
            <p:ph type="sldNum" sz="quarter" idx="12"/>
          </p:nvPr>
        </p:nvSpPr>
        <p:spPr/>
        <p:txBody>
          <a:bodyPr/>
          <a:lstStyle/>
          <a:p>
            <a:fld id="{7F53A4F6-1DED-4042-94B1-26CBF9BCF6BA}" type="slidenum">
              <a:rPr kumimoji="1" lang="ja-JP" altLang="en-US" smtClean="0"/>
              <a:t>178</a:t>
            </a:fld>
            <a:endParaRPr kumimoji="1" lang="ja-JP" altLang="en-US"/>
          </a:p>
        </p:txBody>
      </p:sp>
    </p:spTree>
    <p:extLst>
      <p:ext uri="{BB962C8B-B14F-4D97-AF65-F5344CB8AC3E}">
        <p14:creationId xmlns:p14="http://schemas.microsoft.com/office/powerpoint/2010/main" val="399640221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F311D8A-46E2-CC16-68C0-20B842843AE4}"/>
              </a:ext>
            </a:extLst>
          </p:cNvPr>
          <p:cNvSpPr txBox="1">
            <a:spLocks/>
          </p:cNvSpPr>
          <p:nvPr/>
        </p:nvSpPr>
        <p:spPr>
          <a:xfrm>
            <a:off x="365760" y="1873045"/>
            <a:ext cx="11619914" cy="474669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患者・利用者から見て分かりやすい医療を実現する観点から、令和</a:t>
            </a:r>
            <a:r>
              <a:rPr lang="en-US" altLang="ja-JP" sz="2400" dirty="0">
                <a:solidFill>
                  <a:schemeClr val="tx1"/>
                </a:solidFill>
                <a:effectLst/>
                <a:latin typeface="HGMaruGothicMPRO" panose="020F0600000000000000" pitchFamily="34" charset="-128"/>
                <a:ea typeface="HGMaruGothicMPRO" panose="020F0600000000000000" pitchFamily="34" charset="-128"/>
              </a:rPr>
              <a:t>6</a:t>
            </a:r>
            <a:r>
              <a:rPr lang="ja-JP" altLang="en-US" sz="2400">
                <a:solidFill>
                  <a:schemeClr val="tx1"/>
                </a:solidFill>
                <a:effectLst/>
                <a:latin typeface="HGMaruGothicMPRO" panose="020F0600000000000000" pitchFamily="34" charset="-128"/>
                <a:ea typeface="HGMaruGothicMPRO" panose="020F0600000000000000" pitchFamily="34" charset="-128"/>
              </a:rPr>
              <a:t>年</a:t>
            </a:r>
            <a:r>
              <a:rPr lang="en-US" altLang="ja-JP" sz="2400" dirty="0">
                <a:solidFill>
                  <a:schemeClr val="tx1"/>
                </a:solidFill>
                <a:effectLst/>
                <a:latin typeface="HGMaruGothicMPRO" panose="020F0600000000000000" pitchFamily="34" charset="-128"/>
                <a:ea typeface="HGMaruGothicMPRO" panose="020F0600000000000000" pitchFamily="34" charset="-128"/>
              </a:rPr>
              <a:t>6</a:t>
            </a:r>
            <a:r>
              <a:rPr lang="ja-JP" altLang="en-US" sz="2400">
                <a:solidFill>
                  <a:schemeClr val="tx1"/>
                </a:solidFill>
                <a:effectLst/>
                <a:latin typeface="HGMaruGothicMPRO" panose="020F0600000000000000" pitchFamily="34" charset="-128"/>
                <a:ea typeface="HGMaruGothicMPRO" panose="020F0600000000000000" pitchFamily="34" charset="-128"/>
              </a:rPr>
              <a:t>月より、指定訪問看護事業者による明細書の無料発行を義務化するとともに、診療所（医科・歯科</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における明細書無料発行の義務の免除規定について、全ての医療機関において発行可能な環境を整備した上で、廃止する。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診療所</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医科・歯科</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における</a:t>
            </a:r>
            <a:r>
              <a:rPr lang="ja-JP" altLang="en-US" sz="2400">
                <a:solidFill>
                  <a:srgbClr val="FF0000"/>
                </a:solidFill>
                <a:effectLst/>
                <a:latin typeface="HGMaruGothicMPRO" panose="020F0600000000000000" pitchFamily="34" charset="-128"/>
                <a:ea typeface="HGMaruGothicMPRO" panose="020F0600000000000000" pitchFamily="34" charset="-128"/>
              </a:rPr>
              <a:t>明細書無料発行の免除規定について</a:t>
            </a:r>
            <a:r>
              <a:rPr lang="ja-JP" altLang="en-US" sz="2400">
                <a:solidFill>
                  <a:schemeClr val="tx1"/>
                </a:solidFill>
                <a:effectLst/>
                <a:latin typeface="HGMaruGothicMPRO" panose="020F0600000000000000" pitchFamily="34" charset="-128"/>
                <a:ea typeface="HGMaruGothicMPRO" panose="020F0600000000000000" pitchFamily="34" charset="-128"/>
              </a:rPr>
              <a:t>、標準型レ</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セコンの提供等により、</a:t>
            </a:r>
            <a:r>
              <a:rPr lang="ja-JP" altLang="en-US" sz="2400">
                <a:solidFill>
                  <a:srgbClr val="FF0000"/>
                </a:solidFill>
                <a:effectLst/>
                <a:latin typeface="HGMaruGothicMPRO" panose="020F0600000000000000" pitchFamily="34" charset="-128"/>
                <a:ea typeface="HGMaruGothicMPRO" panose="020F0600000000000000" pitchFamily="34" charset="-128"/>
              </a:rPr>
              <a:t>全ての医療機関において明細書の発行が可能になった時</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期を目処として廃止する</a:t>
            </a:r>
            <a:r>
              <a:rPr lang="ja-JP" altLang="en-US" sz="2400">
                <a:solidFill>
                  <a:schemeClr val="tx1"/>
                </a:solidFill>
                <a:effectLst/>
                <a:latin typeface="HGMaruGothicMPRO" panose="020F0600000000000000" pitchFamily="34" charset="-128"/>
                <a:ea typeface="HGMaruGothicMPRO" panose="020F0600000000000000" pitchFamily="34" charset="-128"/>
              </a:rPr>
              <a:t>。</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F0B086E9-7658-246E-16FA-C83E37C8FCD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40"/>
              </a:lnSpc>
            </a:pPr>
            <a:r>
              <a:rPr lang="ja-JP" altLang="en-US" sz="3600">
                <a:solidFill>
                  <a:schemeClr val="tx1"/>
                </a:solidFill>
                <a:latin typeface="HG丸ｺﾞｼｯｸM-PRO"/>
                <a:ea typeface="HG丸ｺﾞｼｯｸM-PRO"/>
                <a:cs typeface="HG丸ｺﾞｼｯｸM-PRO"/>
              </a:rPr>
              <a:t>２</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患者にとって安心・安全に医療を</a:t>
            </a:r>
            <a:endParaRPr lang="en-US" altLang="ja-JP" sz="3600" dirty="0">
              <a:solidFill>
                <a:schemeClr val="tx1"/>
              </a:solidFill>
              <a:latin typeface="HG丸ｺﾞｼｯｸM-PRO"/>
              <a:ea typeface="HG丸ｺﾞｼｯｸM-PRO"/>
              <a:cs typeface="HG丸ｺﾞｼｯｸM-PRO"/>
            </a:endParaRPr>
          </a:p>
          <a:p>
            <a:pPr algn="l">
              <a:lnSpc>
                <a:spcPts val="3640"/>
              </a:lnSpc>
            </a:pPr>
            <a:r>
              <a:rPr lang="ja-JP" altLang="en-US" sz="3600">
                <a:solidFill>
                  <a:schemeClr val="tx1"/>
                </a:solidFill>
                <a:latin typeface="HG丸ｺﾞｼｯｸM-PRO"/>
                <a:ea typeface="HG丸ｺﾞｼｯｸM-PRO"/>
                <a:cs typeface="HG丸ｺﾞｼｯｸM-PRO"/>
              </a:rPr>
              <a:t>　　　　受けられるための体制の評価</a:t>
            </a:r>
            <a:endParaRPr lang="en-US" altLang="ja-JP" sz="36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2678A3C6-BA70-1AB9-15F9-F54863763BB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医療機関・訪問看護ステーションにおける明細書発行の推進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0CE71BFD-4030-44FA-D835-D77B0A53AF9D}"/>
              </a:ext>
            </a:extLst>
          </p:cNvPr>
          <p:cNvSpPr/>
          <p:nvPr/>
        </p:nvSpPr>
        <p:spPr>
          <a:xfrm>
            <a:off x="11189004" y="59823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5" name="スライド番号プレースホルダー 4">
            <a:extLst>
              <a:ext uri="{FF2B5EF4-FFF2-40B4-BE49-F238E27FC236}">
                <a16:creationId xmlns:a16="http://schemas.microsoft.com/office/drawing/2014/main" id="{167B5DD6-B5B9-67FF-8252-7FF5FF85DA79}"/>
              </a:ext>
            </a:extLst>
          </p:cNvPr>
          <p:cNvSpPr>
            <a:spLocks noGrp="1"/>
          </p:cNvSpPr>
          <p:nvPr>
            <p:ph type="sldNum" sz="quarter" idx="12"/>
          </p:nvPr>
        </p:nvSpPr>
        <p:spPr/>
        <p:txBody>
          <a:bodyPr/>
          <a:lstStyle/>
          <a:p>
            <a:fld id="{7F53A4F6-1DED-4042-94B1-26CBF9BCF6BA}" type="slidenum">
              <a:rPr kumimoji="1" lang="ja-JP" altLang="en-US" smtClean="0"/>
              <a:t>179</a:t>
            </a:fld>
            <a:endParaRPr kumimoji="1" lang="ja-JP" altLang="en-US"/>
          </a:p>
        </p:txBody>
      </p:sp>
    </p:spTree>
    <p:extLst>
      <p:ext uri="{BB962C8B-B14F-4D97-AF65-F5344CB8AC3E}">
        <p14:creationId xmlns:p14="http://schemas.microsoft.com/office/powerpoint/2010/main" val="430044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71474" y="407901"/>
            <a:ext cx="11449049" cy="4534641"/>
          </a:xfrm>
          <a:prstGeom prst="rect">
            <a:avLst/>
          </a:prstGeom>
        </p:spPr>
        <p:txBody>
          <a:bodyPr vert="horz" lIns="91440" tIns="45720" rIns="91440" bIns="45720" rtlCol="0" anchor="b">
            <a:normAutofit fontScale="92500" lnSpcReduction="100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5700">
                <a:solidFill>
                  <a:srgbClr val="0000FF"/>
                </a:solidFill>
                <a:latin typeface="HG丸ｺﾞｼｯｸM-PRO"/>
                <a:ea typeface="HG丸ｺﾞｼｯｸM-PRO"/>
                <a:cs typeface="HG丸ｺﾞｼｯｸM-PRO"/>
              </a:rPr>
              <a:t>東京医科歯科大学</a:t>
            </a:r>
            <a:endParaRPr lang="en-US" altLang="ja-JP" sz="5700" dirty="0">
              <a:solidFill>
                <a:srgbClr val="0000FF"/>
              </a:solidFill>
              <a:latin typeface="HG丸ｺﾞｼｯｸM-PRO"/>
              <a:ea typeface="HG丸ｺﾞｼｯｸM-PRO"/>
              <a:cs typeface="HG丸ｺﾞｼｯｸM-PRO"/>
            </a:endParaRPr>
          </a:p>
          <a:p>
            <a:r>
              <a:rPr lang="ja-JP" altLang="en-US" sz="5700">
                <a:solidFill>
                  <a:srgbClr val="0000FF"/>
                </a:solidFill>
                <a:latin typeface="HG丸ｺﾞｼｯｸM-PRO"/>
                <a:ea typeface="HG丸ｺﾞｼｯｸM-PRO"/>
                <a:cs typeface="HG丸ｺﾞｼｯｸM-PRO"/>
              </a:rPr>
              <a:t>歯科同窓会　医療管理委員会</a:t>
            </a:r>
            <a:endParaRPr lang="en-US" altLang="ja-JP" sz="1200" dirty="0">
              <a:solidFill>
                <a:srgbClr val="0000FF"/>
              </a:solidFill>
              <a:latin typeface="HG丸ｺﾞｼｯｸM-PRO"/>
              <a:ea typeface="HG丸ｺﾞｼｯｸM-PRO"/>
              <a:cs typeface="HG丸ｺﾞｼｯｸM-PRO"/>
            </a:endParaRPr>
          </a:p>
          <a:p>
            <a:r>
              <a:rPr lang="en-US" altLang="ja-JP" sz="3900" dirty="0">
                <a:solidFill>
                  <a:srgbClr val="0000FF"/>
                </a:solidFill>
                <a:latin typeface="HG丸ｺﾞｼｯｸM-PRO"/>
                <a:ea typeface="HG丸ｺﾞｼｯｸM-PRO"/>
                <a:cs typeface="HG丸ｺﾞｼｯｸM-PRO"/>
              </a:rPr>
              <a:t>presents</a:t>
            </a:r>
          </a:p>
          <a:p>
            <a:endParaRPr lang="en-US" altLang="ja-JP" sz="1300" dirty="0">
              <a:solidFill>
                <a:srgbClr val="0000FF"/>
              </a:solidFill>
              <a:latin typeface="HG丸ｺﾞｼｯｸM-PRO"/>
              <a:ea typeface="HG丸ｺﾞｼｯｸM-PRO"/>
              <a:cs typeface="HG丸ｺﾞｼｯｸM-PRO"/>
            </a:endParaRPr>
          </a:p>
          <a:p>
            <a:r>
              <a:rPr lang="ja-JP" altLang="en-US" sz="4800">
                <a:solidFill>
                  <a:srgbClr val="FF0000"/>
                </a:solidFill>
                <a:latin typeface="HG丸ｺﾞｼｯｸM-PRO"/>
                <a:ea typeface="HG丸ｺﾞｼｯｸM-PRO"/>
                <a:cs typeface="HG丸ｺﾞｼｯｸM-PRO"/>
              </a:rPr>
              <a:t>管理型歯科医療と生産性</a:t>
            </a:r>
            <a:endParaRPr lang="en-US" altLang="ja-JP" sz="4800" dirty="0">
              <a:solidFill>
                <a:srgbClr val="FF0000"/>
              </a:solidFill>
              <a:latin typeface="HG丸ｺﾞｼｯｸM-PRO"/>
              <a:ea typeface="HG丸ｺﾞｼｯｸM-PRO"/>
              <a:cs typeface="HG丸ｺﾞｼｯｸM-PRO"/>
            </a:endParaRPr>
          </a:p>
          <a:p>
            <a:r>
              <a:rPr lang="en-US" altLang="ja-JP" sz="2400" dirty="0">
                <a:solidFill>
                  <a:srgbClr val="FF0000"/>
                </a:solidFill>
                <a:latin typeface="HG丸ｺﾞｼｯｸM-PRO"/>
                <a:ea typeface="HG丸ｺﾞｼｯｸM-PRO"/>
                <a:cs typeface="HG丸ｺﾞｼｯｸM-PRO"/>
              </a:rPr>
              <a:t>〜</a:t>
            </a:r>
            <a:r>
              <a:rPr lang="ja-JP" altLang="en-US" sz="2400">
                <a:solidFill>
                  <a:srgbClr val="FF0000"/>
                </a:solidFill>
                <a:latin typeface="HG丸ｺﾞｼｯｸM-PRO"/>
                <a:ea typeface="HG丸ｺﾞｼｯｸM-PRO"/>
                <a:cs typeface="HG丸ｺﾞｼｯｸM-PRO"/>
              </a:rPr>
              <a:t>厚生労働省が目指す</a:t>
            </a:r>
            <a:r>
              <a:rPr lang="en-US" altLang="ja-JP" sz="2400" dirty="0">
                <a:solidFill>
                  <a:srgbClr val="FF0000"/>
                </a:solidFill>
                <a:latin typeface="HG丸ｺﾞｼｯｸM-PRO"/>
                <a:ea typeface="HG丸ｺﾞｼｯｸM-PRO"/>
                <a:cs typeface="HG丸ｺﾞｼｯｸM-PRO"/>
              </a:rPr>
              <a:t>21</a:t>
            </a:r>
            <a:r>
              <a:rPr lang="ja-JP" altLang="en-US" sz="2400">
                <a:solidFill>
                  <a:srgbClr val="FF0000"/>
                </a:solidFill>
                <a:latin typeface="HG丸ｺﾞｼｯｸM-PRO"/>
                <a:ea typeface="HG丸ｺﾞｼｯｸM-PRO"/>
                <a:cs typeface="HG丸ｺﾞｼｯｸM-PRO"/>
              </a:rPr>
              <a:t>世紀型歯科医院への変貌</a:t>
            </a:r>
            <a:r>
              <a:rPr lang="en-US" altLang="ja-JP" sz="2400" dirty="0">
                <a:solidFill>
                  <a:srgbClr val="FF0000"/>
                </a:solidFill>
                <a:latin typeface="HG丸ｺﾞｼｯｸM-PRO"/>
                <a:ea typeface="HG丸ｺﾞｼｯｸM-PRO"/>
                <a:cs typeface="HG丸ｺﾞｼｯｸM-PRO"/>
              </a:rPr>
              <a:t>〜</a:t>
            </a:r>
          </a:p>
          <a:p>
            <a:endParaRPr lang="en-US" altLang="ja-JP" sz="1300" dirty="0">
              <a:solidFill>
                <a:srgbClr val="0000FF"/>
              </a:solidFill>
              <a:latin typeface="HG丸ｺﾞｼｯｸM-PRO"/>
              <a:ea typeface="HG丸ｺﾞｼｯｸM-PRO"/>
              <a:cs typeface="HG丸ｺﾞｼｯｸM-PRO"/>
            </a:endParaRPr>
          </a:p>
          <a:p>
            <a:r>
              <a:rPr lang="ja-JP" altLang="en-US" sz="3000">
                <a:solidFill>
                  <a:schemeClr val="tx1"/>
                </a:solidFill>
                <a:latin typeface="HG丸ｺﾞｼｯｸM-PRO"/>
                <a:ea typeface="HG丸ｺﾞｼｯｸM-PRO"/>
                <a:cs typeface="HG丸ｺﾞｼｯｸM-PRO"/>
              </a:rPr>
              <a:t>令和６年７月</a:t>
            </a:r>
            <a:r>
              <a:rPr lang="en-US" altLang="ja-JP" sz="3000" dirty="0">
                <a:solidFill>
                  <a:schemeClr val="tx1"/>
                </a:solidFill>
                <a:latin typeface="HG丸ｺﾞｼｯｸM-PRO"/>
                <a:ea typeface="HG丸ｺﾞｼｯｸM-PRO"/>
                <a:cs typeface="HG丸ｺﾞｼｯｸM-PRO"/>
              </a:rPr>
              <a:t>28</a:t>
            </a:r>
            <a:r>
              <a:rPr lang="ja-JP" altLang="en-US" sz="3000">
                <a:solidFill>
                  <a:schemeClr val="tx1"/>
                </a:solidFill>
                <a:latin typeface="HG丸ｺﾞｼｯｸM-PRO"/>
                <a:ea typeface="HG丸ｺﾞｼｯｸM-PRO"/>
                <a:cs typeface="HG丸ｺﾞｼｯｸM-PRO"/>
              </a:rPr>
              <a:t>日（日）</a:t>
            </a:r>
            <a:endParaRPr lang="en-US" altLang="ja-JP" sz="3000" dirty="0">
              <a:solidFill>
                <a:schemeClr val="tx1"/>
              </a:solidFill>
              <a:latin typeface="HG丸ｺﾞｼｯｸM-PRO"/>
              <a:ea typeface="HG丸ｺﾞｼｯｸM-PRO"/>
              <a:cs typeface="HG丸ｺﾞｼｯｸM-PRO"/>
            </a:endParaRPr>
          </a:p>
          <a:p>
            <a:r>
              <a:rPr lang="en-US" altLang="ja-JP" sz="3000" dirty="0">
                <a:solidFill>
                  <a:schemeClr val="tx1"/>
                </a:solidFill>
                <a:latin typeface="HG丸ｺﾞｼｯｸM-PRO"/>
                <a:ea typeface="HG丸ｺﾞｼｯｸM-PRO"/>
                <a:cs typeface="HG丸ｺﾞｼｯｸM-PRO"/>
              </a:rPr>
              <a:t>10</a:t>
            </a:r>
            <a:r>
              <a:rPr lang="ja-JP" altLang="en-US" sz="3000">
                <a:solidFill>
                  <a:schemeClr val="tx1"/>
                </a:solidFill>
                <a:latin typeface="HG丸ｺﾞｼｯｸM-PRO"/>
                <a:ea typeface="HG丸ｺﾞｼｯｸM-PRO"/>
                <a:cs typeface="HG丸ｺﾞｼｯｸM-PRO"/>
              </a:rPr>
              <a:t>：</a:t>
            </a:r>
            <a:r>
              <a:rPr lang="en-US" altLang="ja-JP" sz="3000" dirty="0">
                <a:solidFill>
                  <a:schemeClr val="tx1"/>
                </a:solidFill>
                <a:latin typeface="HG丸ｺﾞｼｯｸM-PRO"/>
                <a:ea typeface="HG丸ｺﾞｼｯｸM-PRO"/>
                <a:cs typeface="HG丸ｺﾞｼｯｸM-PRO"/>
              </a:rPr>
              <a:t>00〜12</a:t>
            </a:r>
            <a:r>
              <a:rPr lang="ja-JP" altLang="en-US" sz="3000">
                <a:solidFill>
                  <a:schemeClr val="tx1"/>
                </a:solidFill>
                <a:latin typeface="HG丸ｺﾞｼｯｸM-PRO"/>
                <a:ea typeface="HG丸ｺﾞｼｯｸM-PRO"/>
                <a:cs typeface="HG丸ｺﾞｼｯｸM-PRO"/>
              </a:rPr>
              <a:t>：</a:t>
            </a:r>
            <a:r>
              <a:rPr lang="en-US" altLang="ja-JP" sz="3000" dirty="0">
                <a:solidFill>
                  <a:schemeClr val="tx1"/>
                </a:solidFill>
                <a:latin typeface="HG丸ｺﾞｼｯｸM-PRO"/>
                <a:ea typeface="HG丸ｺﾞｼｯｸM-PRO"/>
                <a:cs typeface="HG丸ｺﾞｼｯｸM-PRO"/>
              </a:rPr>
              <a:t>00</a:t>
            </a:r>
          </a:p>
          <a:p>
            <a:r>
              <a:rPr lang="ja-JP" altLang="en-US" sz="3000" dirty="0">
                <a:latin typeface="HG丸ｺﾞｼｯｸM-PRO"/>
                <a:ea typeface="HG丸ｺﾞｼｯｸM-PRO"/>
                <a:cs typeface="HG丸ｺﾞｼｯｸM-PRO"/>
              </a:rPr>
              <a:t>於　横浜市歯科医師会　研修室</a:t>
            </a:r>
            <a:endParaRPr lang="en-US" altLang="ja-JP" sz="3000" dirty="0">
              <a:latin typeface="HG丸ｺﾞｼｯｸM-PRO"/>
              <a:ea typeface="HG丸ｺﾞｼｯｸM-PRO"/>
              <a:cs typeface="HG丸ｺﾞｼｯｸM-PRO"/>
            </a:endParaRPr>
          </a:p>
        </p:txBody>
      </p:sp>
      <p:sp>
        <p:nvSpPr>
          <p:cNvPr id="5" name="サブタイトル 2"/>
          <p:cNvSpPr txBox="1">
            <a:spLocks/>
          </p:cNvSpPr>
          <p:nvPr/>
        </p:nvSpPr>
        <p:spPr>
          <a:xfrm>
            <a:off x="2295725" y="4942542"/>
            <a:ext cx="7600545" cy="1752600"/>
          </a:xfrm>
          <a:prstGeom prst="rect">
            <a:avLst/>
          </a:prstGeom>
        </p:spPr>
        <p:txBody>
          <a:bodyPr vert="horz" lIns="91440" tIns="45720" rIns="91440" bIns="45720" rtlCol="0" anchor="ctr" anchorCtr="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2800">
                <a:solidFill>
                  <a:schemeClr val="tx1"/>
                </a:solidFill>
                <a:latin typeface="HG丸ｺﾞｼｯｸM-PRO"/>
                <a:ea typeface="HG丸ｺﾞｼｯｸM-PRO"/>
                <a:cs typeface="HG丸ｺﾞｼｯｸM-PRO"/>
              </a:rPr>
              <a:t>（医社）ビクトリア会　小野歯科医院　</a:t>
            </a:r>
            <a:endParaRPr lang="en-US" altLang="ja-JP" sz="2800" dirty="0">
              <a:solidFill>
                <a:schemeClr val="tx1"/>
              </a:solidFill>
              <a:latin typeface="HG丸ｺﾞｼｯｸM-PRO"/>
              <a:ea typeface="HG丸ｺﾞｼｯｸM-PRO"/>
              <a:cs typeface="HG丸ｺﾞｼｯｸM-PRO"/>
            </a:endParaRPr>
          </a:p>
          <a:p>
            <a:r>
              <a:rPr lang="ja-JP" altLang="en-US" sz="2800">
                <a:solidFill>
                  <a:schemeClr val="tx1"/>
                </a:solidFill>
                <a:latin typeface="HG丸ｺﾞｼｯｸM-PRO"/>
                <a:ea typeface="HG丸ｺﾞｼｯｸM-PRO"/>
                <a:cs typeface="HG丸ｺﾞｼｯｸM-PRO"/>
              </a:rPr>
              <a:t>理事長</a:t>
            </a:r>
            <a:r>
              <a:rPr lang="ja-JP" altLang="ja-JP" sz="280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小野清一郎</a:t>
            </a:r>
            <a:endParaRPr lang="ja-JP" altLang="en-US"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A96F2833-C2D2-D44E-14DF-7A01457732E0}"/>
              </a:ext>
            </a:extLst>
          </p:cNvPr>
          <p:cNvSpPr>
            <a:spLocks noGrp="1"/>
          </p:cNvSpPr>
          <p:nvPr>
            <p:ph type="sldNum" sz="quarter" idx="12"/>
          </p:nvPr>
        </p:nvSpPr>
        <p:spPr/>
        <p:txBody>
          <a:bodyPr/>
          <a:lstStyle/>
          <a:p>
            <a:fld id="{7F53A4F6-1DED-4042-94B1-26CBF9BCF6BA}" type="slidenum">
              <a:rPr kumimoji="1" lang="ja-JP" altLang="en-US" smtClean="0"/>
              <a:t>18</a:t>
            </a:fld>
            <a:endParaRPr kumimoji="1" lang="ja-JP" altLang="en-US"/>
          </a:p>
        </p:txBody>
      </p:sp>
    </p:spTree>
    <p:extLst>
      <p:ext uri="{BB962C8B-B14F-4D97-AF65-F5344CB8AC3E}">
        <p14:creationId xmlns:p14="http://schemas.microsoft.com/office/powerpoint/2010/main" val="179501701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71C16E7B-55EA-91AF-9C36-0BC9067C9E50}"/>
              </a:ext>
            </a:extLst>
          </p:cNvPr>
          <p:cNvGrpSpPr/>
          <p:nvPr/>
        </p:nvGrpSpPr>
        <p:grpSpPr>
          <a:xfrm>
            <a:off x="285070" y="1932039"/>
            <a:ext cx="11902638" cy="4901051"/>
            <a:chOff x="285070" y="1932039"/>
            <a:chExt cx="11902638" cy="4901051"/>
          </a:xfrm>
        </p:grpSpPr>
        <p:sp>
          <p:nvSpPr>
            <p:cNvPr id="3" name="タイトル 1">
              <a:extLst>
                <a:ext uri="{FF2B5EF4-FFF2-40B4-BE49-F238E27FC236}">
                  <a16:creationId xmlns:a16="http://schemas.microsoft.com/office/drawing/2014/main" id="{8CE036BD-A145-1BD7-D2E9-F3CA93B85506}"/>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900" u="sng">
                  <a:solidFill>
                    <a:schemeClr val="tx1"/>
                  </a:solidFill>
                  <a:latin typeface="HGMaruGothicMPRO" panose="020F0600000000000000" pitchFamily="34" charset="-128"/>
                  <a:ea typeface="HGMaruGothicMPRO" panose="020F0600000000000000" pitchFamily="34" charset="-128"/>
                </a:rPr>
                <a:t>医療費の内容が分かる領収証及び個別の診療報</a:t>
              </a:r>
              <a:endParaRPr lang="en-US" altLang="ja-JP" sz="1900" u="sng" dirty="0">
                <a:solidFill>
                  <a:schemeClr val="tx1"/>
                </a:solidFill>
                <a:latin typeface="HGMaruGothicMPRO" panose="020F0600000000000000" pitchFamily="34" charset="-128"/>
                <a:ea typeface="HGMaruGothicMPRO" panose="020F0600000000000000" pitchFamily="34" charset="-128"/>
              </a:endParaRPr>
            </a:p>
            <a:p>
              <a:pPr algn="r"/>
              <a:r>
                <a:rPr lang="ja-JP" altLang="en-US" sz="1900" u="sng">
                  <a:solidFill>
                    <a:schemeClr val="tx1"/>
                  </a:solidFill>
                  <a:latin typeface="HGMaruGothicMPRO" panose="020F0600000000000000" pitchFamily="34" charset="-128"/>
                  <a:ea typeface="HGMaruGothicMPRO" panose="020F0600000000000000" pitchFamily="34" charset="-128"/>
                </a:rPr>
                <a:t>酬の算定項目の分かる明細書の交付について</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９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latin typeface="HGMaruGothicMPRO" panose="020F0600000000000000" pitchFamily="34" charset="-128"/>
                  <a:ea typeface="HGMaruGothicMPRO" panose="020F0600000000000000" pitchFamily="34" charset="-128"/>
                </a:rPr>
                <a:t>10</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指定訪問看護事業者において</a:t>
              </a:r>
              <a:r>
                <a:rPr lang="ja-JP" altLang="en-US" sz="1500">
                  <a:solidFill>
                    <a:srgbClr val="FF0000"/>
                  </a:solidFill>
                  <a:effectLst/>
                  <a:latin typeface="HGMaruGothicMPRO" panose="020F0600000000000000" pitchFamily="34" charset="-128"/>
                  <a:ea typeface="HGMaruGothicMPRO" panose="020F0600000000000000" pitchFamily="34" charset="-128"/>
                </a:rPr>
                <a:t>も、患者から求められたときは、明細書の発行に努めること。 </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en-US" altLang="ja-JP" sz="1500" dirty="0">
                  <a:solidFill>
                    <a:schemeClr val="tx1"/>
                  </a:solidFill>
                  <a:latin typeface="HGMaruGothicMPRO" panose="020F0600000000000000" pitchFamily="34" charset="-128"/>
                  <a:ea typeface="HGMaruGothicMPRO" panose="020F0600000000000000" pitchFamily="34" charset="-128"/>
                </a:rPr>
                <a:t>11〜13</a:t>
              </a:r>
              <a:r>
                <a:rPr lang="ja-JP" altLang="en-US" sz="1500">
                  <a:solidFill>
                    <a:schemeClr val="tx1"/>
                  </a:solidFill>
                  <a:latin typeface="HGMaruGothicMPRO" panose="020F0600000000000000" pitchFamily="34" charset="-128"/>
                  <a:ea typeface="HGMaruGothicMPRO" panose="020F0600000000000000" pitchFamily="34" charset="-128"/>
                </a:rPr>
                <a:t>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ct val="150000"/>
                </a:lnSpc>
              </a:pP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（新設）</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8FDACBB0-CFC0-A106-37DC-F21D891D098C}"/>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1900" u="sng" dirty="0">
                  <a:solidFill>
                    <a:schemeClr val="tx1"/>
                  </a:solidFill>
                  <a:latin typeface="HGMaruGothicMPRO" panose="020F0600000000000000" pitchFamily="34" charset="-128"/>
                  <a:ea typeface="HGMaruGothicMPRO" panose="020F0600000000000000" pitchFamily="34" charset="-128"/>
                </a:rPr>
                <a:t>【</a:t>
              </a:r>
              <a:r>
                <a:rPr lang="ja-JP" altLang="en-US" sz="1900" u="sng">
                  <a:solidFill>
                    <a:schemeClr val="tx1"/>
                  </a:solidFill>
                  <a:latin typeface="HGMaruGothicMPRO" panose="020F0600000000000000" pitchFamily="34" charset="-128"/>
                  <a:ea typeface="HGMaruGothicMPRO" panose="020F0600000000000000" pitchFamily="34" charset="-128"/>
                </a:rPr>
                <a:t>医療費の内容が分かる領収証及び個別の診療報</a:t>
              </a:r>
              <a:endParaRPr lang="en-US" altLang="ja-JP" sz="1900" u="sng" dirty="0">
                <a:solidFill>
                  <a:schemeClr val="tx1"/>
                </a:solidFill>
                <a:latin typeface="HGMaruGothicMPRO" panose="020F0600000000000000" pitchFamily="34" charset="-128"/>
                <a:ea typeface="HGMaruGothicMPRO" panose="020F0600000000000000" pitchFamily="34" charset="-128"/>
              </a:endParaRPr>
            </a:p>
            <a:p>
              <a:pPr algn="r"/>
              <a:r>
                <a:rPr lang="ja-JP" altLang="en-US" sz="1900" u="sng">
                  <a:solidFill>
                    <a:schemeClr val="tx1"/>
                  </a:solidFill>
                  <a:latin typeface="HGMaruGothicMPRO" panose="020F0600000000000000" pitchFamily="34" charset="-128"/>
                  <a:ea typeface="HGMaruGothicMPRO" panose="020F0600000000000000" pitchFamily="34" charset="-128"/>
                </a:rPr>
                <a:t>酬の算定項目の分かる明細書の交付について</a:t>
              </a:r>
              <a:r>
                <a:rPr lang="en-US" altLang="ja-JP" sz="19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500" dirty="0">
                  <a:solidFill>
                    <a:schemeClr val="tx1"/>
                  </a:solidFill>
                  <a:latin typeface="HGMaruGothicMPRO" panose="020F0600000000000000" pitchFamily="34" charset="-128"/>
                  <a:ea typeface="HGMaruGothicMPRO" panose="020F0600000000000000" pitchFamily="34" charset="-128"/>
                </a:rPr>
              </a:b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９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latin typeface="HGMaruGothicMPRO" panose="020F0600000000000000" pitchFamily="34" charset="-128"/>
                  <a:ea typeface="HGMaruGothicMPRO" panose="020F0600000000000000" pitchFamily="34" charset="-128"/>
                </a:rPr>
                <a:t>10</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指定訪問看護事業者において</a:t>
              </a:r>
              <a:r>
                <a:rPr lang="ja-JP" altLang="en-US" sz="1500">
                  <a:solidFill>
                    <a:srgbClr val="FF0000"/>
                  </a:solidFill>
                  <a:effectLst/>
                  <a:latin typeface="HGMaruGothicMPRO" panose="020F0600000000000000" pitchFamily="34" charset="-128"/>
                  <a:ea typeface="HGMaruGothicMPRO" panose="020F0600000000000000" pitchFamily="34" charset="-128"/>
                </a:rPr>
                <a:t>は、領収証兼明細書を無償で交付すること。なお、令和</a:t>
              </a:r>
              <a:r>
                <a:rPr lang="en-US" altLang="ja-JP" sz="1500" dirty="0">
                  <a:solidFill>
                    <a:srgbClr val="FF0000"/>
                  </a:solidFill>
                  <a:effectLst/>
                  <a:latin typeface="HGMaruGothicMPRO" panose="020F0600000000000000" pitchFamily="34" charset="-128"/>
                  <a:ea typeface="HGMaruGothicMPRO" panose="020F0600000000000000" pitchFamily="34" charset="-128"/>
                </a:rPr>
                <a:t>7</a:t>
              </a:r>
              <a:r>
                <a:rPr lang="ja-JP" altLang="en-US" sz="1500">
                  <a:solidFill>
                    <a:srgbClr val="FF0000"/>
                  </a:solidFill>
                  <a:effectLst/>
                  <a:latin typeface="HGMaruGothicMPRO" panose="020F0600000000000000" pitchFamily="34" charset="-128"/>
                  <a:ea typeface="HGMaruGothicMPRO" panose="020F0600000000000000" pitchFamily="34" charset="-128"/>
                </a:rPr>
                <a:t>年</a:t>
              </a:r>
              <a:r>
                <a:rPr lang="en-US" altLang="ja-JP" sz="1500" dirty="0">
                  <a:solidFill>
                    <a:srgbClr val="FF0000"/>
                  </a:solidFill>
                  <a:effectLst/>
                  <a:latin typeface="HGMaruGothicMPRO" panose="020F0600000000000000" pitchFamily="34" charset="-128"/>
                  <a:ea typeface="HGMaruGothicMPRO" panose="020F0600000000000000" pitchFamily="34" charset="-128"/>
                </a:rPr>
                <a:t>5</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en-US" altLang="ja-JP" sz="1500" dirty="0">
                  <a:solidFill>
                    <a:srgbClr val="FF0000"/>
                  </a:solidFill>
                  <a:effectLst/>
                  <a:latin typeface="HGMaruGothicMPRO" panose="020F0600000000000000" pitchFamily="34" charset="-128"/>
                  <a:ea typeface="HGMaruGothicMPRO" panose="020F0600000000000000" pitchFamily="34" charset="-128"/>
                </a:rPr>
                <a:t>31</a:t>
              </a:r>
              <a:r>
                <a:rPr lang="ja-JP" altLang="en-US" sz="1500">
                  <a:solidFill>
                    <a:srgbClr val="FF0000"/>
                  </a:solidFill>
                  <a:effectLst/>
                  <a:latin typeface="HGMaruGothicMPRO" panose="020F0600000000000000" pitchFamily="34" charset="-128"/>
                  <a:ea typeface="HGMaruGothicMPRO" panose="020F0600000000000000" pitchFamily="34" charset="-128"/>
                </a:rPr>
                <a:t>日までの間に限り、現行の領収証を交付することで足りる。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latin typeface="HGMaruGothicMPRO" panose="020F0600000000000000" pitchFamily="34" charset="-128"/>
                  <a:ea typeface="HGMaruGothicMPRO" panose="020F0600000000000000" pitchFamily="34" charset="-128"/>
                </a:rPr>
                <a:t>11〜13</a:t>
              </a:r>
              <a:r>
                <a:rPr lang="ja-JP" altLang="en-US" sz="1500">
                  <a:solidFill>
                    <a:schemeClr val="tx1"/>
                  </a:solidFill>
                  <a:latin typeface="HGMaruGothicMPRO" panose="020F0600000000000000" pitchFamily="34" charset="-128"/>
                  <a:ea typeface="HGMaruGothicMPRO" panose="020F0600000000000000" pitchFamily="34" charset="-128"/>
                </a:rPr>
                <a:t>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14</a:t>
              </a:r>
              <a:r>
                <a:rPr lang="ja-JP" altLang="en-US" sz="1500">
                  <a:solidFill>
                    <a:srgbClr val="FF0000"/>
                  </a:solidFill>
                  <a:effectLst/>
                  <a:latin typeface="HGMaruGothicMPRO" panose="020F0600000000000000" pitchFamily="34" charset="-128"/>
                  <a:ea typeface="HGMaruGothicMPRO" panose="020F0600000000000000" pitchFamily="34" charset="-128"/>
                </a:rPr>
                <a:t>　「正当な理由」については、</a:t>
              </a:r>
              <a:r>
                <a:rPr lang="ja-JP" altLang="en-US" sz="2000" b="1">
                  <a:solidFill>
                    <a:srgbClr val="0432FF"/>
                  </a:solidFill>
                  <a:effectLst/>
                  <a:latin typeface="HGMaruGothicMPRO" panose="020F0600000000000000" pitchFamily="34" charset="-128"/>
                  <a:ea typeface="HGMaruGothicMPRO" panose="020F0600000000000000" pitchFamily="34" charset="-128"/>
                </a:rPr>
                <a:t>令和</a:t>
              </a:r>
              <a:r>
                <a:rPr lang="en-US" altLang="ja-JP" sz="2000" b="1" dirty="0">
                  <a:solidFill>
                    <a:srgbClr val="0432FF"/>
                  </a:solidFill>
                  <a:effectLst/>
                  <a:latin typeface="HGMaruGothicMPRO" panose="020F0600000000000000" pitchFamily="34" charset="-128"/>
                  <a:ea typeface="HGMaruGothicMPRO" panose="020F0600000000000000" pitchFamily="34" charset="-128"/>
                </a:rPr>
                <a:t>10</a:t>
              </a:r>
              <a:r>
                <a:rPr lang="ja-JP" altLang="en-US" sz="2000" b="1">
                  <a:solidFill>
                    <a:srgbClr val="0432FF"/>
                  </a:solidFill>
                  <a:effectLst/>
                  <a:latin typeface="HGMaruGothicMPRO" panose="020F0600000000000000" pitchFamily="34" charset="-128"/>
                  <a:ea typeface="HGMaruGothicMPRO" panose="020F0600000000000000" pitchFamily="34" charset="-128"/>
                </a:rPr>
                <a:t>年</a:t>
              </a:r>
              <a:r>
                <a:rPr lang="ja-JP" altLang="en-US" sz="1500">
                  <a:solidFill>
                    <a:srgbClr val="FF0000"/>
                  </a:solidFill>
                  <a:effectLst/>
                  <a:latin typeface="HGMaruGothicMPRO" panose="020F0600000000000000" pitchFamily="34" charset="-128"/>
                  <a:ea typeface="HGMaruGothicMPRO" panose="020F0600000000000000" pitchFamily="34" charset="-128"/>
                </a:rPr>
                <a:t>以降の標準型レセプトコンピュータ提供が実施される時期を目途に廃止する予定であることに留意すること。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CE9BEAE8-AF7A-9DB8-5439-D007F45B90CD}"/>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六角形 10">
              <a:extLst>
                <a:ext uri="{FF2B5EF4-FFF2-40B4-BE49-F238E27FC236}">
                  <a16:creationId xmlns:a16="http://schemas.microsoft.com/office/drawing/2014/main" id="{70064F07-4052-69BA-E0E9-5662722F2AD0}"/>
                </a:ext>
              </a:extLst>
            </p:cNvPr>
            <p:cNvSpPr/>
            <p:nvPr/>
          </p:nvSpPr>
          <p:spPr>
            <a:xfrm>
              <a:off x="11189004" y="59823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sp>
        <p:nvSpPr>
          <p:cNvPr id="7" name="タイトル 1">
            <a:extLst>
              <a:ext uri="{FF2B5EF4-FFF2-40B4-BE49-F238E27FC236}">
                <a16:creationId xmlns:a16="http://schemas.microsoft.com/office/drawing/2014/main" id="{82C67C6C-6FB8-751D-BE74-2C5073A333A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40"/>
              </a:lnSpc>
            </a:pPr>
            <a:r>
              <a:rPr lang="ja-JP" altLang="en-US" sz="3600">
                <a:solidFill>
                  <a:schemeClr val="tx1"/>
                </a:solidFill>
                <a:latin typeface="HG丸ｺﾞｼｯｸM-PRO"/>
                <a:ea typeface="HG丸ｺﾞｼｯｸM-PRO"/>
                <a:cs typeface="HG丸ｺﾞｼｯｸM-PRO"/>
              </a:rPr>
              <a:t>２</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患者にとって安心・安全に医療を</a:t>
            </a:r>
            <a:endParaRPr lang="en-US" altLang="ja-JP" sz="3600" dirty="0">
              <a:solidFill>
                <a:schemeClr val="tx1"/>
              </a:solidFill>
              <a:latin typeface="HG丸ｺﾞｼｯｸM-PRO"/>
              <a:ea typeface="HG丸ｺﾞｼｯｸM-PRO"/>
              <a:cs typeface="HG丸ｺﾞｼｯｸM-PRO"/>
            </a:endParaRPr>
          </a:p>
          <a:p>
            <a:pPr algn="l">
              <a:lnSpc>
                <a:spcPts val="3640"/>
              </a:lnSpc>
            </a:pPr>
            <a:r>
              <a:rPr lang="ja-JP" altLang="en-US" sz="3600">
                <a:solidFill>
                  <a:schemeClr val="tx1"/>
                </a:solidFill>
                <a:latin typeface="HG丸ｺﾞｼｯｸM-PRO"/>
                <a:ea typeface="HG丸ｺﾞｼｯｸM-PRO"/>
                <a:cs typeface="HG丸ｺﾞｼｯｸM-PRO"/>
              </a:rPr>
              <a:t>　　　　受けられるための体制の評価</a:t>
            </a:r>
            <a:endParaRPr lang="en-US" altLang="ja-JP" sz="36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AD6C4523-1E2E-AAF5-4AC7-C307EBA8F55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医療機関・訪問看護ステーションにおける明細書発行の推進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スライド番号プレースホルダー 5">
            <a:extLst>
              <a:ext uri="{FF2B5EF4-FFF2-40B4-BE49-F238E27FC236}">
                <a16:creationId xmlns:a16="http://schemas.microsoft.com/office/drawing/2014/main" id="{86C8B3E8-42FC-8142-9D66-84629C5D7C2F}"/>
              </a:ext>
            </a:extLst>
          </p:cNvPr>
          <p:cNvSpPr>
            <a:spLocks noGrp="1"/>
          </p:cNvSpPr>
          <p:nvPr>
            <p:ph type="sldNum" sz="quarter" idx="12"/>
          </p:nvPr>
        </p:nvSpPr>
        <p:spPr/>
        <p:txBody>
          <a:bodyPr/>
          <a:lstStyle/>
          <a:p>
            <a:fld id="{7F53A4F6-1DED-4042-94B1-26CBF9BCF6BA}" type="slidenum">
              <a:rPr kumimoji="1" lang="ja-JP" altLang="en-US" smtClean="0"/>
              <a:t>180</a:t>
            </a:fld>
            <a:endParaRPr kumimoji="1" lang="ja-JP" altLang="en-US"/>
          </a:p>
        </p:txBody>
      </p:sp>
    </p:spTree>
    <p:extLst>
      <p:ext uri="{BB962C8B-B14F-4D97-AF65-F5344CB8AC3E}">
        <p14:creationId xmlns:p14="http://schemas.microsoft.com/office/powerpoint/2010/main" val="41400544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４</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重点的な対応が求められる</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分野への適切な評価</a:t>
            </a:r>
            <a:endParaRPr lang="en-US" altLang="ja-JP" sz="5400" dirty="0">
              <a:solidFill>
                <a:schemeClr val="tx1"/>
              </a:solidFill>
              <a:latin typeface="HG丸ｺﾞｼｯｸM-PRO"/>
              <a:ea typeface="HG丸ｺﾞｼｯｸM-PRO"/>
              <a:cs typeface="HG丸ｺﾞｼｯｸM-PRO"/>
            </a:endParaRPr>
          </a:p>
          <a:p>
            <a:pPr algn="l">
              <a:lnSpc>
                <a:spcPts val="5480"/>
              </a:lnSpc>
            </a:pPr>
            <a:r>
              <a:rPr lang="ja-JP" altLang="en-US" sz="5100">
                <a:solidFill>
                  <a:schemeClr val="tx1"/>
                </a:solidFill>
                <a:latin typeface="HG丸ｺﾞｼｯｸM-PRO"/>
                <a:ea typeface="HG丸ｺﾞｼｯｸM-PRO"/>
                <a:cs typeface="HG丸ｺﾞｼｯｸM-PRO"/>
              </a:rPr>
              <a:t>（小児医療、周産期医療、救急医療等）</a:t>
            </a:r>
            <a:endParaRPr lang="en-US" altLang="ja-JP" sz="51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MaruGothicMPRO" panose="020F0600000000000000" pitchFamily="34" charset="-128"/>
                <a:ea typeface="HGMaruGothicMPRO" panose="020F0600000000000000" pitchFamily="34" charset="-128"/>
              </a:rPr>
              <a:t>④</a:t>
            </a:r>
            <a:r>
              <a:rPr lang="en-US" altLang="ja-JP" sz="5400" dirty="0">
                <a:solidFill>
                  <a:schemeClr val="tx1"/>
                </a:solidFill>
                <a:latin typeface="HGMaruGothicMPRO" panose="020F0600000000000000" pitchFamily="34" charset="-128"/>
                <a:ea typeface="HGMaruGothicMPRO" panose="020F0600000000000000" pitchFamily="34" charset="-128"/>
              </a:rPr>
              <a:t> </a:t>
            </a:r>
            <a:r>
              <a:rPr lang="ja-JP" altLang="en-US" sz="5400">
                <a:solidFill>
                  <a:schemeClr val="tx1"/>
                </a:solidFill>
                <a:latin typeface="HGMaruGothicMPRO" panose="020F0600000000000000" pitchFamily="34" charset="-128"/>
                <a:ea typeface="HGMaruGothicMPRO" panose="020F0600000000000000" pitchFamily="34" charset="-128"/>
              </a:rPr>
              <a:t>認知症患者に対する</a:t>
            </a:r>
            <a:endParaRPr lang="en-US" altLang="ja-JP" sz="5400" dirty="0">
              <a:solidFill>
                <a:schemeClr val="tx1"/>
              </a:solidFill>
              <a:latin typeface="HGMaruGothicMPRO" panose="020F0600000000000000" pitchFamily="34" charset="-128"/>
              <a:ea typeface="HGMaruGothicMPRO" panose="020F0600000000000000" pitchFamily="34" charset="-128"/>
            </a:endParaRPr>
          </a:p>
          <a:p>
            <a:pPr>
              <a:lnSpc>
                <a:spcPts val="5480"/>
              </a:lnSpc>
            </a:pPr>
            <a:r>
              <a:rPr lang="ja-JP" altLang="en-US" sz="5400">
                <a:solidFill>
                  <a:schemeClr val="tx1"/>
                </a:solidFill>
                <a:latin typeface="HGMaruGothicMPRO" panose="020F0600000000000000" pitchFamily="34" charset="-128"/>
                <a:ea typeface="HGMaruGothicMPRO" panose="020F0600000000000000" pitchFamily="34" charset="-128"/>
              </a:rPr>
              <a:t>かかりつけ歯科医と医師等との</a:t>
            </a:r>
            <a:endParaRPr lang="en-US" altLang="ja-JP" sz="5400" dirty="0">
              <a:solidFill>
                <a:schemeClr val="tx1"/>
              </a:solidFill>
              <a:latin typeface="HGMaruGothicMPRO" panose="020F0600000000000000" pitchFamily="34" charset="-128"/>
              <a:ea typeface="HGMaruGothicMPRO" panose="020F0600000000000000" pitchFamily="34" charset="-128"/>
            </a:endParaRPr>
          </a:p>
          <a:p>
            <a:pPr algn="r">
              <a:lnSpc>
                <a:spcPts val="5480"/>
              </a:lnSpc>
            </a:pPr>
            <a:r>
              <a:rPr lang="ja-JP" altLang="en-US" sz="5400">
                <a:solidFill>
                  <a:schemeClr val="tx1"/>
                </a:solidFill>
                <a:latin typeface="HGMaruGothicMPRO" panose="020F0600000000000000" pitchFamily="34" charset="-128"/>
                <a:ea typeface="HGMaruGothicMPRO" panose="020F0600000000000000" pitchFamily="34" charset="-128"/>
              </a:rPr>
              <a:t>連携による歯科医療の推進</a:t>
            </a:r>
            <a:endParaRPr lang="en-US" altLang="ja-JP" sz="54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9AF795A0-B806-9E93-7DA5-F2961D135D7B}"/>
              </a:ext>
            </a:extLst>
          </p:cNvPr>
          <p:cNvSpPr>
            <a:spLocks noGrp="1"/>
          </p:cNvSpPr>
          <p:nvPr>
            <p:ph type="sldNum" sz="quarter" idx="12"/>
          </p:nvPr>
        </p:nvSpPr>
        <p:spPr/>
        <p:txBody>
          <a:bodyPr/>
          <a:lstStyle/>
          <a:p>
            <a:fld id="{7F53A4F6-1DED-4042-94B1-26CBF9BCF6BA}" type="slidenum">
              <a:rPr kumimoji="1" lang="ja-JP" altLang="en-US" smtClean="0"/>
              <a:t>181</a:t>
            </a:fld>
            <a:endParaRPr kumimoji="1" lang="ja-JP" altLang="en-US"/>
          </a:p>
        </p:txBody>
      </p:sp>
    </p:spTree>
    <p:extLst>
      <p:ext uri="{BB962C8B-B14F-4D97-AF65-F5344CB8AC3E}">
        <p14:creationId xmlns:p14="http://schemas.microsoft.com/office/powerpoint/2010/main" val="40573414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F311D8A-46E2-CC16-68C0-20B842843AE4}"/>
              </a:ext>
            </a:extLst>
          </p:cNvPr>
          <p:cNvSpPr txBox="1">
            <a:spLocks/>
          </p:cNvSpPr>
          <p:nvPr/>
        </p:nvSpPr>
        <p:spPr>
          <a:xfrm>
            <a:off x="365760" y="1873045"/>
            <a:ext cx="11521440" cy="474669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認知症患者について、かかりつけ歯科医と医師をはじめとした関係者との情報共有・連携による歯科医療を推進する観点から、歯科疾患管理料総合医療管理加算の対象患者を見直す。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歯管における</a:t>
            </a:r>
            <a:r>
              <a:rPr lang="ja-JP" altLang="en-US" sz="2400">
                <a:solidFill>
                  <a:srgbClr val="FF0000"/>
                </a:solidFill>
                <a:latin typeface="HGMaruGothicMPRO" panose="020F0600000000000000" pitchFamily="34" charset="-128"/>
                <a:ea typeface="HGMaruGothicMPRO" panose="020F0600000000000000" pitchFamily="34" charset="-128"/>
              </a:rPr>
              <a:t>総医</a:t>
            </a:r>
            <a:r>
              <a:rPr lang="ja-JP" altLang="en-US" sz="2400">
                <a:solidFill>
                  <a:schemeClr val="tx1"/>
                </a:solidFill>
                <a:latin typeface="HGMaruGothicMPRO" panose="020F0600000000000000" pitchFamily="34" charset="-128"/>
                <a:ea typeface="HGMaruGothicMPRO" panose="020F0600000000000000" pitchFamily="34" charset="-128"/>
              </a:rPr>
              <a:t>の対象患者に、</a:t>
            </a:r>
            <a:r>
              <a:rPr lang="ja-JP" altLang="en-US" sz="2400">
                <a:solidFill>
                  <a:srgbClr val="FF0000"/>
                </a:solidFill>
                <a:latin typeface="HGMaruGothicMPRO" panose="020F0600000000000000" pitchFamily="34" charset="-128"/>
                <a:ea typeface="HGMaruGothicMPRO" panose="020F0600000000000000" pitchFamily="34" charset="-128"/>
              </a:rPr>
              <a:t>認知症の患者を追加</a:t>
            </a:r>
            <a:r>
              <a:rPr lang="ja-JP" altLang="en-US" sz="2400">
                <a:solidFill>
                  <a:schemeClr val="tx1"/>
                </a:solidFill>
                <a:latin typeface="HGMaruGothicMPRO" panose="020F0600000000000000" pitchFamily="34" charset="-128"/>
                <a:ea typeface="HGMaruGothicMPRO" panose="020F0600000000000000" pitchFamily="34" charset="-128"/>
              </a:rPr>
              <a:t>する。</a:t>
            </a:r>
            <a:endParaRPr lang="en-US" altLang="ja-JP" sz="2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0C909D56-F75B-9A06-EEE4-FA2D53467714}"/>
              </a:ext>
            </a:extLst>
          </p:cNvPr>
          <p:cNvSpPr txBox="1">
            <a:spLocks/>
          </p:cNvSpPr>
          <p:nvPr/>
        </p:nvSpPr>
        <p:spPr>
          <a:xfrm>
            <a:off x="4229100" y="0"/>
            <a:ext cx="7962900" cy="759655"/>
          </a:xfrm>
          <a:prstGeom prst="rect">
            <a:avLst/>
          </a:prstGeom>
          <a:solidFill>
            <a:srgbClr val="7030A0">
              <a:alpha val="30000"/>
            </a:srgbClr>
          </a:solidFill>
          <a:ln>
            <a:noFill/>
          </a:ln>
        </p:spPr>
        <p:txBody>
          <a:bodyPr vert="horz" lIns="9144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700">
                <a:solidFill>
                  <a:schemeClr val="tx1"/>
                </a:solidFill>
                <a:latin typeface="HG丸ｺﾞｼｯｸM-PRO"/>
                <a:ea typeface="HG丸ｺﾞｼｯｸM-PRO"/>
                <a:cs typeface="HG丸ｺﾞｼｯｸM-PRO"/>
              </a:rPr>
              <a:t>４</a:t>
            </a:r>
            <a:r>
              <a:rPr lang="en-US" altLang="ja-JP" sz="2700" dirty="0">
                <a:solidFill>
                  <a:schemeClr val="tx1"/>
                </a:solidFill>
                <a:latin typeface="HG丸ｺﾞｼｯｸM-PRO"/>
                <a:ea typeface="HG丸ｺﾞｼｯｸM-PRO"/>
                <a:cs typeface="HG丸ｺﾞｼｯｸM-PRO"/>
              </a:rPr>
              <a:t> </a:t>
            </a:r>
            <a:r>
              <a:rPr lang="ja-JP" altLang="en-US" sz="2700">
                <a:solidFill>
                  <a:schemeClr val="tx1"/>
                </a:solidFill>
                <a:latin typeface="HG丸ｺﾞｼｯｸM-PRO"/>
                <a:ea typeface="HG丸ｺﾞｼｯｸM-PRO"/>
                <a:cs typeface="HG丸ｺﾞｼｯｸM-PRO"/>
              </a:rPr>
              <a:t>重点的な対応が求められる分野への適切な評価</a:t>
            </a:r>
            <a:endParaRPr lang="en-US" altLang="ja-JP" sz="2700" dirty="0">
              <a:solidFill>
                <a:schemeClr val="tx1"/>
              </a:solidFill>
              <a:latin typeface="HG丸ｺﾞｼｯｸM-PRO"/>
              <a:ea typeface="HG丸ｺﾞｼｯｸM-PRO"/>
              <a:cs typeface="HG丸ｺﾞｼｯｸM-PRO"/>
            </a:endParaRPr>
          </a:p>
          <a:p>
            <a:pPr algn="r">
              <a:lnSpc>
                <a:spcPts val="2840"/>
              </a:lnSpc>
            </a:pPr>
            <a:r>
              <a:rPr lang="ja-JP" altLang="en-US" sz="2700">
                <a:solidFill>
                  <a:schemeClr val="tx1"/>
                </a:solidFill>
                <a:latin typeface="HG丸ｺﾞｼｯｸM-PRO"/>
                <a:ea typeface="HG丸ｺﾞｼｯｸM-PRO"/>
                <a:cs typeface="HG丸ｺﾞｼｯｸM-PRO"/>
              </a:rPr>
              <a:t>（小児医療、周産期医療、救急医療等）</a:t>
            </a:r>
            <a:endParaRPr lang="en-US" altLang="ja-JP" sz="27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C321FD7C-FCB0-6D50-7E61-45E9E7148ED5}"/>
              </a:ext>
            </a:extLst>
          </p:cNvPr>
          <p:cNvSpPr txBox="1">
            <a:spLocks/>
          </p:cNvSpPr>
          <p:nvPr/>
        </p:nvSpPr>
        <p:spPr>
          <a:xfrm>
            <a:off x="4229100" y="752482"/>
            <a:ext cx="7962900" cy="322593"/>
          </a:xfrm>
          <a:prstGeom prst="rect">
            <a:avLst/>
          </a:prstGeom>
          <a:solidFill>
            <a:srgbClr val="7030A0">
              <a:alpha val="15000"/>
            </a:srgbClr>
          </a:solidFill>
          <a:ln>
            <a:noFill/>
          </a:ln>
        </p:spPr>
        <p:txBody>
          <a:bodyPr vert="horz" lIns="9144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440"/>
              </a:lnSpc>
            </a:pPr>
            <a:r>
              <a:rPr lang="ja-JP" altLang="en-US" sz="2400">
                <a:solidFill>
                  <a:schemeClr val="tx1"/>
                </a:solidFill>
                <a:latin typeface="HG丸ｺﾞｼｯｸM-PRO"/>
                <a:ea typeface="HG丸ｺﾞｼｯｸM-PRO"/>
                <a:cs typeface="HG丸ｺﾞｼｯｸM-PRO"/>
              </a:rPr>
              <a:t>　４</a:t>
            </a:r>
            <a:r>
              <a:rPr lang="en-US" altLang="ja-JP" sz="2400" dirty="0">
                <a:solidFill>
                  <a:schemeClr val="tx1"/>
                </a:solidFill>
                <a:latin typeface="HG丸ｺﾞｼｯｸM-PRO"/>
                <a:ea typeface="HG丸ｺﾞｼｯｸM-PRO"/>
                <a:cs typeface="HG丸ｺﾞｼｯｸM-PRO"/>
              </a:rPr>
              <a:t> </a:t>
            </a:r>
            <a:r>
              <a:rPr lang="ja-JP" altLang="en-US" sz="2400">
                <a:solidFill>
                  <a:schemeClr val="tx1"/>
                </a:solidFill>
                <a:latin typeface="HG丸ｺﾞｼｯｸM-PRO"/>
                <a:ea typeface="HG丸ｺﾞｼｯｸM-PRO"/>
                <a:cs typeface="HG丸ｺﾞｼｯｸM-PRO"/>
              </a:rPr>
              <a:t>認知症の者に対する適切な医療の評価</a:t>
            </a:r>
            <a:endParaRPr lang="en-US" altLang="ja-JP" sz="24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4F2FF9F1-298D-49E5-9050-F3EAECA59350}"/>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500">
                <a:solidFill>
                  <a:schemeClr val="tx1"/>
                </a:solidFill>
                <a:latin typeface="HGMaruGothicMPRO" panose="020F0600000000000000" pitchFamily="34" charset="-128"/>
                <a:ea typeface="HGMaruGothicMPRO" panose="020F0600000000000000" pitchFamily="34" charset="-128"/>
              </a:rPr>
              <a:t>認知症患者に対するかかりつけ歯科医と医師等との連携による歯科医療の推進</a:t>
            </a:r>
            <a:endParaRPr lang="en-US" altLang="ja-JP" sz="2500" dirty="0">
              <a:solidFill>
                <a:schemeClr val="tx1"/>
              </a:solidFill>
              <a:latin typeface="HGMaruGothicMPRO" panose="020F0600000000000000" pitchFamily="34" charset="-128"/>
              <a:ea typeface="HGMaruGothicMPRO" panose="020F0600000000000000" pitchFamily="34" charset="-128"/>
            </a:endParaRPr>
          </a:p>
        </p:txBody>
      </p:sp>
      <p:sp>
        <p:nvSpPr>
          <p:cNvPr id="3" name="六角形 2">
            <a:extLst>
              <a:ext uri="{FF2B5EF4-FFF2-40B4-BE49-F238E27FC236}">
                <a16:creationId xmlns:a16="http://schemas.microsoft.com/office/drawing/2014/main" id="{4DE3537E-4BBA-6559-C2E3-7C1010E667A3}"/>
              </a:ext>
            </a:extLst>
          </p:cNvPr>
          <p:cNvSpPr/>
          <p:nvPr/>
        </p:nvSpPr>
        <p:spPr>
          <a:xfrm>
            <a:off x="11171040" y="59869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grpSp>
        <p:nvGrpSpPr>
          <p:cNvPr id="17" name="グループ化 16">
            <a:extLst>
              <a:ext uri="{FF2B5EF4-FFF2-40B4-BE49-F238E27FC236}">
                <a16:creationId xmlns:a16="http://schemas.microsoft.com/office/drawing/2014/main" id="{58819DB4-A8EF-2A09-43D1-C9A7AF1B3388}"/>
              </a:ext>
            </a:extLst>
          </p:cNvPr>
          <p:cNvGrpSpPr/>
          <p:nvPr/>
        </p:nvGrpSpPr>
        <p:grpSpPr>
          <a:xfrm>
            <a:off x="4144837" y="5185877"/>
            <a:ext cx="3963285" cy="1493355"/>
            <a:chOff x="5911067" y="5231607"/>
            <a:chExt cx="3963285" cy="1493355"/>
          </a:xfrm>
        </p:grpSpPr>
        <p:pic>
          <p:nvPicPr>
            <p:cNvPr id="7" name="図 6">
              <a:extLst>
                <a:ext uri="{FF2B5EF4-FFF2-40B4-BE49-F238E27FC236}">
                  <a16:creationId xmlns:a16="http://schemas.microsoft.com/office/drawing/2014/main" id="{DBF5AB80-F89C-4B36-F264-BD5814597D6B}"/>
                </a:ext>
              </a:extLst>
            </p:cNvPr>
            <p:cNvPicPr>
              <a:picLocks noChangeAspect="1"/>
            </p:cNvPicPr>
            <p:nvPr/>
          </p:nvPicPr>
          <p:blipFill>
            <a:blip r:embed="rId2"/>
            <a:stretch>
              <a:fillRect/>
            </a:stretch>
          </p:blipFill>
          <p:spPr>
            <a:xfrm>
              <a:off x="7352856" y="5617914"/>
              <a:ext cx="1107048" cy="1107048"/>
            </a:xfrm>
            <a:prstGeom prst="rect">
              <a:avLst/>
            </a:prstGeom>
          </p:spPr>
        </p:pic>
        <p:grpSp>
          <p:nvGrpSpPr>
            <p:cNvPr id="10" name="グループ化 9">
              <a:extLst>
                <a:ext uri="{FF2B5EF4-FFF2-40B4-BE49-F238E27FC236}">
                  <a16:creationId xmlns:a16="http://schemas.microsoft.com/office/drawing/2014/main" id="{66C37DFB-07F5-6190-D72B-C554F92D82A9}"/>
                </a:ext>
              </a:extLst>
            </p:cNvPr>
            <p:cNvGrpSpPr>
              <a:grpSpLocks noChangeAspect="1"/>
            </p:cNvGrpSpPr>
            <p:nvPr/>
          </p:nvGrpSpPr>
          <p:grpSpPr>
            <a:xfrm>
              <a:off x="5911067" y="5231607"/>
              <a:ext cx="3963285" cy="1440000"/>
              <a:chOff x="1582274" y="3579053"/>
              <a:chExt cx="8759208" cy="3182525"/>
            </a:xfrm>
          </p:grpSpPr>
          <p:pic>
            <p:nvPicPr>
              <p:cNvPr id="11" name="図 10">
                <a:extLst>
                  <a:ext uri="{FF2B5EF4-FFF2-40B4-BE49-F238E27FC236}">
                    <a16:creationId xmlns:a16="http://schemas.microsoft.com/office/drawing/2014/main" id="{A41C00C9-7691-C3DB-B603-20AE111D2975}"/>
                  </a:ext>
                </a:extLst>
              </p:cNvPr>
              <p:cNvPicPr>
                <a:picLocks noChangeAspect="1"/>
              </p:cNvPicPr>
              <p:nvPr/>
            </p:nvPicPr>
            <p:blipFill>
              <a:blip r:embed="rId3"/>
              <a:stretch>
                <a:fillRect/>
              </a:stretch>
            </p:blipFill>
            <p:spPr>
              <a:xfrm>
                <a:off x="1582274" y="3581401"/>
                <a:ext cx="2007290" cy="3136391"/>
              </a:xfrm>
              <a:prstGeom prst="rect">
                <a:avLst/>
              </a:prstGeom>
            </p:spPr>
          </p:pic>
          <p:pic>
            <p:nvPicPr>
              <p:cNvPr id="12" name="図 11">
                <a:extLst>
                  <a:ext uri="{FF2B5EF4-FFF2-40B4-BE49-F238E27FC236}">
                    <a16:creationId xmlns:a16="http://schemas.microsoft.com/office/drawing/2014/main" id="{3AB7B7BA-DF8B-6B1E-1969-D2AD0F4E6C43}"/>
                  </a:ext>
                </a:extLst>
              </p:cNvPr>
              <p:cNvPicPr>
                <a:picLocks noChangeAspect="1"/>
              </p:cNvPicPr>
              <p:nvPr/>
            </p:nvPicPr>
            <p:blipFill>
              <a:blip r:embed="rId4"/>
              <a:stretch>
                <a:fillRect/>
              </a:stretch>
            </p:blipFill>
            <p:spPr>
              <a:xfrm>
                <a:off x="8218714" y="3581401"/>
                <a:ext cx="2122768" cy="3180177"/>
              </a:xfrm>
              <a:prstGeom prst="rect">
                <a:avLst/>
              </a:prstGeom>
            </p:spPr>
          </p:pic>
          <p:sp>
            <p:nvSpPr>
              <p:cNvPr id="13" name="円弧 12">
                <a:extLst>
                  <a:ext uri="{FF2B5EF4-FFF2-40B4-BE49-F238E27FC236}">
                    <a16:creationId xmlns:a16="http://schemas.microsoft.com/office/drawing/2014/main" id="{AF3D10C0-5954-80C8-6B98-5F8E4E4C2ADD}"/>
                  </a:ext>
                </a:extLst>
              </p:cNvPr>
              <p:cNvSpPr/>
              <p:nvPr/>
            </p:nvSpPr>
            <p:spPr>
              <a:xfrm>
                <a:off x="3552379" y="4113547"/>
                <a:ext cx="4752000" cy="1497692"/>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4BB82F50-673F-9FAB-3EDE-B8400FD6A6BB}"/>
                  </a:ext>
                </a:extLst>
              </p:cNvPr>
              <p:cNvPicPr>
                <a:picLocks noChangeAspect="1"/>
              </p:cNvPicPr>
              <p:nvPr/>
            </p:nvPicPr>
            <p:blipFill>
              <a:blip r:embed="rId5"/>
              <a:stretch>
                <a:fillRect/>
              </a:stretch>
            </p:blipFill>
            <p:spPr>
              <a:xfrm>
                <a:off x="3333294" y="3579053"/>
                <a:ext cx="1621758" cy="1187766"/>
              </a:xfrm>
              <a:prstGeom prst="rect">
                <a:avLst/>
              </a:prstGeom>
            </p:spPr>
          </p:pic>
          <p:sp>
            <p:nvSpPr>
              <p:cNvPr id="15" name="円弧 14">
                <a:extLst>
                  <a:ext uri="{FF2B5EF4-FFF2-40B4-BE49-F238E27FC236}">
                    <a16:creationId xmlns:a16="http://schemas.microsoft.com/office/drawing/2014/main" id="{098F1053-2DF1-0E8C-1C71-BABCDB659642}"/>
                  </a:ext>
                </a:extLst>
              </p:cNvPr>
              <p:cNvSpPr/>
              <p:nvPr/>
            </p:nvSpPr>
            <p:spPr>
              <a:xfrm flipH="1">
                <a:off x="3572148" y="4346097"/>
                <a:ext cx="4752000" cy="149769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5A1F76EF-6E9E-879E-B1FE-65B97279D539}"/>
                  </a:ext>
                </a:extLst>
              </p:cNvPr>
              <p:cNvPicPr>
                <a:picLocks noChangeAspect="1"/>
              </p:cNvPicPr>
              <p:nvPr/>
            </p:nvPicPr>
            <p:blipFill>
              <a:blip r:embed="rId6"/>
              <a:stretch>
                <a:fillRect/>
              </a:stretch>
            </p:blipFill>
            <p:spPr>
              <a:xfrm>
                <a:off x="7097485" y="3697344"/>
                <a:ext cx="1417867" cy="1417867"/>
              </a:xfrm>
              <a:prstGeom prst="rect">
                <a:avLst/>
              </a:prstGeom>
            </p:spPr>
          </p:pic>
        </p:grpSp>
      </p:grpSp>
      <p:sp>
        <p:nvSpPr>
          <p:cNvPr id="5" name="スライド番号プレースホルダー 4">
            <a:extLst>
              <a:ext uri="{FF2B5EF4-FFF2-40B4-BE49-F238E27FC236}">
                <a16:creationId xmlns:a16="http://schemas.microsoft.com/office/drawing/2014/main" id="{7DDE2D4D-62D6-1044-4056-C0771E2B8C54}"/>
              </a:ext>
            </a:extLst>
          </p:cNvPr>
          <p:cNvSpPr>
            <a:spLocks noGrp="1"/>
          </p:cNvSpPr>
          <p:nvPr>
            <p:ph type="sldNum" sz="quarter" idx="12"/>
          </p:nvPr>
        </p:nvSpPr>
        <p:spPr/>
        <p:txBody>
          <a:bodyPr/>
          <a:lstStyle/>
          <a:p>
            <a:fld id="{7F53A4F6-1DED-4042-94B1-26CBF9BCF6BA}" type="slidenum">
              <a:rPr kumimoji="1" lang="ja-JP" altLang="en-US" smtClean="0"/>
              <a:t>182</a:t>
            </a:fld>
            <a:endParaRPr kumimoji="1" lang="ja-JP" altLang="en-US"/>
          </a:p>
        </p:txBody>
      </p:sp>
    </p:spTree>
    <p:extLst>
      <p:ext uri="{BB962C8B-B14F-4D97-AF65-F5344CB8AC3E}">
        <p14:creationId xmlns:p14="http://schemas.microsoft.com/office/powerpoint/2010/main" val="187317440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71C16E7B-55EA-91AF-9C36-0BC9067C9E50}"/>
              </a:ext>
            </a:extLst>
          </p:cNvPr>
          <p:cNvGrpSpPr/>
          <p:nvPr/>
        </p:nvGrpSpPr>
        <p:grpSpPr>
          <a:xfrm>
            <a:off x="285070" y="1932039"/>
            <a:ext cx="11744260" cy="4687662"/>
            <a:chOff x="285070" y="1932039"/>
            <a:chExt cx="11744260" cy="4687662"/>
          </a:xfrm>
        </p:grpSpPr>
        <p:sp>
          <p:nvSpPr>
            <p:cNvPr id="3" name="タイトル 1">
              <a:extLst>
                <a:ext uri="{FF2B5EF4-FFF2-40B4-BE49-F238E27FC236}">
                  <a16:creationId xmlns:a16="http://schemas.microsoft.com/office/drawing/2014/main" id="{8CE036BD-A145-1BD7-D2E9-F3CA93B85506}"/>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総合医療管理加算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16</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11</a:t>
              </a:r>
              <a:r>
                <a:rPr lang="ja-JP" altLang="en-US" sz="1500">
                  <a:solidFill>
                    <a:schemeClr val="tx1"/>
                  </a:solidFill>
                  <a:effectLst/>
                  <a:latin typeface="HGMaruGothicMPRO" panose="020F0600000000000000" pitchFamily="34" charset="-128"/>
                  <a:ea typeface="HGMaruGothicMPRO" panose="020F0600000000000000" pitchFamily="34" charset="-128"/>
                </a:rPr>
                <a:t>」の総合医療管理加算は、糖尿病の患者、骨吸収抑制薬投与中の患者、感染性心内膜炎のハイリスク患者、関節リウマチの患者、血液凝固阻止剤投与中の患者</a:t>
              </a:r>
              <a:r>
                <a:rPr lang="ja-JP" altLang="en-US" sz="1500">
                  <a:solidFill>
                    <a:srgbClr val="FF0000"/>
                  </a:solidFill>
                  <a:effectLst/>
                  <a:latin typeface="HGMaruGothicMPRO" panose="020F0600000000000000" pitchFamily="34" charset="-128"/>
                  <a:ea typeface="HGMaruGothicMPRO" panose="020F0600000000000000" pitchFamily="34" charset="-128"/>
                </a:rPr>
                <a:t>又は</a:t>
              </a:r>
              <a:r>
                <a:rPr lang="en" altLang="ja-JP" sz="1500" dirty="0">
                  <a:solidFill>
                    <a:schemeClr val="tx1"/>
                  </a:solidFill>
                  <a:effectLst/>
                  <a:latin typeface="HGMaruGothicMPRO" panose="020F0600000000000000" pitchFamily="34" charset="-128"/>
                  <a:ea typeface="HGMaruGothicMPRO" panose="020F0600000000000000" pitchFamily="34" charset="-128"/>
                </a:rPr>
                <a:t>HIV</a:t>
              </a:r>
              <a:r>
                <a:rPr lang="ja-JP" altLang="en-US" sz="1500">
                  <a:solidFill>
                    <a:schemeClr val="tx1"/>
                  </a:solidFill>
                  <a:effectLst/>
                  <a:latin typeface="HGMaruGothicMPRO" panose="020F0600000000000000" pitchFamily="34" charset="-128"/>
                  <a:ea typeface="HGMaruGothicMPRO" panose="020F0600000000000000" pitchFamily="34" charset="-128"/>
                </a:rPr>
                <a:t>感染症の患者であって、別の医科の保険医療機関の当該疾患の担当医から歯科治療を行うに当たり、診療情報提供料に定める様式に基づいた文書により患者の全身状態や服薬状況等についての必要な診療情報の提供を受け、適切な総合医療管理を実施した場合に算定する。なお、算定に当たっては当該疾患の担当医からの情報提供に関する内容及び担当医の保険医療機関名等について診療録に記載又は提供文書の写しを添付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8FDACBB0-CFC0-A106-37DC-F21D891D098C}"/>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総合医療管理加算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16</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11</a:t>
              </a:r>
              <a:r>
                <a:rPr lang="ja-JP" altLang="en-US" sz="1500">
                  <a:solidFill>
                    <a:schemeClr val="tx1"/>
                  </a:solidFill>
                  <a:effectLst/>
                  <a:latin typeface="HGMaruGothicMPRO" panose="020F0600000000000000" pitchFamily="34" charset="-128"/>
                  <a:ea typeface="HGMaruGothicMPRO" panose="020F0600000000000000" pitchFamily="34" charset="-128"/>
                </a:rPr>
                <a:t>」の総合医療管理加算は、糖尿病の患者、骨吸収抑制薬投与中の患者、感染性心内膜炎のハイリスク患者、関節リウマチの患者、血液凝固阻止剤投与中の患者</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en" altLang="ja-JP" sz="1500" dirty="0">
                  <a:solidFill>
                    <a:schemeClr val="tx1"/>
                  </a:solidFill>
                  <a:effectLst/>
                  <a:latin typeface="HGMaruGothicMPRO" panose="020F0600000000000000" pitchFamily="34" charset="-128"/>
                  <a:ea typeface="HGMaruGothicMPRO" panose="020F0600000000000000" pitchFamily="34" charset="-128"/>
                </a:rPr>
                <a:t>HIV</a:t>
              </a:r>
              <a:r>
                <a:rPr lang="ja-JP" altLang="en-US" sz="1500">
                  <a:solidFill>
                    <a:schemeClr val="tx1"/>
                  </a:solidFill>
                  <a:effectLst/>
                  <a:latin typeface="HGMaruGothicMPRO" panose="020F0600000000000000" pitchFamily="34" charset="-128"/>
                  <a:ea typeface="HGMaruGothicMPRO" panose="020F0600000000000000" pitchFamily="34" charset="-128"/>
                </a:rPr>
                <a:t>感染症の患者</a:t>
              </a:r>
              <a:r>
                <a:rPr lang="ja-JP" altLang="en-US" sz="1500">
                  <a:solidFill>
                    <a:srgbClr val="FF0000"/>
                  </a:solidFill>
                  <a:effectLst/>
                  <a:latin typeface="HGMaruGothicMPRO" panose="020F0600000000000000" pitchFamily="34" charset="-128"/>
                  <a:ea typeface="HGMaruGothicMPRO" panose="020F0600000000000000" pitchFamily="34" charset="-128"/>
                </a:rPr>
                <a:t>又は認知症の患者</a:t>
              </a:r>
              <a:r>
                <a:rPr lang="ja-JP" altLang="en-US" sz="1500">
                  <a:solidFill>
                    <a:schemeClr val="tx1"/>
                  </a:solidFill>
                  <a:effectLst/>
                  <a:latin typeface="HGMaruGothicMPRO" panose="020F0600000000000000" pitchFamily="34" charset="-128"/>
                  <a:ea typeface="HGMaruGothicMPRO" panose="020F0600000000000000" pitchFamily="34" charset="-128"/>
                </a:rPr>
                <a:t>であって、別の医科の保険医療機関の当該疾患の担当医から歯科治療を行うに当たり、診療情報提供料に定める様式に基づいた文書により患者の全身状態や服薬状況等についての必要な診療情報の提供を受け、適切な総合医療管理を実施した場合に算定する。なお、算定に当たっては当該疾患の担当医からの情報提供に関する内容及び担当医の保険医療機関名等について診療録に記載又は提供文書の写しを添付する。 </a:t>
              </a:r>
            </a:p>
          </p:txBody>
        </p:sp>
        <p:sp>
          <p:nvSpPr>
            <p:cNvPr id="8" name="右矢印 7">
              <a:extLst>
                <a:ext uri="{FF2B5EF4-FFF2-40B4-BE49-F238E27FC236}">
                  <a16:creationId xmlns:a16="http://schemas.microsoft.com/office/drawing/2014/main" id="{CE9BEAE8-AF7A-9DB8-5439-D007F45B90CD}"/>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2E94E0EB-C650-83C6-0861-F08CA53B63AB}"/>
              </a:ext>
            </a:extLst>
          </p:cNvPr>
          <p:cNvSpPr txBox="1">
            <a:spLocks/>
          </p:cNvSpPr>
          <p:nvPr/>
        </p:nvSpPr>
        <p:spPr>
          <a:xfrm>
            <a:off x="4229100" y="0"/>
            <a:ext cx="7962900" cy="759655"/>
          </a:xfrm>
          <a:prstGeom prst="rect">
            <a:avLst/>
          </a:prstGeom>
          <a:solidFill>
            <a:srgbClr val="7030A0">
              <a:alpha val="30000"/>
            </a:srgbClr>
          </a:solidFill>
          <a:ln>
            <a:noFill/>
          </a:ln>
        </p:spPr>
        <p:txBody>
          <a:bodyPr vert="horz" lIns="9144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700">
                <a:solidFill>
                  <a:schemeClr val="tx1"/>
                </a:solidFill>
                <a:latin typeface="HG丸ｺﾞｼｯｸM-PRO"/>
                <a:ea typeface="HG丸ｺﾞｼｯｸM-PRO"/>
                <a:cs typeface="HG丸ｺﾞｼｯｸM-PRO"/>
              </a:rPr>
              <a:t>４</a:t>
            </a:r>
            <a:r>
              <a:rPr lang="en-US" altLang="ja-JP" sz="2700" dirty="0">
                <a:solidFill>
                  <a:schemeClr val="tx1"/>
                </a:solidFill>
                <a:latin typeface="HG丸ｺﾞｼｯｸM-PRO"/>
                <a:ea typeface="HG丸ｺﾞｼｯｸM-PRO"/>
                <a:cs typeface="HG丸ｺﾞｼｯｸM-PRO"/>
              </a:rPr>
              <a:t> </a:t>
            </a:r>
            <a:r>
              <a:rPr lang="ja-JP" altLang="en-US" sz="2700">
                <a:solidFill>
                  <a:schemeClr val="tx1"/>
                </a:solidFill>
                <a:latin typeface="HG丸ｺﾞｼｯｸM-PRO"/>
                <a:ea typeface="HG丸ｺﾞｼｯｸM-PRO"/>
                <a:cs typeface="HG丸ｺﾞｼｯｸM-PRO"/>
              </a:rPr>
              <a:t>重点的な対応が求められる分野への適切な評価</a:t>
            </a:r>
            <a:endParaRPr lang="en-US" altLang="ja-JP" sz="2700" dirty="0">
              <a:solidFill>
                <a:schemeClr val="tx1"/>
              </a:solidFill>
              <a:latin typeface="HG丸ｺﾞｼｯｸM-PRO"/>
              <a:ea typeface="HG丸ｺﾞｼｯｸM-PRO"/>
              <a:cs typeface="HG丸ｺﾞｼｯｸM-PRO"/>
            </a:endParaRPr>
          </a:p>
          <a:p>
            <a:pPr algn="r">
              <a:lnSpc>
                <a:spcPts val="2840"/>
              </a:lnSpc>
            </a:pPr>
            <a:r>
              <a:rPr lang="ja-JP" altLang="en-US" sz="2700">
                <a:solidFill>
                  <a:schemeClr val="tx1"/>
                </a:solidFill>
                <a:latin typeface="HG丸ｺﾞｼｯｸM-PRO"/>
                <a:ea typeface="HG丸ｺﾞｼｯｸM-PRO"/>
                <a:cs typeface="HG丸ｺﾞｼｯｸM-PRO"/>
              </a:rPr>
              <a:t>（小児医療、周産期医療、救急医療等）</a:t>
            </a:r>
            <a:endParaRPr lang="en-US" altLang="ja-JP" sz="2700" dirty="0">
              <a:solidFill>
                <a:schemeClr val="tx1"/>
              </a:solidFill>
              <a:latin typeface="HG丸ｺﾞｼｯｸM-PRO"/>
              <a:ea typeface="HG丸ｺﾞｼｯｸM-PRO"/>
              <a:cs typeface="HG丸ｺﾞｼｯｸM-PRO"/>
            </a:endParaRPr>
          </a:p>
        </p:txBody>
      </p:sp>
      <p:sp>
        <p:nvSpPr>
          <p:cNvPr id="13" name="タイトル 1">
            <a:extLst>
              <a:ext uri="{FF2B5EF4-FFF2-40B4-BE49-F238E27FC236}">
                <a16:creationId xmlns:a16="http://schemas.microsoft.com/office/drawing/2014/main" id="{F7035F4C-2B50-7F8C-33F3-CA7D639D01D5}"/>
              </a:ext>
            </a:extLst>
          </p:cNvPr>
          <p:cNvSpPr txBox="1">
            <a:spLocks/>
          </p:cNvSpPr>
          <p:nvPr/>
        </p:nvSpPr>
        <p:spPr>
          <a:xfrm>
            <a:off x="4229100" y="752482"/>
            <a:ext cx="7962900" cy="322593"/>
          </a:xfrm>
          <a:prstGeom prst="rect">
            <a:avLst/>
          </a:prstGeom>
          <a:solidFill>
            <a:srgbClr val="7030A0">
              <a:alpha val="15000"/>
            </a:srgbClr>
          </a:solidFill>
          <a:ln>
            <a:noFill/>
          </a:ln>
        </p:spPr>
        <p:txBody>
          <a:bodyPr vert="horz" lIns="9144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440"/>
              </a:lnSpc>
            </a:pPr>
            <a:r>
              <a:rPr lang="ja-JP" altLang="en-US" sz="2400">
                <a:solidFill>
                  <a:schemeClr val="tx1"/>
                </a:solidFill>
                <a:latin typeface="HG丸ｺﾞｼｯｸM-PRO"/>
                <a:ea typeface="HG丸ｺﾞｼｯｸM-PRO"/>
                <a:cs typeface="HG丸ｺﾞｼｯｸM-PRO"/>
              </a:rPr>
              <a:t>　４</a:t>
            </a:r>
            <a:r>
              <a:rPr lang="en-US" altLang="ja-JP" sz="2400" dirty="0">
                <a:solidFill>
                  <a:schemeClr val="tx1"/>
                </a:solidFill>
                <a:latin typeface="HG丸ｺﾞｼｯｸM-PRO"/>
                <a:ea typeface="HG丸ｺﾞｼｯｸM-PRO"/>
                <a:cs typeface="HG丸ｺﾞｼｯｸM-PRO"/>
              </a:rPr>
              <a:t> </a:t>
            </a:r>
            <a:r>
              <a:rPr lang="ja-JP" altLang="en-US" sz="2400">
                <a:solidFill>
                  <a:schemeClr val="tx1"/>
                </a:solidFill>
                <a:latin typeface="HG丸ｺﾞｼｯｸM-PRO"/>
                <a:ea typeface="HG丸ｺﾞｼｯｸM-PRO"/>
                <a:cs typeface="HG丸ｺﾞｼｯｸM-PRO"/>
              </a:rPr>
              <a:t>認知症の者に対する適切な医療の評価</a:t>
            </a:r>
            <a:endParaRPr lang="en-US" altLang="ja-JP" sz="24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7F62D54D-619A-C940-E037-0F5E3F239C4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500">
                <a:solidFill>
                  <a:schemeClr val="tx1"/>
                </a:solidFill>
                <a:latin typeface="HGMaruGothicMPRO" panose="020F0600000000000000" pitchFamily="34" charset="-128"/>
                <a:ea typeface="HGMaruGothicMPRO" panose="020F0600000000000000" pitchFamily="34" charset="-128"/>
              </a:rPr>
              <a:t>認知症患者に対するかかりつけ歯科医と医師等との連携による歯科医療の推進</a:t>
            </a:r>
            <a:endParaRPr lang="en-US" altLang="ja-JP" sz="25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BE175006-F4D3-4E70-7DA7-2FD44607F359}"/>
              </a:ext>
            </a:extLst>
          </p:cNvPr>
          <p:cNvSpPr/>
          <p:nvPr/>
        </p:nvSpPr>
        <p:spPr>
          <a:xfrm>
            <a:off x="11171040" y="59869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0A6D03DA-B346-AE8C-48FD-201BBE02C967}"/>
              </a:ext>
            </a:extLst>
          </p:cNvPr>
          <p:cNvGrpSpPr/>
          <p:nvPr/>
        </p:nvGrpSpPr>
        <p:grpSpPr>
          <a:xfrm>
            <a:off x="4072538" y="5075209"/>
            <a:ext cx="7051063" cy="1500547"/>
            <a:chOff x="2823289" y="5180470"/>
            <a:chExt cx="7051063" cy="1500547"/>
          </a:xfrm>
        </p:grpSpPr>
        <p:pic>
          <p:nvPicPr>
            <p:cNvPr id="11" name="図 10">
              <a:extLst>
                <a:ext uri="{FF2B5EF4-FFF2-40B4-BE49-F238E27FC236}">
                  <a16:creationId xmlns:a16="http://schemas.microsoft.com/office/drawing/2014/main" id="{4B7530EF-2B86-B23D-7565-A61BD28A1DCF}"/>
                </a:ext>
              </a:extLst>
            </p:cNvPr>
            <p:cNvPicPr>
              <a:picLocks noChangeAspect="1"/>
            </p:cNvPicPr>
            <p:nvPr/>
          </p:nvPicPr>
          <p:blipFill>
            <a:blip r:embed="rId2"/>
            <a:stretch>
              <a:fillRect/>
            </a:stretch>
          </p:blipFill>
          <p:spPr>
            <a:xfrm>
              <a:off x="2823289" y="5180470"/>
              <a:ext cx="1500547" cy="1500547"/>
            </a:xfrm>
            <a:prstGeom prst="rect">
              <a:avLst/>
            </a:prstGeom>
          </p:spPr>
        </p:pic>
        <p:grpSp>
          <p:nvGrpSpPr>
            <p:cNvPr id="12" name="グループ化 11">
              <a:extLst>
                <a:ext uri="{FF2B5EF4-FFF2-40B4-BE49-F238E27FC236}">
                  <a16:creationId xmlns:a16="http://schemas.microsoft.com/office/drawing/2014/main" id="{23A89D68-E1B6-751F-BE1E-BEE06C37713E}"/>
                </a:ext>
              </a:extLst>
            </p:cNvPr>
            <p:cNvGrpSpPr>
              <a:grpSpLocks noChangeAspect="1"/>
            </p:cNvGrpSpPr>
            <p:nvPr/>
          </p:nvGrpSpPr>
          <p:grpSpPr>
            <a:xfrm>
              <a:off x="5911067" y="5231607"/>
              <a:ext cx="3963285" cy="1440000"/>
              <a:chOff x="1582274" y="3579053"/>
              <a:chExt cx="8759208" cy="3182525"/>
            </a:xfrm>
          </p:grpSpPr>
          <p:pic>
            <p:nvPicPr>
              <p:cNvPr id="14" name="図 13">
                <a:extLst>
                  <a:ext uri="{FF2B5EF4-FFF2-40B4-BE49-F238E27FC236}">
                    <a16:creationId xmlns:a16="http://schemas.microsoft.com/office/drawing/2014/main" id="{7CDC10A2-459F-F506-4737-4A5FD5B24279}"/>
                  </a:ext>
                </a:extLst>
              </p:cNvPr>
              <p:cNvPicPr>
                <a:picLocks noChangeAspect="1"/>
              </p:cNvPicPr>
              <p:nvPr/>
            </p:nvPicPr>
            <p:blipFill>
              <a:blip r:embed="rId3"/>
              <a:stretch>
                <a:fillRect/>
              </a:stretch>
            </p:blipFill>
            <p:spPr>
              <a:xfrm>
                <a:off x="1582274" y="3581401"/>
                <a:ext cx="2007290" cy="3136391"/>
              </a:xfrm>
              <a:prstGeom prst="rect">
                <a:avLst/>
              </a:prstGeom>
            </p:spPr>
          </p:pic>
          <p:pic>
            <p:nvPicPr>
              <p:cNvPr id="15" name="図 14">
                <a:extLst>
                  <a:ext uri="{FF2B5EF4-FFF2-40B4-BE49-F238E27FC236}">
                    <a16:creationId xmlns:a16="http://schemas.microsoft.com/office/drawing/2014/main" id="{65EEE35F-F066-B0E5-C77A-09C998E06615}"/>
                  </a:ext>
                </a:extLst>
              </p:cNvPr>
              <p:cNvPicPr>
                <a:picLocks noChangeAspect="1"/>
              </p:cNvPicPr>
              <p:nvPr/>
            </p:nvPicPr>
            <p:blipFill>
              <a:blip r:embed="rId4"/>
              <a:stretch>
                <a:fillRect/>
              </a:stretch>
            </p:blipFill>
            <p:spPr>
              <a:xfrm>
                <a:off x="8218714" y="3581401"/>
                <a:ext cx="2122768" cy="3180177"/>
              </a:xfrm>
              <a:prstGeom prst="rect">
                <a:avLst/>
              </a:prstGeom>
            </p:spPr>
          </p:pic>
          <p:sp>
            <p:nvSpPr>
              <p:cNvPr id="16" name="円弧 15">
                <a:extLst>
                  <a:ext uri="{FF2B5EF4-FFF2-40B4-BE49-F238E27FC236}">
                    <a16:creationId xmlns:a16="http://schemas.microsoft.com/office/drawing/2014/main" id="{C95769AC-59D4-EFDD-22CF-61FCC2461AA9}"/>
                  </a:ext>
                </a:extLst>
              </p:cNvPr>
              <p:cNvSpPr/>
              <p:nvPr/>
            </p:nvSpPr>
            <p:spPr>
              <a:xfrm>
                <a:off x="3552379" y="4113547"/>
                <a:ext cx="4752000" cy="1497692"/>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1F6C78A4-9479-6BA7-2AB3-F1586A1B639C}"/>
                  </a:ext>
                </a:extLst>
              </p:cNvPr>
              <p:cNvPicPr>
                <a:picLocks noChangeAspect="1"/>
              </p:cNvPicPr>
              <p:nvPr/>
            </p:nvPicPr>
            <p:blipFill>
              <a:blip r:embed="rId5"/>
              <a:stretch>
                <a:fillRect/>
              </a:stretch>
            </p:blipFill>
            <p:spPr>
              <a:xfrm>
                <a:off x="3333294" y="3579053"/>
                <a:ext cx="1621758" cy="1187766"/>
              </a:xfrm>
              <a:prstGeom prst="rect">
                <a:avLst/>
              </a:prstGeom>
            </p:spPr>
          </p:pic>
          <p:sp>
            <p:nvSpPr>
              <p:cNvPr id="18" name="円弧 17">
                <a:extLst>
                  <a:ext uri="{FF2B5EF4-FFF2-40B4-BE49-F238E27FC236}">
                    <a16:creationId xmlns:a16="http://schemas.microsoft.com/office/drawing/2014/main" id="{E9922556-D13F-E32D-CF6B-D436DD405BB1}"/>
                  </a:ext>
                </a:extLst>
              </p:cNvPr>
              <p:cNvSpPr/>
              <p:nvPr/>
            </p:nvSpPr>
            <p:spPr>
              <a:xfrm flipH="1">
                <a:off x="3572148" y="4346097"/>
                <a:ext cx="4752000" cy="149769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D962EE4F-956E-36E5-0707-78558E6EA4CB}"/>
                  </a:ext>
                </a:extLst>
              </p:cNvPr>
              <p:cNvPicPr>
                <a:picLocks noChangeAspect="1"/>
              </p:cNvPicPr>
              <p:nvPr/>
            </p:nvPicPr>
            <p:blipFill>
              <a:blip r:embed="rId6"/>
              <a:stretch>
                <a:fillRect/>
              </a:stretch>
            </p:blipFill>
            <p:spPr>
              <a:xfrm>
                <a:off x="7097485" y="3697344"/>
                <a:ext cx="1417867" cy="1417867"/>
              </a:xfrm>
              <a:prstGeom prst="rect">
                <a:avLst/>
              </a:prstGeom>
            </p:spPr>
          </p:pic>
        </p:grpSp>
      </p:grpSp>
      <p:sp>
        <p:nvSpPr>
          <p:cNvPr id="20" name="スライド番号プレースホルダー 19">
            <a:extLst>
              <a:ext uri="{FF2B5EF4-FFF2-40B4-BE49-F238E27FC236}">
                <a16:creationId xmlns:a16="http://schemas.microsoft.com/office/drawing/2014/main" id="{8EE70B82-6106-1C8F-69C2-8B80F58C2D46}"/>
              </a:ext>
            </a:extLst>
          </p:cNvPr>
          <p:cNvSpPr>
            <a:spLocks noGrp="1"/>
          </p:cNvSpPr>
          <p:nvPr>
            <p:ph type="sldNum" sz="quarter" idx="12"/>
          </p:nvPr>
        </p:nvSpPr>
        <p:spPr/>
        <p:txBody>
          <a:bodyPr/>
          <a:lstStyle/>
          <a:p>
            <a:fld id="{7F53A4F6-1DED-4042-94B1-26CBF9BCF6BA}" type="slidenum">
              <a:rPr kumimoji="1" lang="ja-JP" altLang="en-US" smtClean="0"/>
              <a:t>183</a:t>
            </a:fld>
            <a:endParaRPr kumimoji="1" lang="ja-JP" altLang="en-US"/>
          </a:p>
        </p:txBody>
      </p:sp>
    </p:spTree>
    <p:extLst>
      <p:ext uri="{BB962C8B-B14F-4D97-AF65-F5344CB8AC3E}">
        <p14:creationId xmlns:p14="http://schemas.microsoft.com/office/powerpoint/2010/main" val="38012207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ADCC6-A86B-8549-197B-4386CF8493C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FFFD7FC-D1C3-0126-7224-ACBDAA746F7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8" name="タイトル 1">
            <a:extLst>
              <a:ext uri="{FF2B5EF4-FFF2-40B4-BE49-F238E27FC236}">
                <a16:creationId xmlns:a16="http://schemas.microsoft.com/office/drawing/2014/main" id="{81935293-994D-3C20-9C9D-34B7C2FF70C9}"/>
              </a:ext>
            </a:extLst>
          </p:cNvPr>
          <p:cNvSpPr txBox="1">
            <a:spLocks/>
          </p:cNvSpPr>
          <p:nvPr/>
        </p:nvSpPr>
        <p:spPr>
          <a:xfrm>
            <a:off x="285070" y="1968500"/>
            <a:ext cx="5487080" cy="4651201"/>
          </a:xfrm>
          <a:prstGeom prst="rect">
            <a:avLst/>
          </a:prstGeom>
          <a:ln>
            <a:solidFill>
              <a:schemeClr val="tx1"/>
            </a:solidFill>
          </a:ln>
        </p:spPr>
        <p:txBody>
          <a:bodyPr vert="horz" lIns="91440" tIns="45720" rIns="3600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総合医療管理加算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16</a:t>
            </a: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11</a:t>
            </a:r>
            <a:r>
              <a:rPr lang="ja-JP" altLang="en-US" sz="1500">
                <a:solidFill>
                  <a:schemeClr val="tx1"/>
                </a:solidFill>
                <a:effectLst/>
                <a:latin typeface="HGMaruGothicMPRO" panose="020F0600000000000000" pitchFamily="34" charset="-128"/>
                <a:ea typeface="HGMaruGothicMPRO" panose="020F0600000000000000" pitchFamily="34" charset="-128"/>
              </a:rPr>
              <a:t>」の総合医療管理加算は、糖尿病の患者、骨吸収抑制薬投与中の患者、感染性心内膜炎の ハイリスク患者、関節リウマチの患者、血液凝固阻止剤投与中の患者</a:t>
            </a:r>
            <a:r>
              <a:rPr lang="ja-JP" altLang="en-US" sz="1500">
                <a:solidFill>
                  <a:srgbClr val="FF0000"/>
                </a:solidFill>
                <a:effectLst/>
                <a:latin typeface="HGMaruGothicMPRO" panose="020F0600000000000000" pitchFamily="34" charset="-128"/>
                <a:ea typeface="HGMaruGothicMPRO" panose="020F0600000000000000" pitchFamily="34" charset="-128"/>
              </a:rPr>
              <a:t>又は</a:t>
            </a:r>
            <a:r>
              <a:rPr lang="en" altLang="ja-JP" sz="1500" dirty="0">
                <a:solidFill>
                  <a:schemeClr val="tx1"/>
                </a:solidFill>
                <a:effectLst/>
                <a:latin typeface="HGMaruGothicMPRO" panose="020F0600000000000000" pitchFamily="34" charset="-128"/>
                <a:ea typeface="HGMaruGothicMPRO" panose="020F0600000000000000" pitchFamily="34" charset="-128"/>
              </a:rPr>
              <a:t>HIV</a:t>
            </a:r>
            <a:r>
              <a:rPr lang="ja-JP" altLang="en-US" sz="1500">
                <a:solidFill>
                  <a:schemeClr val="tx1"/>
                </a:solidFill>
                <a:effectLst/>
                <a:latin typeface="HGMaruGothicMPRO" panose="020F0600000000000000" pitchFamily="34" charset="-128"/>
                <a:ea typeface="HGMaruGothicMPRO" panose="020F0600000000000000" pitchFamily="34" charset="-128"/>
              </a:rPr>
              <a:t>感染症の患者であって、別の医科の保険医療機関の当該疾患の担当医から歯科治療を行うに当たり、診療情報提供料に定める様式に基づいた文書により患者の全身状態や服薬状況等についての必要な診療情報の提供を受け、適切な総合医療管理を実施した場合に算定する。なお、算定に当たっては当該疾患の担当医からの情報提供に関する内容及び担当医の保険医療機関名等について診療録に記載又は提供文書の写しを添付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DF4C209B-C49B-1D69-6D7F-48E6B9543491}"/>
              </a:ext>
            </a:extLst>
          </p:cNvPr>
          <p:cNvSpPr txBox="1">
            <a:spLocks/>
          </p:cNvSpPr>
          <p:nvPr/>
        </p:nvSpPr>
        <p:spPr>
          <a:xfrm>
            <a:off x="6529866" y="1968501"/>
            <a:ext cx="5431705" cy="46512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総合医療管理加算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16</a:t>
            </a: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11</a:t>
            </a:r>
            <a:r>
              <a:rPr lang="ja-JP" altLang="en-US" sz="1500">
                <a:solidFill>
                  <a:schemeClr val="tx1"/>
                </a:solidFill>
                <a:effectLst/>
                <a:latin typeface="HGMaruGothicMPRO" panose="020F0600000000000000" pitchFamily="34" charset="-128"/>
                <a:ea typeface="HGMaruGothicMPRO" panose="020F0600000000000000" pitchFamily="34" charset="-128"/>
              </a:rPr>
              <a:t>」の総合医療管理加算は、糖尿病の患者、骨吸収抑制薬投与中の患者、感染性心内膜炎の ハイリスク患者、関節リウマチの患者、血液凝固阻止剤投与中の患者</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en" altLang="ja-JP" sz="1500" dirty="0">
                <a:solidFill>
                  <a:schemeClr val="tx1"/>
                </a:solidFill>
                <a:effectLst/>
                <a:latin typeface="HGMaruGothicMPRO" panose="020F0600000000000000" pitchFamily="34" charset="-128"/>
                <a:ea typeface="HGMaruGothicMPRO" panose="020F0600000000000000" pitchFamily="34" charset="-128"/>
              </a:rPr>
              <a:t>HIV</a:t>
            </a:r>
            <a:r>
              <a:rPr lang="ja-JP" altLang="en-US" sz="1500">
                <a:solidFill>
                  <a:schemeClr val="tx1"/>
                </a:solidFill>
                <a:effectLst/>
                <a:latin typeface="HGMaruGothicMPRO" panose="020F0600000000000000" pitchFamily="34" charset="-128"/>
                <a:ea typeface="HGMaruGothicMPRO" panose="020F0600000000000000" pitchFamily="34" charset="-128"/>
              </a:rPr>
              <a:t>感染症の患者</a:t>
            </a:r>
            <a:r>
              <a:rPr lang="ja-JP" altLang="en-US" sz="1500">
                <a:solidFill>
                  <a:srgbClr val="FF0000"/>
                </a:solidFill>
                <a:effectLst/>
                <a:latin typeface="HGMaruGothicMPRO" panose="020F0600000000000000" pitchFamily="34" charset="-128"/>
                <a:ea typeface="HGMaruGothicMPRO" panose="020F0600000000000000" pitchFamily="34" charset="-128"/>
              </a:rPr>
              <a:t>又は感染対策が特に必要な患者</a:t>
            </a:r>
            <a:r>
              <a:rPr lang="ja-JP" altLang="en-US" sz="1500">
                <a:solidFill>
                  <a:schemeClr val="tx1"/>
                </a:solidFill>
                <a:effectLst/>
                <a:latin typeface="HGMaruGothicMPRO" panose="020F0600000000000000" pitchFamily="34" charset="-128"/>
                <a:ea typeface="HGMaruGothicMPRO" panose="020F0600000000000000" pitchFamily="34" charset="-128"/>
              </a:rPr>
              <a:t>であって、別の医科の保険医療機関の当該疾患の担当医から歯科治療を行うに当たり、診療情報提供料に定める様式に基づいた文書により患者の全身状態や服薬状況等についての必要な診療情報の提供を受け、適切な総合医療管理を実施した場合に算定する。なお、算定に当たっては当該疾患の担当医からの情報提供に関する内容及び担当医の保険医療機関名等について診療録に記載又は提供文書の写しを添付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0" name="右矢印 9">
            <a:extLst>
              <a:ext uri="{FF2B5EF4-FFF2-40B4-BE49-F238E27FC236}">
                <a16:creationId xmlns:a16="http://schemas.microsoft.com/office/drawing/2014/main" id="{B81AC3E2-4DF6-9053-82B0-426576923FB3}"/>
              </a:ext>
            </a:extLst>
          </p:cNvPr>
          <p:cNvSpPr/>
          <p:nvPr/>
        </p:nvSpPr>
        <p:spPr>
          <a:xfrm>
            <a:off x="5867028" y="39080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AACC92EC-DC74-5D1D-6168-8018FCE8D809}"/>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新興感染症等に対応可能な歯科医療提供体制の構築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89FEF69A-F52C-5CB5-7086-5ED18BB3CB4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6 </a:t>
            </a:r>
            <a:r>
              <a:rPr lang="ja-JP" altLang="en-US" sz="35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35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63737ABE-359B-BECB-D1AE-9CEDB8F93DF6}"/>
              </a:ext>
            </a:extLst>
          </p:cNvPr>
          <p:cNvSpPr/>
          <p:nvPr/>
        </p:nvSpPr>
        <p:spPr>
          <a:xfrm>
            <a:off x="11171040" y="59869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grpSp>
        <p:nvGrpSpPr>
          <p:cNvPr id="18" name="グループ化 17">
            <a:extLst>
              <a:ext uri="{FF2B5EF4-FFF2-40B4-BE49-F238E27FC236}">
                <a16:creationId xmlns:a16="http://schemas.microsoft.com/office/drawing/2014/main" id="{7FDC3AC3-B68E-E27D-8EF5-BC061D85F297}"/>
              </a:ext>
            </a:extLst>
          </p:cNvPr>
          <p:cNvGrpSpPr>
            <a:grpSpLocks noChangeAspect="1"/>
          </p:cNvGrpSpPr>
          <p:nvPr/>
        </p:nvGrpSpPr>
        <p:grpSpPr>
          <a:xfrm>
            <a:off x="6875343" y="5179701"/>
            <a:ext cx="3963285" cy="1440000"/>
            <a:chOff x="1582274" y="3579053"/>
            <a:chExt cx="8759208" cy="3182525"/>
          </a:xfrm>
        </p:grpSpPr>
        <p:pic>
          <p:nvPicPr>
            <p:cNvPr id="12" name="図 11">
              <a:extLst>
                <a:ext uri="{FF2B5EF4-FFF2-40B4-BE49-F238E27FC236}">
                  <a16:creationId xmlns:a16="http://schemas.microsoft.com/office/drawing/2014/main" id="{8B4BC742-B252-1D8A-8A9B-F4ACB2B61AFC}"/>
                </a:ext>
              </a:extLst>
            </p:cNvPr>
            <p:cNvPicPr>
              <a:picLocks noChangeAspect="1"/>
            </p:cNvPicPr>
            <p:nvPr/>
          </p:nvPicPr>
          <p:blipFill>
            <a:blip r:embed="rId2"/>
            <a:stretch>
              <a:fillRect/>
            </a:stretch>
          </p:blipFill>
          <p:spPr>
            <a:xfrm>
              <a:off x="1582274" y="3581401"/>
              <a:ext cx="2007290" cy="3136391"/>
            </a:xfrm>
            <a:prstGeom prst="rect">
              <a:avLst/>
            </a:prstGeom>
          </p:spPr>
        </p:pic>
        <p:pic>
          <p:nvPicPr>
            <p:cNvPr id="13" name="図 12">
              <a:extLst>
                <a:ext uri="{FF2B5EF4-FFF2-40B4-BE49-F238E27FC236}">
                  <a16:creationId xmlns:a16="http://schemas.microsoft.com/office/drawing/2014/main" id="{96D061E1-8154-3CC5-4051-6D36ACD7EEA5}"/>
                </a:ext>
              </a:extLst>
            </p:cNvPr>
            <p:cNvPicPr>
              <a:picLocks noChangeAspect="1"/>
            </p:cNvPicPr>
            <p:nvPr/>
          </p:nvPicPr>
          <p:blipFill>
            <a:blip r:embed="rId3"/>
            <a:stretch>
              <a:fillRect/>
            </a:stretch>
          </p:blipFill>
          <p:spPr>
            <a:xfrm>
              <a:off x="8218714" y="3581401"/>
              <a:ext cx="2122768" cy="3180177"/>
            </a:xfrm>
            <a:prstGeom prst="rect">
              <a:avLst/>
            </a:prstGeom>
          </p:spPr>
        </p:pic>
        <p:sp>
          <p:nvSpPr>
            <p:cNvPr id="14" name="円弧 13">
              <a:extLst>
                <a:ext uri="{FF2B5EF4-FFF2-40B4-BE49-F238E27FC236}">
                  <a16:creationId xmlns:a16="http://schemas.microsoft.com/office/drawing/2014/main" id="{1F0C7EF6-7031-20D8-698C-6E1F738DF4A9}"/>
                </a:ext>
              </a:extLst>
            </p:cNvPr>
            <p:cNvSpPr/>
            <p:nvPr/>
          </p:nvSpPr>
          <p:spPr>
            <a:xfrm>
              <a:off x="3552379" y="4113547"/>
              <a:ext cx="4752000" cy="1497692"/>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2940E71C-11DA-7D4D-7AAA-DAEC191F57FB}"/>
                </a:ext>
              </a:extLst>
            </p:cNvPr>
            <p:cNvPicPr>
              <a:picLocks noChangeAspect="1"/>
            </p:cNvPicPr>
            <p:nvPr/>
          </p:nvPicPr>
          <p:blipFill>
            <a:blip r:embed="rId4"/>
            <a:stretch>
              <a:fillRect/>
            </a:stretch>
          </p:blipFill>
          <p:spPr>
            <a:xfrm>
              <a:off x="3333294" y="3579053"/>
              <a:ext cx="1621758" cy="1187766"/>
            </a:xfrm>
            <a:prstGeom prst="rect">
              <a:avLst/>
            </a:prstGeom>
          </p:spPr>
        </p:pic>
        <p:sp>
          <p:nvSpPr>
            <p:cNvPr id="16" name="円弧 15">
              <a:extLst>
                <a:ext uri="{FF2B5EF4-FFF2-40B4-BE49-F238E27FC236}">
                  <a16:creationId xmlns:a16="http://schemas.microsoft.com/office/drawing/2014/main" id="{35D84B46-BE7D-6D7F-831E-2F0D4DDE124B}"/>
                </a:ext>
              </a:extLst>
            </p:cNvPr>
            <p:cNvSpPr/>
            <p:nvPr/>
          </p:nvSpPr>
          <p:spPr>
            <a:xfrm flipH="1">
              <a:off x="3572148" y="4346097"/>
              <a:ext cx="4752000" cy="149769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329522FE-C6D0-23B6-FE34-C1C6240B1B02}"/>
                </a:ext>
              </a:extLst>
            </p:cNvPr>
            <p:cNvPicPr>
              <a:picLocks noChangeAspect="1"/>
            </p:cNvPicPr>
            <p:nvPr/>
          </p:nvPicPr>
          <p:blipFill>
            <a:blip r:embed="rId5"/>
            <a:stretch>
              <a:fillRect/>
            </a:stretch>
          </p:blipFill>
          <p:spPr>
            <a:xfrm>
              <a:off x="7097485" y="3697344"/>
              <a:ext cx="1417867" cy="1417867"/>
            </a:xfrm>
            <a:prstGeom prst="rect">
              <a:avLst/>
            </a:prstGeom>
          </p:spPr>
        </p:pic>
      </p:grpSp>
      <p:grpSp>
        <p:nvGrpSpPr>
          <p:cNvPr id="19" name="グループ化 18">
            <a:extLst>
              <a:ext uri="{FF2B5EF4-FFF2-40B4-BE49-F238E27FC236}">
                <a16:creationId xmlns:a16="http://schemas.microsoft.com/office/drawing/2014/main" id="{B7BC00A7-18DA-038B-C203-9260A21178BC}"/>
              </a:ext>
            </a:extLst>
          </p:cNvPr>
          <p:cNvGrpSpPr>
            <a:grpSpLocks noChangeAspect="1"/>
          </p:cNvGrpSpPr>
          <p:nvPr/>
        </p:nvGrpSpPr>
        <p:grpSpPr>
          <a:xfrm>
            <a:off x="3856455" y="4946073"/>
            <a:ext cx="1788002" cy="1855802"/>
            <a:chOff x="7161043" y="3607313"/>
            <a:chExt cx="2540000" cy="2387600"/>
          </a:xfrm>
        </p:grpSpPr>
        <p:pic>
          <p:nvPicPr>
            <p:cNvPr id="20" name="図 19">
              <a:extLst>
                <a:ext uri="{FF2B5EF4-FFF2-40B4-BE49-F238E27FC236}">
                  <a16:creationId xmlns:a16="http://schemas.microsoft.com/office/drawing/2014/main" id="{FC6F8BB4-199B-7AE7-C898-16129A32AC49}"/>
                </a:ext>
              </a:extLst>
            </p:cNvPr>
            <p:cNvPicPr>
              <a:picLocks noChangeAspect="1"/>
            </p:cNvPicPr>
            <p:nvPr/>
          </p:nvPicPr>
          <p:blipFill>
            <a:blip r:embed="rId6"/>
            <a:stretch>
              <a:fillRect/>
            </a:stretch>
          </p:blipFill>
          <p:spPr>
            <a:xfrm>
              <a:off x="7161043" y="3607313"/>
              <a:ext cx="2540000" cy="2387600"/>
            </a:xfrm>
            <a:prstGeom prst="rect">
              <a:avLst/>
            </a:prstGeom>
          </p:spPr>
        </p:pic>
        <p:pic>
          <p:nvPicPr>
            <p:cNvPr id="21" name="図 20">
              <a:extLst>
                <a:ext uri="{FF2B5EF4-FFF2-40B4-BE49-F238E27FC236}">
                  <a16:creationId xmlns:a16="http://schemas.microsoft.com/office/drawing/2014/main" id="{673AF42E-081C-BA13-3D3D-7ECB8D79CF8F}"/>
                </a:ext>
              </a:extLst>
            </p:cNvPr>
            <p:cNvPicPr>
              <a:picLocks noChangeAspect="1"/>
            </p:cNvPicPr>
            <p:nvPr/>
          </p:nvPicPr>
          <p:blipFill>
            <a:blip r:embed="rId7"/>
            <a:stretch>
              <a:fillRect/>
            </a:stretch>
          </p:blipFill>
          <p:spPr>
            <a:xfrm>
              <a:off x="7444351" y="3801663"/>
              <a:ext cx="1537724" cy="1605852"/>
            </a:xfrm>
            <a:prstGeom prst="rect">
              <a:avLst/>
            </a:prstGeom>
          </p:spPr>
        </p:pic>
      </p:grpSp>
      <p:sp>
        <p:nvSpPr>
          <p:cNvPr id="6" name="スライド番号プレースホルダー 5">
            <a:extLst>
              <a:ext uri="{FF2B5EF4-FFF2-40B4-BE49-F238E27FC236}">
                <a16:creationId xmlns:a16="http://schemas.microsoft.com/office/drawing/2014/main" id="{1B35DF52-1E2C-0D8B-F2ED-B7A620E89F53}"/>
              </a:ext>
            </a:extLst>
          </p:cNvPr>
          <p:cNvSpPr>
            <a:spLocks noGrp="1"/>
          </p:cNvSpPr>
          <p:nvPr>
            <p:ph type="sldNum" sz="quarter" idx="12"/>
          </p:nvPr>
        </p:nvSpPr>
        <p:spPr/>
        <p:txBody>
          <a:bodyPr/>
          <a:lstStyle/>
          <a:p>
            <a:fld id="{7F53A4F6-1DED-4042-94B1-26CBF9BCF6BA}" type="slidenum">
              <a:rPr kumimoji="1" lang="ja-JP" altLang="en-US" smtClean="0"/>
              <a:t>184</a:t>
            </a:fld>
            <a:endParaRPr kumimoji="1" lang="ja-JP" altLang="en-US"/>
          </a:p>
        </p:txBody>
      </p:sp>
    </p:spTree>
    <p:extLst>
      <p:ext uri="{BB962C8B-B14F-4D97-AF65-F5344CB8AC3E}">
        <p14:creationId xmlns:p14="http://schemas.microsoft.com/office/powerpoint/2010/main" val="78163972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600"/>
              </a:lnSpc>
            </a:pPr>
            <a:r>
              <a:rPr lang="ja-JP" altLang="en-US" sz="6000">
                <a:solidFill>
                  <a:schemeClr val="tx1"/>
                </a:solidFill>
                <a:latin typeface="HGMaruGothicMPRO" panose="020F0600000000000000" pitchFamily="34" charset="-128"/>
                <a:ea typeface="HGMaruGothicMPRO" panose="020F0600000000000000" pitchFamily="34" charset="-128"/>
              </a:rPr>
              <a:t>①</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7DB6E0D2-203D-8976-56DF-4669B92792CE}"/>
              </a:ext>
            </a:extLst>
          </p:cNvPr>
          <p:cNvSpPr>
            <a:spLocks noGrp="1"/>
          </p:cNvSpPr>
          <p:nvPr>
            <p:ph type="sldNum" sz="quarter" idx="12"/>
          </p:nvPr>
        </p:nvSpPr>
        <p:spPr/>
        <p:txBody>
          <a:bodyPr/>
          <a:lstStyle/>
          <a:p>
            <a:fld id="{7F53A4F6-1DED-4042-94B1-26CBF9BCF6BA}" type="slidenum">
              <a:rPr kumimoji="1" lang="ja-JP" altLang="en-US" smtClean="0"/>
              <a:t>185</a:t>
            </a:fld>
            <a:endParaRPr kumimoji="1" lang="ja-JP" altLang="en-US"/>
          </a:p>
        </p:txBody>
      </p:sp>
    </p:spTree>
    <p:extLst>
      <p:ext uri="{BB962C8B-B14F-4D97-AF65-F5344CB8AC3E}">
        <p14:creationId xmlns:p14="http://schemas.microsoft.com/office/powerpoint/2010/main" val="351785509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248BA4B-E2DD-CC97-2898-218D348BAFE3}"/>
              </a:ext>
            </a:extLst>
          </p:cNvPr>
          <p:cNvSpPr txBox="1">
            <a:spLocks/>
          </p:cNvSpPr>
          <p:nvPr/>
        </p:nvSpPr>
        <p:spPr>
          <a:xfrm>
            <a:off x="365760" y="1723075"/>
            <a:ext cx="11521440" cy="4896666"/>
          </a:xfrm>
          <a:prstGeom prst="rect">
            <a:avLst/>
          </a:prstGeom>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医科歯科連携を推進する観点から、周術期等口腔機能管理の在り方を見直す。</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手術を行わない急性期脳梗塞患者等</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集中治療室における治療が必要な患者</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を、周術期等口腔機能管理計画策定料の対象に追加するとともに、周</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Ⅲ</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につ</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いて、放射線治療等を実施する患者の区分を見直す。</a:t>
            </a:r>
            <a:endParaRPr lang="en-US" altLang="ja-JP" sz="12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8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終末期の悪性腫瘍の患者等</a:t>
            </a:r>
            <a:r>
              <a:rPr lang="ja-JP" altLang="en-US" sz="2400">
                <a:solidFill>
                  <a:schemeClr val="tx1"/>
                </a:solidFill>
                <a:effectLst/>
                <a:latin typeface="HGMaruGothicMPRO" panose="020F0600000000000000" pitchFamily="34" charset="-128"/>
                <a:ea typeface="HGMaruGothicMPRO" panose="020F0600000000000000" pitchFamily="34" charset="-128"/>
              </a:rPr>
              <a:t>に対して周</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Ⅲ</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及び術口衛を行う場合の</a:t>
            </a:r>
            <a:r>
              <a:rPr lang="ja-JP" altLang="en-US" sz="2400">
                <a:solidFill>
                  <a:srgbClr val="FF0000"/>
                </a:solidFill>
                <a:effectLst/>
                <a:latin typeface="HGMaruGothicMPRO" panose="020F0600000000000000" pitchFamily="34" charset="-128"/>
                <a:ea typeface="HGMaruGothicMPRO" panose="020F0600000000000000" pitchFamily="34" charset="-128"/>
              </a:rPr>
              <a:t>算定回数</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制限を見直す</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089AB5D6-44F2-F5D4-8055-BEDAC483C46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2E59D9A0-E6BA-F30B-95D4-DAB5B064B23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六角形 1">
            <a:extLst>
              <a:ext uri="{FF2B5EF4-FFF2-40B4-BE49-F238E27FC236}">
                <a16:creationId xmlns:a16="http://schemas.microsoft.com/office/drawing/2014/main" id="{02EEF7FB-4AA6-755C-6847-C918FFCC7802}"/>
              </a:ext>
            </a:extLst>
          </p:cNvPr>
          <p:cNvSpPr/>
          <p:nvPr/>
        </p:nvSpPr>
        <p:spPr>
          <a:xfrm>
            <a:off x="11171040" y="59869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C607F326-C065-D837-F241-37A9DBAD6AF3}"/>
              </a:ext>
            </a:extLst>
          </p:cNvPr>
          <p:cNvSpPr>
            <a:spLocks noGrp="1"/>
          </p:cNvSpPr>
          <p:nvPr>
            <p:ph type="sldNum" sz="quarter" idx="12"/>
          </p:nvPr>
        </p:nvSpPr>
        <p:spPr/>
        <p:txBody>
          <a:bodyPr/>
          <a:lstStyle/>
          <a:p>
            <a:fld id="{7F53A4F6-1DED-4042-94B1-26CBF9BCF6BA}" type="slidenum">
              <a:rPr kumimoji="1" lang="ja-JP" altLang="en-US" smtClean="0"/>
              <a:t>186</a:t>
            </a:fld>
            <a:endParaRPr kumimoji="1" lang="ja-JP" altLang="en-US"/>
          </a:p>
        </p:txBody>
      </p:sp>
    </p:spTree>
    <p:extLst>
      <p:ext uri="{BB962C8B-B14F-4D97-AF65-F5344CB8AC3E}">
        <p14:creationId xmlns:p14="http://schemas.microsoft.com/office/powerpoint/2010/main" val="337854204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B02D61BC-09CE-3F0B-0060-6B397B9A6EA4}"/>
              </a:ext>
            </a:extLst>
          </p:cNvPr>
          <p:cNvGrpSpPr/>
          <p:nvPr/>
        </p:nvGrpSpPr>
        <p:grpSpPr>
          <a:xfrm>
            <a:off x="238770" y="1944545"/>
            <a:ext cx="11744260" cy="4675156"/>
            <a:chOff x="285070" y="1944545"/>
            <a:chExt cx="11744260" cy="4675156"/>
          </a:xfrm>
        </p:grpSpPr>
        <p:sp>
          <p:nvSpPr>
            <p:cNvPr id="10" name="タイトル 1">
              <a:extLst>
                <a:ext uri="{FF2B5EF4-FFF2-40B4-BE49-F238E27FC236}">
                  <a16:creationId xmlns:a16="http://schemas.microsoft.com/office/drawing/2014/main" id="{B4068553-A029-34BC-C582-E173CB5D4DAC}"/>
                </a:ext>
              </a:extLst>
            </p:cNvPr>
            <p:cNvSpPr txBox="1">
              <a:spLocks/>
            </p:cNvSpPr>
            <p:nvPr/>
          </p:nvSpPr>
          <p:spPr>
            <a:xfrm>
              <a:off x="285070" y="1944547"/>
              <a:ext cx="5487080" cy="46751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周術期等口腔機能管理計画策定料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がん等に係る手術又は放射線治療、化学療法若しくは緩和ケア</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以下「手術等」という。）を実施する患者に対して、歯科診療を実施している保険医療機関において、手術等を実施する保険医療機関からの文書による依頼に基づき、当該患者又はその家族の同意を得た上で、周術期等の口腔機能の評価及び一連の管理計画を策定するとともに、その内容について説明を行い、当該管理計画を文書により提供した場合に、当該手術等に係る一連の治療を通じて</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555314FA-5895-A6D1-54CC-A775BED125BA}"/>
                </a:ext>
              </a:extLst>
            </p:cNvPr>
            <p:cNvSpPr txBox="1">
              <a:spLocks/>
            </p:cNvSpPr>
            <p:nvPr/>
          </p:nvSpPr>
          <p:spPr>
            <a:xfrm>
              <a:off x="6542930" y="1944545"/>
              <a:ext cx="5486400" cy="4675155"/>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周術期等口腔機能管理計画策定料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がん等に係る手術又は放射線治療、化学療法</a:t>
              </a:r>
              <a:r>
                <a:rPr lang="ja-JP" altLang="en-US" sz="1500">
                  <a:solidFill>
                    <a:srgbClr val="FF0000"/>
                  </a:solidFill>
                  <a:effectLst/>
                  <a:latin typeface="HGMaruGothicMPRO" panose="020F0600000000000000" pitchFamily="34" charset="-128"/>
                  <a:ea typeface="HGMaruGothicMPRO" panose="020F0600000000000000" pitchFamily="34" charset="-128"/>
                </a:rPr>
                <a:t>、集中治療室における治療</a:t>
              </a:r>
              <a:r>
                <a:rPr lang="ja-JP" altLang="en-US" sz="1500">
                  <a:solidFill>
                    <a:schemeClr val="tx1"/>
                  </a:solidFill>
                  <a:effectLst/>
                  <a:latin typeface="HGMaruGothicMPRO" panose="020F0600000000000000" pitchFamily="34" charset="-128"/>
                  <a:ea typeface="HGMaruGothicMPRO" panose="020F0600000000000000" pitchFamily="34" charset="-128"/>
                </a:rPr>
                <a:t>若しくは緩和ケア</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以下「手術等」という。）を実施する患者に対して、歯科診療を実施している保険医療機関において、手術等を実施する保険医療機関からの文書による依頼に基づき、当該患者又はその家族の同意を得た上で、周術期等の口腔機能の評価及び一連の管理計画を策定するとともに、その内容について説明を行い、当該管理計画を文書により提供した場合に、当該手術等に係る一連の治療を通じて</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36302F44-646D-FA17-335C-4AFD6C58D667}"/>
                </a:ext>
              </a:extLst>
            </p:cNvPr>
            <p:cNvSpPr/>
            <p:nvPr/>
          </p:nvSpPr>
          <p:spPr>
            <a:xfrm>
              <a:off x="5851788" y="389604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AF5CDEA0-C419-775F-C1EF-7C7D59DFCA1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D51E0E00-EE7E-31C1-F688-3FF6F851E77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六角形 1">
            <a:extLst>
              <a:ext uri="{FF2B5EF4-FFF2-40B4-BE49-F238E27FC236}">
                <a16:creationId xmlns:a16="http://schemas.microsoft.com/office/drawing/2014/main" id="{B56BB7C4-C68D-4303-ADAB-FA3A27F0D4C2}"/>
              </a:ext>
            </a:extLst>
          </p:cNvPr>
          <p:cNvSpPr/>
          <p:nvPr/>
        </p:nvSpPr>
        <p:spPr>
          <a:xfrm>
            <a:off x="11171040" y="59869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7487CD0E-3E07-415E-12C3-20DD6EA9537D}"/>
              </a:ext>
            </a:extLst>
          </p:cNvPr>
          <p:cNvSpPr>
            <a:spLocks noGrp="1"/>
          </p:cNvSpPr>
          <p:nvPr>
            <p:ph type="sldNum" sz="quarter" idx="12"/>
          </p:nvPr>
        </p:nvSpPr>
        <p:spPr/>
        <p:txBody>
          <a:bodyPr/>
          <a:lstStyle/>
          <a:p>
            <a:fld id="{7F53A4F6-1DED-4042-94B1-26CBF9BCF6BA}" type="slidenum">
              <a:rPr kumimoji="1" lang="ja-JP" altLang="en-US" smtClean="0"/>
              <a:t>187</a:t>
            </a:fld>
            <a:endParaRPr kumimoji="1" lang="ja-JP" altLang="en-US"/>
          </a:p>
        </p:txBody>
      </p:sp>
    </p:spTree>
    <p:extLst>
      <p:ext uri="{BB962C8B-B14F-4D97-AF65-F5344CB8AC3E}">
        <p14:creationId xmlns:p14="http://schemas.microsoft.com/office/powerpoint/2010/main" val="189529181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FA0F6-53E5-100E-6305-70E646F2029B}"/>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EC63069C-4FE7-8C0B-3E76-BC360B8A44B2}"/>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8E3DC515-FA58-6508-33BF-C5EBB7021361}"/>
              </a:ext>
            </a:extLst>
          </p:cNvPr>
          <p:cNvGrpSpPr/>
          <p:nvPr/>
        </p:nvGrpSpPr>
        <p:grpSpPr>
          <a:xfrm>
            <a:off x="238770" y="1944545"/>
            <a:ext cx="11744260" cy="4675156"/>
            <a:chOff x="285070" y="1944545"/>
            <a:chExt cx="11744260" cy="4675156"/>
          </a:xfrm>
        </p:grpSpPr>
        <p:sp>
          <p:nvSpPr>
            <p:cNvPr id="10" name="タイトル 1">
              <a:extLst>
                <a:ext uri="{FF2B5EF4-FFF2-40B4-BE49-F238E27FC236}">
                  <a16:creationId xmlns:a16="http://schemas.microsoft.com/office/drawing/2014/main" id="{6A1F1A2F-997F-E1FF-5189-768973AACCC1}"/>
                </a:ext>
              </a:extLst>
            </p:cNvPr>
            <p:cNvSpPr txBox="1">
              <a:spLocks/>
            </p:cNvSpPr>
            <p:nvPr/>
          </p:nvSpPr>
          <p:spPr>
            <a:xfrm>
              <a:off x="285070" y="1944547"/>
              <a:ext cx="5487080" cy="46751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Ⅲ</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がん等に係る放射線治療、化学療法又は緩和ケアを実施する患者</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以下「放射線治療等を実施する患者」という。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の口腔機能を管理するため、歯科診療を実施している保険医療機関において、区分番号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B000-5</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 計画策定料の注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に規定する管理計画に基づき、他の保険医療機関又は同一の保険医療機関に</a:t>
              </a:r>
              <a:r>
                <a:rPr lang="ja-JP" altLang="en-US" sz="1500">
                  <a:solidFill>
                    <a:srgbClr val="FF0000"/>
                  </a:solidFill>
                  <a:effectLst/>
                  <a:latin typeface="HGMaruGothicMPRO" panose="020F0600000000000000" pitchFamily="34" charset="-128"/>
                  <a:ea typeface="HGMaruGothicMPRO" panose="020F0600000000000000" pitchFamily="34" charset="-128"/>
                </a:rPr>
                <a:t>おいて放射線治療等を実施する患者</a:t>
              </a:r>
              <a:r>
                <a:rPr lang="ja-JP" altLang="en-US" sz="1500">
                  <a:solidFill>
                    <a:schemeClr val="tx1"/>
                  </a:solidFill>
                  <a:effectLst/>
                  <a:latin typeface="HGMaruGothicMPRO" panose="020F0600000000000000" pitchFamily="34" charset="-128"/>
                  <a:ea typeface="HGMaruGothicMPRO" panose="020F0600000000000000" pitchFamily="34" charset="-128"/>
                </a:rPr>
                <a:t>に対して、歯科医師が口腔機能の管理を行い、当該管理内 容に係る情報を文書により提供した場合は、当該患者につき、区分番号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B000-5</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に掲げる周術期等口腔機能管理計画策定料を算定した日の属する月から月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p>
          </p:txBody>
        </p:sp>
        <p:sp>
          <p:nvSpPr>
            <p:cNvPr id="12" name="タイトル 1">
              <a:extLst>
                <a:ext uri="{FF2B5EF4-FFF2-40B4-BE49-F238E27FC236}">
                  <a16:creationId xmlns:a16="http://schemas.microsoft.com/office/drawing/2014/main" id="{F407EA10-0197-82B1-88B1-F8048D9A4F79}"/>
                </a:ext>
              </a:extLst>
            </p:cNvPr>
            <p:cNvSpPr txBox="1">
              <a:spLocks/>
            </p:cNvSpPr>
            <p:nvPr/>
          </p:nvSpPr>
          <p:spPr>
            <a:xfrm>
              <a:off x="6542930" y="1944545"/>
              <a:ext cx="5486400" cy="4675155"/>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Ⅲ</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がん等に係る放射線治療、化学療法</a:t>
              </a:r>
              <a:r>
                <a:rPr lang="ja-JP" altLang="en-US" sz="1500">
                  <a:solidFill>
                    <a:srgbClr val="FF0000"/>
                  </a:solidFill>
                  <a:latin typeface="HGMaruGothicMPRO" panose="020F0600000000000000" pitchFamily="34" charset="-128"/>
                  <a:ea typeface="HGMaruGothicMPRO" panose="020F0600000000000000" pitchFamily="34" charset="-128"/>
                </a:rPr>
                <a:t>、集中治療室における治療</a:t>
              </a:r>
              <a:r>
                <a:rPr lang="ja-JP" altLang="en-US" sz="1500">
                  <a:solidFill>
                    <a:schemeClr val="tx1"/>
                  </a:solidFill>
                  <a:latin typeface="HGMaruGothicMPRO" panose="020F0600000000000000" pitchFamily="34" charset="-128"/>
                  <a:ea typeface="HGMaruGothicMPRO" panose="020F0600000000000000" pitchFamily="34" charset="-128"/>
                </a:rPr>
                <a:t>又は</a:t>
              </a:r>
              <a:r>
                <a:rPr lang="ja-JP" altLang="en-US" sz="1500">
                  <a:solidFill>
                    <a:schemeClr val="tx1"/>
                  </a:solidFill>
                  <a:effectLst/>
                  <a:latin typeface="HGMaruGothicMPRO" panose="020F0600000000000000" pitchFamily="34" charset="-128"/>
                  <a:ea typeface="HGMaruGothicMPRO" panose="020F0600000000000000" pitchFamily="34" charset="-128"/>
                </a:rPr>
                <a:t>緩和ケアを実施する患者</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以下「放射線治療等を実施する患者」という。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の口腔機能を管理するため、歯科診療を実施している保険医療機関において、区分番号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B000-5</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に掲げる周術期等口腔機能管理計画策定料の注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に規定する管理計画に基づき、他の保険医療機関又は同一の保険医療機関に</a:t>
              </a:r>
              <a:r>
                <a:rPr lang="ja-JP" altLang="en-US" sz="1500" b="1">
                  <a:solidFill>
                    <a:srgbClr val="0432FF"/>
                  </a:solidFill>
                  <a:effectLst/>
                  <a:latin typeface="HGMaruGothicMPRO" panose="020F0600000000000000" pitchFamily="34" charset="-128"/>
                  <a:ea typeface="HGMaruGothicMPRO" panose="020F0600000000000000" pitchFamily="34" charset="-128"/>
                </a:rPr>
                <a:t>入院中の患者以外の患者</a:t>
              </a:r>
              <a:r>
                <a:rPr lang="ja-JP" altLang="en-US" sz="1500">
                  <a:solidFill>
                    <a:srgbClr val="FF0000"/>
                  </a:solidFill>
                  <a:effectLst/>
                  <a:latin typeface="HGMaruGothicMPRO" panose="020F0600000000000000" pitchFamily="34" charset="-128"/>
                  <a:ea typeface="HGMaruGothicMPRO" panose="020F0600000000000000" pitchFamily="34" charset="-128"/>
                </a:rPr>
                <a:t>であって、放射線治療等を実施するもの</a:t>
              </a:r>
              <a:r>
                <a:rPr lang="ja-JP" altLang="en-US" sz="1500">
                  <a:solidFill>
                    <a:schemeClr val="tx1"/>
                  </a:solidFill>
                  <a:effectLst/>
                  <a:latin typeface="HGMaruGothicMPRO" panose="020F0600000000000000" pitchFamily="34" charset="-128"/>
                  <a:ea typeface="HGMaruGothicMPRO" panose="020F0600000000000000" pitchFamily="34" charset="-128"/>
                </a:rPr>
                <a:t>に対して、歯科医師が口腔機能の管理を行い、当該管理内容に係る情報を文書により提供した場合は、当該患者につき、区分番号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B000-5</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に掲げる周術期等口腔機能管理計画策定料を算定した日の属する月から月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7A2EB678-23C5-DE17-DEC3-A245A8A4DC44}"/>
                </a:ext>
              </a:extLst>
            </p:cNvPr>
            <p:cNvSpPr/>
            <p:nvPr/>
          </p:nvSpPr>
          <p:spPr>
            <a:xfrm>
              <a:off x="5851788" y="389604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3A114DC7-EAEF-EB36-2A83-92424F07120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E4A4064F-3D30-7A72-C5A3-8A5BAAF1DCA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六角形 1">
            <a:extLst>
              <a:ext uri="{FF2B5EF4-FFF2-40B4-BE49-F238E27FC236}">
                <a16:creationId xmlns:a16="http://schemas.microsoft.com/office/drawing/2014/main" id="{6E52A978-C5C1-7E5B-D7ED-12239CFE2D78}"/>
              </a:ext>
            </a:extLst>
          </p:cNvPr>
          <p:cNvSpPr/>
          <p:nvPr/>
        </p:nvSpPr>
        <p:spPr>
          <a:xfrm>
            <a:off x="11171040" y="59869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F809FC1B-853E-428A-AAD5-EC9285E17F37}"/>
              </a:ext>
            </a:extLst>
          </p:cNvPr>
          <p:cNvSpPr>
            <a:spLocks noGrp="1"/>
          </p:cNvSpPr>
          <p:nvPr>
            <p:ph type="sldNum" sz="quarter" idx="12"/>
          </p:nvPr>
        </p:nvSpPr>
        <p:spPr/>
        <p:txBody>
          <a:bodyPr/>
          <a:lstStyle/>
          <a:p>
            <a:fld id="{7F53A4F6-1DED-4042-94B1-26CBF9BCF6BA}" type="slidenum">
              <a:rPr kumimoji="1" lang="ja-JP" altLang="en-US" smtClean="0"/>
              <a:t>188</a:t>
            </a:fld>
            <a:endParaRPr kumimoji="1" lang="ja-JP" altLang="en-US"/>
          </a:p>
        </p:txBody>
      </p:sp>
    </p:spTree>
    <p:extLst>
      <p:ext uri="{BB962C8B-B14F-4D97-AF65-F5344CB8AC3E}">
        <p14:creationId xmlns:p14="http://schemas.microsoft.com/office/powerpoint/2010/main" val="23868719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9D360-C78B-19B6-9185-4FFD9562E596}"/>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DFF4F664-107E-7FC0-3DD9-6692D3ACD54D}"/>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0901C5F8-D688-DA69-ED27-0B231B11B136}"/>
              </a:ext>
            </a:extLst>
          </p:cNvPr>
          <p:cNvGrpSpPr/>
          <p:nvPr/>
        </p:nvGrpSpPr>
        <p:grpSpPr>
          <a:xfrm>
            <a:off x="238770" y="1944545"/>
            <a:ext cx="11744260" cy="4675156"/>
            <a:chOff x="285070" y="1944545"/>
            <a:chExt cx="11744260" cy="4675156"/>
          </a:xfrm>
        </p:grpSpPr>
        <p:sp>
          <p:nvSpPr>
            <p:cNvPr id="10" name="タイトル 1">
              <a:extLst>
                <a:ext uri="{FF2B5EF4-FFF2-40B4-BE49-F238E27FC236}">
                  <a16:creationId xmlns:a16="http://schemas.microsoft.com/office/drawing/2014/main" id="{DE393683-B2FF-944F-2981-D7A37F186A18}"/>
                </a:ext>
              </a:extLst>
            </p:cNvPr>
            <p:cNvSpPr txBox="1">
              <a:spLocks/>
            </p:cNvSpPr>
            <p:nvPr/>
          </p:nvSpPr>
          <p:spPr>
            <a:xfrm>
              <a:off x="285070" y="1944547"/>
              <a:ext cx="5487080" cy="46751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Ⅲ</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12" name="タイトル 1">
              <a:extLst>
                <a:ext uri="{FF2B5EF4-FFF2-40B4-BE49-F238E27FC236}">
                  <a16:creationId xmlns:a16="http://schemas.microsoft.com/office/drawing/2014/main" id="{0DD1D018-A672-1F17-D12F-6B7CADDAA92D}"/>
                </a:ext>
              </a:extLst>
            </p:cNvPr>
            <p:cNvSpPr txBox="1">
              <a:spLocks/>
            </p:cNvSpPr>
            <p:nvPr/>
          </p:nvSpPr>
          <p:spPr>
            <a:xfrm>
              <a:off x="6542930" y="1944545"/>
              <a:ext cx="5486400" cy="4675155"/>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Ⅲ</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B000-5</a:t>
              </a:r>
              <a:r>
                <a:rPr lang="ja-JP" altLang="en-US" sz="1500">
                  <a:solidFill>
                    <a:srgbClr val="FF0000"/>
                  </a:solidFill>
                  <a:effectLst/>
                  <a:latin typeface="HGMaruGothicMPRO" panose="020F0600000000000000" pitchFamily="34" charset="-128"/>
                  <a:ea typeface="HGMaruGothicMPRO" panose="020F0600000000000000" pitchFamily="34" charset="-128"/>
                </a:rPr>
                <a:t>に掲げる周術期等口腔機能管理計画策定料を算定した日の属する月から起算して</a:t>
              </a:r>
              <a:r>
                <a:rPr lang="ja-JP" altLang="en-US" sz="1500" b="1">
                  <a:solidFill>
                    <a:srgbClr val="0432FF"/>
                  </a:solidFill>
                  <a:effectLst/>
                  <a:latin typeface="HGMaruGothicMPRO" panose="020F0600000000000000" pitchFamily="34" charset="-128"/>
                  <a:ea typeface="HGMaruGothicMPRO" panose="020F0600000000000000" pitchFamily="34" charset="-128"/>
                </a:rPr>
                <a:t>６月を超えて</a:t>
              </a: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に規定する管理を行った場合は、</a:t>
              </a:r>
              <a:r>
                <a:rPr lang="ja-JP" altLang="en-US" sz="1500" b="1">
                  <a:solidFill>
                    <a:srgbClr val="0432FF"/>
                  </a:solidFill>
                  <a:effectLst/>
                  <a:latin typeface="HGMaruGothicMPRO" panose="020F0600000000000000" pitchFamily="34" charset="-128"/>
                  <a:ea typeface="HGMaruGothicMPRO" panose="020F0600000000000000" pitchFamily="34" charset="-128"/>
                </a:rPr>
                <a:t>長期管理加算</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50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984975EF-2ADB-BBFF-4C6D-450972B12081}"/>
                </a:ext>
              </a:extLst>
            </p:cNvPr>
            <p:cNvSpPr/>
            <p:nvPr/>
          </p:nvSpPr>
          <p:spPr>
            <a:xfrm>
              <a:off x="5851788" y="389604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1ED69590-BEC4-19C7-259C-603EFF7143A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BAE2C843-6420-4ABD-2F07-910113667ED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1441C2D1-0C0E-64E7-ED36-C4CCEEED846B}"/>
              </a:ext>
            </a:extLst>
          </p:cNvPr>
          <p:cNvSpPr>
            <a:spLocks noGrp="1"/>
          </p:cNvSpPr>
          <p:nvPr>
            <p:ph type="sldNum" sz="quarter" idx="12"/>
          </p:nvPr>
        </p:nvSpPr>
        <p:spPr/>
        <p:txBody>
          <a:bodyPr/>
          <a:lstStyle/>
          <a:p>
            <a:fld id="{7F53A4F6-1DED-4042-94B1-26CBF9BCF6BA}" type="slidenum">
              <a:rPr kumimoji="1" lang="ja-JP" altLang="en-US" smtClean="0"/>
              <a:t>189</a:t>
            </a:fld>
            <a:endParaRPr kumimoji="1" lang="ja-JP" altLang="en-US"/>
          </a:p>
        </p:txBody>
      </p:sp>
    </p:spTree>
    <p:extLst>
      <p:ext uri="{BB962C8B-B14F-4D97-AF65-F5344CB8AC3E}">
        <p14:creationId xmlns:p14="http://schemas.microsoft.com/office/powerpoint/2010/main" val="3028319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90372C-E897-D246-A3E6-4CE11307121A}"/>
              </a:ext>
            </a:extLst>
          </p:cNvPr>
          <p:cNvSpPr txBox="1"/>
          <p:nvPr/>
        </p:nvSpPr>
        <p:spPr>
          <a:xfrm>
            <a:off x="9793357" y="4492487"/>
            <a:ext cx="184731" cy="369332"/>
          </a:xfrm>
          <a:prstGeom prst="rect">
            <a:avLst/>
          </a:prstGeom>
          <a:noFill/>
        </p:spPr>
        <p:txBody>
          <a:bodyPr wrap="none" rtlCol="0">
            <a:spAutoFit/>
          </a:bodyPr>
          <a:lstStyle/>
          <a:p>
            <a:endParaRPr kumimoji="1" lang="ja-JP" altLang="en-US"/>
          </a:p>
        </p:txBody>
      </p:sp>
      <p:pic>
        <p:nvPicPr>
          <p:cNvPr id="8" name="図 7">
            <a:extLst>
              <a:ext uri="{FF2B5EF4-FFF2-40B4-BE49-F238E27FC236}">
                <a16:creationId xmlns:a16="http://schemas.microsoft.com/office/drawing/2014/main" id="{2F3D815B-5484-AB43-A55E-FE884120C30E}"/>
              </a:ext>
            </a:extLst>
          </p:cNvPr>
          <p:cNvPicPr>
            <a:picLocks noChangeAspect="1"/>
          </p:cNvPicPr>
          <p:nvPr/>
        </p:nvPicPr>
        <p:blipFill>
          <a:blip r:embed="rId2"/>
          <a:stretch>
            <a:fillRect/>
          </a:stretch>
        </p:blipFill>
        <p:spPr>
          <a:xfrm>
            <a:off x="1311456" y="67298"/>
            <a:ext cx="9569087" cy="6723403"/>
          </a:xfrm>
          <a:prstGeom prst="rect">
            <a:avLst/>
          </a:prstGeom>
        </p:spPr>
      </p:pic>
      <p:sp>
        <p:nvSpPr>
          <p:cNvPr id="3" name="スライド番号プレースホルダー 2">
            <a:extLst>
              <a:ext uri="{FF2B5EF4-FFF2-40B4-BE49-F238E27FC236}">
                <a16:creationId xmlns:a16="http://schemas.microsoft.com/office/drawing/2014/main" id="{723CECE6-AB4E-F48C-BF78-105C2138FB21}"/>
              </a:ext>
            </a:extLst>
          </p:cNvPr>
          <p:cNvSpPr>
            <a:spLocks noGrp="1"/>
          </p:cNvSpPr>
          <p:nvPr>
            <p:ph type="sldNum" sz="quarter" idx="12"/>
          </p:nvPr>
        </p:nvSpPr>
        <p:spPr/>
        <p:txBody>
          <a:bodyPr/>
          <a:lstStyle/>
          <a:p>
            <a:fld id="{7F53A4F6-1DED-4042-94B1-26CBF9BCF6BA}" type="slidenum">
              <a:rPr kumimoji="1" lang="ja-JP" altLang="en-US" smtClean="0"/>
              <a:t>19</a:t>
            </a:fld>
            <a:endParaRPr kumimoji="1" lang="ja-JP" altLang="en-US"/>
          </a:p>
        </p:txBody>
      </p:sp>
    </p:spTree>
    <p:extLst>
      <p:ext uri="{BB962C8B-B14F-4D97-AF65-F5344CB8AC3E}">
        <p14:creationId xmlns:p14="http://schemas.microsoft.com/office/powerpoint/2010/main" val="92382570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DD913-82F6-5254-6539-8C3E3D398D8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C9FD1DD-5308-F50B-F10D-A1E2B239B2B5}"/>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EB3B40B-8C18-2266-57ED-5813F001BC95}"/>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３</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リハビリテーション、栄養管理</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及び口腔管理の連携・推進</a:t>
            </a:r>
            <a:endParaRPr lang="en-US" altLang="ja-JP" sz="3600" dirty="0">
              <a:solidFill>
                <a:schemeClr val="tx1"/>
              </a:solidFill>
              <a:latin typeface="HG丸ｺﾞｼｯｸM-PRO"/>
              <a:ea typeface="HG丸ｺﾞｼｯｸM-PRO"/>
              <a:cs typeface="HG丸ｺﾞｼｯｸM-PRO"/>
            </a:endParaRPr>
          </a:p>
        </p:txBody>
      </p:sp>
      <p:sp>
        <p:nvSpPr>
          <p:cNvPr id="10" name="タイトル 1">
            <a:extLst>
              <a:ext uri="{FF2B5EF4-FFF2-40B4-BE49-F238E27FC236}">
                <a16:creationId xmlns:a16="http://schemas.microsoft.com/office/drawing/2014/main" id="{5165C7C7-2452-C544-C910-28F7F6425CE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aphicFrame>
        <p:nvGraphicFramePr>
          <p:cNvPr id="5" name="表 4">
            <a:extLst>
              <a:ext uri="{FF2B5EF4-FFF2-40B4-BE49-F238E27FC236}">
                <a16:creationId xmlns:a16="http://schemas.microsoft.com/office/drawing/2014/main" id="{7A5DD248-06CC-CE41-CA63-6EB2CAC8C02D}"/>
              </a:ext>
            </a:extLst>
          </p:cNvPr>
          <p:cNvGraphicFramePr>
            <a:graphicFrameLocks noGrp="1"/>
          </p:cNvGraphicFramePr>
          <p:nvPr/>
        </p:nvGraphicFramePr>
        <p:xfrm>
          <a:off x="273270" y="2374406"/>
          <a:ext cx="11645460" cy="4320684"/>
        </p:xfrm>
        <a:graphic>
          <a:graphicData uri="http://schemas.openxmlformats.org/drawingml/2006/table">
            <a:tbl>
              <a:tblPr firstRow="1" bandRow="1">
                <a:tableStyleId>{69012ECD-51FC-41F1-AA8D-1B2483CD663E}</a:tableStyleId>
              </a:tblPr>
              <a:tblGrid>
                <a:gridCol w="2329092">
                  <a:extLst>
                    <a:ext uri="{9D8B030D-6E8A-4147-A177-3AD203B41FA5}">
                      <a16:colId xmlns:a16="http://schemas.microsoft.com/office/drawing/2014/main" val="3228002288"/>
                    </a:ext>
                  </a:extLst>
                </a:gridCol>
                <a:gridCol w="2329092">
                  <a:extLst>
                    <a:ext uri="{9D8B030D-6E8A-4147-A177-3AD203B41FA5}">
                      <a16:colId xmlns:a16="http://schemas.microsoft.com/office/drawing/2014/main" val="2942336824"/>
                    </a:ext>
                  </a:extLst>
                </a:gridCol>
                <a:gridCol w="2329092">
                  <a:extLst>
                    <a:ext uri="{9D8B030D-6E8A-4147-A177-3AD203B41FA5}">
                      <a16:colId xmlns:a16="http://schemas.microsoft.com/office/drawing/2014/main" val="1930449052"/>
                    </a:ext>
                  </a:extLst>
                </a:gridCol>
                <a:gridCol w="2329092">
                  <a:extLst>
                    <a:ext uri="{9D8B030D-6E8A-4147-A177-3AD203B41FA5}">
                      <a16:colId xmlns:a16="http://schemas.microsoft.com/office/drawing/2014/main" val="3090070036"/>
                    </a:ext>
                  </a:extLst>
                </a:gridCol>
                <a:gridCol w="2329092">
                  <a:extLst>
                    <a:ext uri="{9D8B030D-6E8A-4147-A177-3AD203B41FA5}">
                      <a16:colId xmlns:a16="http://schemas.microsoft.com/office/drawing/2014/main" val="2018026566"/>
                    </a:ext>
                  </a:extLst>
                </a:gridCol>
              </a:tblGrid>
              <a:tr h="996552">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Ⅰ</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Ⅱ</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Ⅲ</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alpha val="49797"/>
                            </a:schemeClr>
                          </a:solidFill>
                          <a:latin typeface="HGMaruGothicMPRO" panose="020F0600000000000000" pitchFamily="34" charset="-128"/>
                          <a:ea typeface="HGMaruGothicMPRO" panose="020F0600000000000000" pitchFamily="34" charset="-128"/>
                        </a:rPr>
                        <a:t>周</a:t>
                      </a:r>
                      <a:r>
                        <a:rPr kumimoji="1" lang="en-US" altLang="ja-JP" sz="4800" b="0" dirty="0">
                          <a:solidFill>
                            <a:schemeClr val="bg1">
                              <a:alpha val="49797"/>
                            </a:schemeClr>
                          </a:solidFill>
                          <a:latin typeface="HGMaruGothicMPRO" panose="020F0600000000000000" pitchFamily="34" charset="-128"/>
                          <a:ea typeface="HGMaruGothicMPRO" panose="020F0600000000000000" pitchFamily="34" charset="-128"/>
                        </a:rPr>
                        <a:t>Ⅳ</a:t>
                      </a:r>
                      <a:endParaRPr kumimoji="1" lang="ja-JP" altLang="en-US" sz="4800" b="0">
                        <a:solidFill>
                          <a:schemeClr val="bg1">
                            <a:alpha val="49797"/>
                          </a:schemeClr>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b="0">
                          <a:solidFill>
                            <a:schemeClr val="bg1"/>
                          </a:solidFill>
                          <a:latin typeface="HGMaruGothicMPRO" panose="020F0600000000000000" pitchFamily="34" charset="-128"/>
                          <a:ea typeface="HGMaruGothicMPRO" panose="020F0600000000000000" pitchFamily="34" charset="-128"/>
                        </a:rPr>
                        <a:t>回復期等</a:t>
                      </a:r>
                      <a:endParaRPr kumimoji="1" lang="en-US" altLang="ja-JP" sz="2400" b="0" dirty="0">
                        <a:solidFill>
                          <a:schemeClr val="bg1"/>
                        </a:solidFill>
                        <a:latin typeface="HGMaruGothicMPRO" panose="020F0600000000000000" pitchFamily="34" charset="-128"/>
                        <a:ea typeface="HGMaruGothicMPRO" panose="020F0600000000000000" pitchFamily="34" charset="-128"/>
                      </a:endParaRPr>
                    </a:p>
                    <a:p>
                      <a:pPr algn="ctr"/>
                      <a:r>
                        <a:rPr kumimoji="1" lang="ja-JP" altLang="en-US" sz="2400" b="0">
                          <a:solidFill>
                            <a:schemeClr val="bg1"/>
                          </a:solidFill>
                          <a:latin typeface="HGMaruGothicMPRO" panose="020F0600000000000000" pitchFamily="34" charset="-128"/>
                          <a:ea typeface="HGMaruGothicMPRO" panose="020F0600000000000000" pitchFamily="34" charset="-128"/>
                        </a:rPr>
                        <a:t>口腔機能管理料</a:t>
                      </a: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035760"/>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935672"/>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4435892"/>
                  </a:ext>
                </a:extLst>
              </a:tr>
              <a:tr h="1662066">
                <a:tc>
                  <a:txBody>
                    <a:bodyPr/>
                    <a:lstStyle/>
                    <a:p>
                      <a:pPr marL="171450" indent="-171450">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頭頸部領域、</a:t>
                      </a: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呼吸器領域、消化器領域等の悪性腫瘍の手術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心臓血管外科手術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人工股関節置換術等の整形外科手術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臓器移植手術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造血幹細胞移植</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脳卒中に対する手術</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endParaRPr kumimoji="1" lang="ja-JP" altLang="en-US" sz="120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療養病棟入院基本料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回復期リハビリテーション病棟入院料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地域包括ケア病棟入院料</a:t>
                      </a:r>
                      <a:endParaRPr kumimoji="1" lang="en-US" altLang="ja-JP" sz="1200" dirty="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2542910"/>
                  </a:ext>
                </a:extLst>
              </a:tr>
            </a:tbl>
          </a:graphicData>
        </a:graphic>
      </p:graphicFrame>
      <p:sp>
        <p:nvSpPr>
          <p:cNvPr id="17" name="タイトル 1">
            <a:extLst>
              <a:ext uri="{FF2B5EF4-FFF2-40B4-BE49-F238E27FC236}">
                <a16:creationId xmlns:a16="http://schemas.microsoft.com/office/drawing/2014/main" id="{7C606A51-C8A4-5D6F-CFD6-0CC48DD4F2D4}"/>
              </a:ext>
            </a:extLst>
          </p:cNvPr>
          <p:cNvSpPr txBox="1">
            <a:spLocks/>
          </p:cNvSpPr>
          <p:nvPr/>
        </p:nvSpPr>
        <p:spPr>
          <a:xfrm>
            <a:off x="1095" y="1726407"/>
            <a:ext cx="12192000" cy="648000"/>
          </a:xfrm>
          <a:prstGeom prst="rect">
            <a:avLst/>
          </a:prstGeom>
          <a:no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＜手術等を担当する保険医療機関とは異なる医療機関の視点＞</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24" name="図 23">
            <a:extLst>
              <a:ext uri="{FF2B5EF4-FFF2-40B4-BE49-F238E27FC236}">
                <a16:creationId xmlns:a16="http://schemas.microsoft.com/office/drawing/2014/main" id="{CFD2F383-C1EC-F416-9F67-1D4ED548AED5}"/>
              </a:ext>
            </a:extLst>
          </p:cNvPr>
          <p:cNvPicPr>
            <a:picLocks noChangeAspect="1"/>
          </p:cNvPicPr>
          <p:nvPr/>
        </p:nvPicPr>
        <p:blipFill>
          <a:blip r:embed="rId2"/>
          <a:stretch>
            <a:fillRect/>
          </a:stretch>
        </p:blipFill>
        <p:spPr>
          <a:xfrm>
            <a:off x="7033417" y="3940343"/>
            <a:ext cx="2666069" cy="2181329"/>
          </a:xfrm>
          <a:prstGeom prst="rect">
            <a:avLst/>
          </a:prstGeom>
        </p:spPr>
      </p:pic>
      <p:pic>
        <p:nvPicPr>
          <p:cNvPr id="6" name="図 5">
            <a:extLst>
              <a:ext uri="{FF2B5EF4-FFF2-40B4-BE49-F238E27FC236}">
                <a16:creationId xmlns:a16="http://schemas.microsoft.com/office/drawing/2014/main" id="{CC947D9D-5C90-128F-0764-ED780B000571}"/>
              </a:ext>
            </a:extLst>
          </p:cNvPr>
          <p:cNvPicPr>
            <a:picLocks noChangeAspect="1"/>
          </p:cNvPicPr>
          <p:nvPr/>
        </p:nvPicPr>
        <p:blipFill>
          <a:blip r:embed="rId3"/>
          <a:stretch>
            <a:fillRect/>
          </a:stretch>
        </p:blipFill>
        <p:spPr>
          <a:xfrm>
            <a:off x="10272334" y="5852998"/>
            <a:ext cx="849209" cy="815240"/>
          </a:xfrm>
          <a:prstGeom prst="rect">
            <a:avLst/>
          </a:prstGeom>
        </p:spPr>
      </p:pic>
      <p:grpSp>
        <p:nvGrpSpPr>
          <p:cNvPr id="7" name="グループ化 6">
            <a:extLst>
              <a:ext uri="{FF2B5EF4-FFF2-40B4-BE49-F238E27FC236}">
                <a16:creationId xmlns:a16="http://schemas.microsoft.com/office/drawing/2014/main" id="{967262E6-0C75-FBBC-16DA-DE6BFFE9FE0A}"/>
              </a:ext>
            </a:extLst>
          </p:cNvPr>
          <p:cNvGrpSpPr/>
          <p:nvPr/>
        </p:nvGrpSpPr>
        <p:grpSpPr>
          <a:xfrm>
            <a:off x="399902" y="4259514"/>
            <a:ext cx="2139146" cy="742526"/>
            <a:chOff x="399902" y="4259514"/>
            <a:chExt cx="2139146" cy="742526"/>
          </a:xfrm>
        </p:grpSpPr>
        <p:pic>
          <p:nvPicPr>
            <p:cNvPr id="9" name="図 8">
              <a:extLst>
                <a:ext uri="{FF2B5EF4-FFF2-40B4-BE49-F238E27FC236}">
                  <a16:creationId xmlns:a16="http://schemas.microsoft.com/office/drawing/2014/main" id="{5FB81934-1D5C-397C-7099-4C8AD1CF844C}"/>
                </a:ext>
              </a:extLst>
            </p:cNvPr>
            <p:cNvPicPr>
              <a:picLocks noChangeAspect="1"/>
            </p:cNvPicPr>
            <p:nvPr/>
          </p:nvPicPr>
          <p:blipFill>
            <a:blip r:embed="rId4"/>
            <a:srcRect/>
            <a:stretch/>
          </p:blipFill>
          <p:spPr>
            <a:xfrm>
              <a:off x="960735" y="4259514"/>
              <a:ext cx="910599" cy="721194"/>
            </a:xfrm>
            <a:prstGeom prst="rect">
              <a:avLst/>
            </a:prstGeom>
          </p:spPr>
        </p:pic>
        <p:pic>
          <p:nvPicPr>
            <p:cNvPr id="11" name="図 10">
              <a:extLst>
                <a:ext uri="{FF2B5EF4-FFF2-40B4-BE49-F238E27FC236}">
                  <a16:creationId xmlns:a16="http://schemas.microsoft.com/office/drawing/2014/main" id="{4E9E7334-A6C4-C0D5-7692-AD2257440BED}"/>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13" name="図 12">
              <a:extLst>
                <a:ext uri="{FF2B5EF4-FFF2-40B4-BE49-F238E27FC236}">
                  <a16:creationId xmlns:a16="http://schemas.microsoft.com/office/drawing/2014/main" id="{447ECFCA-FE56-3E47-6034-C94BC08AB64B}"/>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15" name="グループ化 14">
            <a:extLst>
              <a:ext uri="{FF2B5EF4-FFF2-40B4-BE49-F238E27FC236}">
                <a16:creationId xmlns:a16="http://schemas.microsoft.com/office/drawing/2014/main" id="{FE2F05C0-28BD-834B-38AD-C0B29BBAA418}"/>
              </a:ext>
            </a:extLst>
          </p:cNvPr>
          <p:cNvGrpSpPr/>
          <p:nvPr/>
        </p:nvGrpSpPr>
        <p:grpSpPr>
          <a:xfrm>
            <a:off x="382002" y="3461160"/>
            <a:ext cx="2186523" cy="745655"/>
            <a:chOff x="382002" y="3461160"/>
            <a:chExt cx="2186523" cy="745655"/>
          </a:xfrm>
        </p:grpSpPr>
        <p:pic>
          <p:nvPicPr>
            <p:cNvPr id="20" name="図 19">
              <a:extLst>
                <a:ext uri="{FF2B5EF4-FFF2-40B4-BE49-F238E27FC236}">
                  <a16:creationId xmlns:a16="http://schemas.microsoft.com/office/drawing/2014/main" id="{EBC91B97-F944-1777-851F-4BA6E44FBA9A}"/>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22" name="図 21">
              <a:extLst>
                <a:ext uri="{FF2B5EF4-FFF2-40B4-BE49-F238E27FC236}">
                  <a16:creationId xmlns:a16="http://schemas.microsoft.com/office/drawing/2014/main" id="{91B1FB42-FA65-5051-995C-8CE961163742}"/>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25" name="図 24">
              <a:extLst>
                <a:ext uri="{FF2B5EF4-FFF2-40B4-BE49-F238E27FC236}">
                  <a16:creationId xmlns:a16="http://schemas.microsoft.com/office/drawing/2014/main" id="{22AA4A87-19EE-4150-35BF-D6F5146FFC76}"/>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31" name="グループ化 30">
            <a:extLst>
              <a:ext uri="{FF2B5EF4-FFF2-40B4-BE49-F238E27FC236}">
                <a16:creationId xmlns:a16="http://schemas.microsoft.com/office/drawing/2014/main" id="{29659481-A730-7642-7AB1-30E79757A3C3}"/>
              </a:ext>
            </a:extLst>
          </p:cNvPr>
          <p:cNvGrpSpPr/>
          <p:nvPr/>
        </p:nvGrpSpPr>
        <p:grpSpPr>
          <a:xfrm>
            <a:off x="4937135" y="3432353"/>
            <a:ext cx="2186523" cy="745655"/>
            <a:chOff x="382002" y="3461160"/>
            <a:chExt cx="2186523" cy="745655"/>
          </a:xfrm>
        </p:grpSpPr>
        <p:pic>
          <p:nvPicPr>
            <p:cNvPr id="40" name="図 39">
              <a:extLst>
                <a:ext uri="{FF2B5EF4-FFF2-40B4-BE49-F238E27FC236}">
                  <a16:creationId xmlns:a16="http://schemas.microsoft.com/office/drawing/2014/main" id="{FE88CA13-CAE2-7FEF-B3F6-AA0D63756303}"/>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41" name="図 40">
              <a:extLst>
                <a:ext uri="{FF2B5EF4-FFF2-40B4-BE49-F238E27FC236}">
                  <a16:creationId xmlns:a16="http://schemas.microsoft.com/office/drawing/2014/main" id="{95513CE5-26C2-2EA1-9B93-A30FB7405771}"/>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42" name="図 41">
              <a:extLst>
                <a:ext uri="{FF2B5EF4-FFF2-40B4-BE49-F238E27FC236}">
                  <a16:creationId xmlns:a16="http://schemas.microsoft.com/office/drawing/2014/main" id="{B17DD7EF-087A-8BC7-CC48-5BBDFD4ED95D}"/>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43" name="グループ化 42">
            <a:extLst>
              <a:ext uri="{FF2B5EF4-FFF2-40B4-BE49-F238E27FC236}">
                <a16:creationId xmlns:a16="http://schemas.microsoft.com/office/drawing/2014/main" id="{DB1E9CA9-C5E0-7A98-B1AD-CB62DE50E7DC}"/>
              </a:ext>
            </a:extLst>
          </p:cNvPr>
          <p:cNvGrpSpPr/>
          <p:nvPr/>
        </p:nvGrpSpPr>
        <p:grpSpPr>
          <a:xfrm>
            <a:off x="9707774" y="3859057"/>
            <a:ext cx="2139146" cy="852406"/>
            <a:chOff x="399902" y="4201938"/>
            <a:chExt cx="2139146" cy="852406"/>
          </a:xfrm>
        </p:grpSpPr>
        <p:pic>
          <p:nvPicPr>
            <p:cNvPr id="44" name="図 43">
              <a:extLst>
                <a:ext uri="{FF2B5EF4-FFF2-40B4-BE49-F238E27FC236}">
                  <a16:creationId xmlns:a16="http://schemas.microsoft.com/office/drawing/2014/main" id="{3CC7CD67-2784-7D8B-417D-C99E0C0BA586}"/>
                </a:ext>
              </a:extLst>
            </p:cNvPr>
            <p:cNvPicPr>
              <a:picLocks noChangeAspect="1"/>
            </p:cNvPicPr>
            <p:nvPr/>
          </p:nvPicPr>
          <p:blipFill>
            <a:blip r:embed="rId10"/>
            <a:stretch>
              <a:fillRect/>
            </a:stretch>
          </p:blipFill>
          <p:spPr>
            <a:xfrm>
              <a:off x="1045754" y="4201938"/>
              <a:ext cx="720283" cy="852406"/>
            </a:xfrm>
            <a:prstGeom prst="rect">
              <a:avLst/>
            </a:prstGeom>
          </p:spPr>
        </p:pic>
        <p:pic>
          <p:nvPicPr>
            <p:cNvPr id="45" name="図 44">
              <a:extLst>
                <a:ext uri="{FF2B5EF4-FFF2-40B4-BE49-F238E27FC236}">
                  <a16:creationId xmlns:a16="http://schemas.microsoft.com/office/drawing/2014/main" id="{FA280114-DCDD-0F16-B5F4-23317EC3C261}"/>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46" name="図 45">
              <a:extLst>
                <a:ext uri="{FF2B5EF4-FFF2-40B4-BE49-F238E27FC236}">
                  <a16:creationId xmlns:a16="http://schemas.microsoft.com/office/drawing/2014/main" id="{97879950-82F7-B35D-53E1-E0AE75851B1A}"/>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47" name="グループ化 46">
            <a:extLst>
              <a:ext uri="{FF2B5EF4-FFF2-40B4-BE49-F238E27FC236}">
                <a16:creationId xmlns:a16="http://schemas.microsoft.com/office/drawing/2014/main" id="{8983D3E7-6804-9BDE-C70C-94C0EA375BB3}"/>
              </a:ext>
            </a:extLst>
          </p:cNvPr>
          <p:cNvGrpSpPr/>
          <p:nvPr/>
        </p:nvGrpSpPr>
        <p:grpSpPr>
          <a:xfrm>
            <a:off x="5011016" y="4243626"/>
            <a:ext cx="2139146" cy="742526"/>
            <a:chOff x="399902" y="4259514"/>
            <a:chExt cx="2139146" cy="742526"/>
          </a:xfrm>
        </p:grpSpPr>
        <p:pic>
          <p:nvPicPr>
            <p:cNvPr id="48" name="図 47">
              <a:extLst>
                <a:ext uri="{FF2B5EF4-FFF2-40B4-BE49-F238E27FC236}">
                  <a16:creationId xmlns:a16="http://schemas.microsoft.com/office/drawing/2014/main" id="{5F1B6C28-9DBF-C610-011F-5D6992A199F9}"/>
                </a:ext>
              </a:extLst>
            </p:cNvPr>
            <p:cNvPicPr>
              <a:picLocks noChangeAspect="1"/>
            </p:cNvPicPr>
            <p:nvPr/>
          </p:nvPicPr>
          <p:blipFill>
            <a:blip r:embed="rId4"/>
            <a:srcRect/>
            <a:stretch/>
          </p:blipFill>
          <p:spPr>
            <a:xfrm>
              <a:off x="960735" y="4259514"/>
              <a:ext cx="910599" cy="721194"/>
            </a:xfrm>
            <a:prstGeom prst="rect">
              <a:avLst/>
            </a:prstGeom>
          </p:spPr>
        </p:pic>
        <p:pic>
          <p:nvPicPr>
            <p:cNvPr id="49" name="図 48">
              <a:extLst>
                <a:ext uri="{FF2B5EF4-FFF2-40B4-BE49-F238E27FC236}">
                  <a16:creationId xmlns:a16="http://schemas.microsoft.com/office/drawing/2014/main" id="{D0F066E2-9767-DC0E-95FF-EFAC9B9F9634}"/>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50" name="図 49">
              <a:extLst>
                <a:ext uri="{FF2B5EF4-FFF2-40B4-BE49-F238E27FC236}">
                  <a16:creationId xmlns:a16="http://schemas.microsoft.com/office/drawing/2014/main" id="{D731635C-EAFD-55FB-C726-0D102279C3DD}"/>
                </a:ext>
              </a:extLst>
            </p:cNvPr>
            <p:cNvPicPr>
              <a:picLocks noChangeAspect="1"/>
            </p:cNvPicPr>
            <p:nvPr/>
          </p:nvPicPr>
          <p:blipFill>
            <a:blip r:embed="rId6"/>
            <a:stretch>
              <a:fillRect/>
            </a:stretch>
          </p:blipFill>
          <p:spPr>
            <a:xfrm>
              <a:off x="399902" y="4275575"/>
              <a:ext cx="606414" cy="705133"/>
            </a:xfrm>
            <a:prstGeom prst="rect">
              <a:avLst/>
            </a:prstGeom>
          </p:spPr>
        </p:pic>
      </p:grpSp>
      <p:pic>
        <p:nvPicPr>
          <p:cNvPr id="30" name="図 29">
            <a:extLst>
              <a:ext uri="{FF2B5EF4-FFF2-40B4-BE49-F238E27FC236}">
                <a16:creationId xmlns:a16="http://schemas.microsoft.com/office/drawing/2014/main" id="{65D82DE6-F6A3-E536-6FB1-3A1C2B1A8943}"/>
              </a:ext>
            </a:extLst>
          </p:cNvPr>
          <p:cNvPicPr>
            <a:picLocks noChangeAspect="1"/>
          </p:cNvPicPr>
          <p:nvPr/>
        </p:nvPicPr>
        <p:blipFill>
          <a:blip r:embed="rId2"/>
          <a:stretch>
            <a:fillRect/>
          </a:stretch>
        </p:blipFill>
        <p:spPr>
          <a:xfrm>
            <a:off x="5165053" y="3482984"/>
            <a:ext cx="1724190" cy="1410701"/>
          </a:xfrm>
          <a:prstGeom prst="rect">
            <a:avLst/>
          </a:prstGeom>
        </p:spPr>
      </p:pic>
      <p:pic>
        <p:nvPicPr>
          <p:cNvPr id="4" name="図 3">
            <a:extLst>
              <a:ext uri="{FF2B5EF4-FFF2-40B4-BE49-F238E27FC236}">
                <a16:creationId xmlns:a16="http://schemas.microsoft.com/office/drawing/2014/main" id="{100D79D2-B232-978C-A292-00C78FCFC264}"/>
              </a:ext>
            </a:extLst>
          </p:cNvPr>
          <p:cNvPicPr>
            <a:picLocks noChangeAspect="1"/>
          </p:cNvPicPr>
          <p:nvPr/>
        </p:nvPicPr>
        <p:blipFill>
          <a:blip r:embed="rId2"/>
          <a:stretch>
            <a:fillRect/>
          </a:stretch>
        </p:blipFill>
        <p:spPr>
          <a:xfrm>
            <a:off x="5105880" y="5148522"/>
            <a:ext cx="1724190" cy="1410701"/>
          </a:xfrm>
          <a:prstGeom prst="rect">
            <a:avLst/>
          </a:prstGeom>
        </p:spPr>
      </p:pic>
      <p:sp>
        <p:nvSpPr>
          <p:cNvPr id="8" name="スライド番号プレースホルダー 7">
            <a:extLst>
              <a:ext uri="{FF2B5EF4-FFF2-40B4-BE49-F238E27FC236}">
                <a16:creationId xmlns:a16="http://schemas.microsoft.com/office/drawing/2014/main" id="{DFDD563A-F470-736F-AE34-6CA51A0704F8}"/>
              </a:ext>
            </a:extLst>
          </p:cNvPr>
          <p:cNvSpPr>
            <a:spLocks noGrp="1"/>
          </p:cNvSpPr>
          <p:nvPr>
            <p:ph type="sldNum" sz="quarter" idx="12"/>
          </p:nvPr>
        </p:nvSpPr>
        <p:spPr/>
        <p:txBody>
          <a:bodyPr/>
          <a:lstStyle/>
          <a:p>
            <a:fld id="{7F53A4F6-1DED-4042-94B1-26CBF9BCF6BA}" type="slidenum">
              <a:rPr kumimoji="1" lang="ja-JP" altLang="en-US" smtClean="0"/>
              <a:t>190</a:t>
            </a:fld>
            <a:endParaRPr kumimoji="1" lang="ja-JP" altLang="en-US"/>
          </a:p>
        </p:txBody>
      </p:sp>
    </p:spTree>
    <p:extLst>
      <p:ext uri="{BB962C8B-B14F-4D97-AF65-F5344CB8AC3E}">
        <p14:creationId xmlns:p14="http://schemas.microsoft.com/office/powerpoint/2010/main" val="250497601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BD35E-0F3A-E7F1-8F19-2E8E98DAEF59}"/>
            </a:ext>
          </a:extLst>
        </p:cNvPr>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97CEA401-F389-0E45-B5C3-E5FB4A86A204}"/>
              </a:ext>
            </a:extLst>
          </p:cNvPr>
          <p:cNvGraphicFramePr>
            <a:graphicFrameLocks noGrp="1"/>
          </p:cNvGraphicFramePr>
          <p:nvPr/>
        </p:nvGraphicFramePr>
        <p:xfrm>
          <a:off x="273270" y="2374406"/>
          <a:ext cx="11645460" cy="4320684"/>
        </p:xfrm>
        <a:graphic>
          <a:graphicData uri="http://schemas.openxmlformats.org/drawingml/2006/table">
            <a:tbl>
              <a:tblPr firstRow="1" bandRow="1">
                <a:tableStyleId>{69012ECD-51FC-41F1-AA8D-1B2483CD663E}</a:tableStyleId>
              </a:tblPr>
              <a:tblGrid>
                <a:gridCol w="2329092">
                  <a:extLst>
                    <a:ext uri="{9D8B030D-6E8A-4147-A177-3AD203B41FA5}">
                      <a16:colId xmlns:a16="http://schemas.microsoft.com/office/drawing/2014/main" val="3228002288"/>
                    </a:ext>
                  </a:extLst>
                </a:gridCol>
                <a:gridCol w="2329092">
                  <a:extLst>
                    <a:ext uri="{9D8B030D-6E8A-4147-A177-3AD203B41FA5}">
                      <a16:colId xmlns:a16="http://schemas.microsoft.com/office/drawing/2014/main" val="2942336824"/>
                    </a:ext>
                  </a:extLst>
                </a:gridCol>
                <a:gridCol w="2329092">
                  <a:extLst>
                    <a:ext uri="{9D8B030D-6E8A-4147-A177-3AD203B41FA5}">
                      <a16:colId xmlns:a16="http://schemas.microsoft.com/office/drawing/2014/main" val="1930449052"/>
                    </a:ext>
                  </a:extLst>
                </a:gridCol>
                <a:gridCol w="2329092">
                  <a:extLst>
                    <a:ext uri="{9D8B030D-6E8A-4147-A177-3AD203B41FA5}">
                      <a16:colId xmlns:a16="http://schemas.microsoft.com/office/drawing/2014/main" val="3090070036"/>
                    </a:ext>
                  </a:extLst>
                </a:gridCol>
                <a:gridCol w="2329092">
                  <a:extLst>
                    <a:ext uri="{9D8B030D-6E8A-4147-A177-3AD203B41FA5}">
                      <a16:colId xmlns:a16="http://schemas.microsoft.com/office/drawing/2014/main" val="2018026566"/>
                    </a:ext>
                  </a:extLst>
                </a:gridCol>
              </a:tblGrid>
              <a:tr h="996552">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Ⅰ</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Ⅱ</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Ⅲ</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alpha val="49797"/>
                            </a:schemeClr>
                          </a:solidFill>
                          <a:latin typeface="HGMaruGothicMPRO" panose="020F0600000000000000" pitchFamily="34" charset="-128"/>
                          <a:ea typeface="HGMaruGothicMPRO" panose="020F0600000000000000" pitchFamily="34" charset="-128"/>
                        </a:rPr>
                        <a:t>周</a:t>
                      </a:r>
                      <a:r>
                        <a:rPr kumimoji="1" lang="en-US" altLang="ja-JP" sz="4800" b="0" dirty="0">
                          <a:solidFill>
                            <a:schemeClr val="bg1">
                              <a:alpha val="49797"/>
                            </a:schemeClr>
                          </a:solidFill>
                          <a:latin typeface="HGMaruGothicMPRO" panose="020F0600000000000000" pitchFamily="34" charset="-128"/>
                          <a:ea typeface="HGMaruGothicMPRO" panose="020F0600000000000000" pitchFamily="34" charset="-128"/>
                        </a:rPr>
                        <a:t>Ⅳ</a:t>
                      </a:r>
                      <a:endParaRPr kumimoji="1" lang="ja-JP" altLang="en-US" sz="4800" b="0">
                        <a:solidFill>
                          <a:schemeClr val="bg1">
                            <a:alpha val="49797"/>
                          </a:schemeClr>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b="0">
                          <a:solidFill>
                            <a:schemeClr val="bg1"/>
                          </a:solidFill>
                          <a:latin typeface="HGMaruGothicMPRO" panose="020F0600000000000000" pitchFamily="34" charset="-128"/>
                          <a:ea typeface="HGMaruGothicMPRO" panose="020F0600000000000000" pitchFamily="34" charset="-128"/>
                        </a:rPr>
                        <a:t>回復期等</a:t>
                      </a:r>
                      <a:endParaRPr kumimoji="1" lang="en-US" altLang="ja-JP" sz="2400" b="0" dirty="0">
                        <a:solidFill>
                          <a:schemeClr val="bg1"/>
                        </a:solidFill>
                        <a:latin typeface="HGMaruGothicMPRO" panose="020F0600000000000000" pitchFamily="34" charset="-128"/>
                        <a:ea typeface="HGMaruGothicMPRO" panose="020F0600000000000000" pitchFamily="34" charset="-128"/>
                      </a:endParaRPr>
                    </a:p>
                    <a:p>
                      <a:pPr algn="ctr"/>
                      <a:r>
                        <a:rPr kumimoji="1" lang="ja-JP" altLang="en-US" sz="2400" b="0">
                          <a:solidFill>
                            <a:schemeClr val="bg1"/>
                          </a:solidFill>
                          <a:latin typeface="HGMaruGothicMPRO" panose="020F0600000000000000" pitchFamily="34" charset="-128"/>
                          <a:ea typeface="HGMaruGothicMPRO" panose="020F0600000000000000" pitchFamily="34" charset="-128"/>
                        </a:rPr>
                        <a:t>口腔機能管理料</a:t>
                      </a: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035760"/>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935672"/>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4435892"/>
                  </a:ext>
                </a:extLst>
              </a:tr>
              <a:tr h="1662066">
                <a:tc>
                  <a:txBody>
                    <a:bodyPr/>
                    <a:lstStyle/>
                    <a:p>
                      <a:pPr marL="171450" indent="-171450">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頭頸部領域、</a:t>
                      </a: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呼吸器領域、消化器領域等の悪性腫瘍の手術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心臓血管外科手術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人工股関節置換術等の整形外科手術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臓器移植手術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造血幹細胞移植</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脳卒中に対する手術</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solidFill>
                          <a:srgbClr val="FF0000"/>
                        </a:solidFill>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endParaRPr kumimoji="1" lang="ja-JP" altLang="en-US" sz="1200">
                        <a:solidFill>
                          <a:srgbClr val="FF0000"/>
                        </a:solidFill>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療養病棟入院基本料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回復期リハビリテーション病棟入院料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地域包括ケア病棟入院料</a:t>
                      </a:r>
                      <a:endParaRPr kumimoji="1" lang="en-US" altLang="ja-JP" sz="1200" dirty="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2542910"/>
                  </a:ext>
                </a:extLst>
              </a:tr>
            </a:tbl>
          </a:graphicData>
        </a:graphic>
      </p:graphicFrame>
      <p:sp>
        <p:nvSpPr>
          <p:cNvPr id="17" name="タイトル 1">
            <a:extLst>
              <a:ext uri="{FF2B5EF4-FFF2-40B4-BE49-F238E27FC236}">
                <a16:creationId xmlns:a16="http://schemas.microsoft.com/office/drawing/2014/main" id="{A44F5E5E-AAEE-7743-8E3D-EEEB5383FEC9}"/>
              </a:ext>
            </a:extLst>
          </p:cNvPr>
          <p:cNvSpPr txBox="1">
            <a:spLocks/>
          </p:cNvSpPr>
          <p:nvPr/>
        </p:nvSpPr>
        <p:spPr>
          <a:xfrm>
            <a:off x="1095" y="1726407"/>
            <a:ext cx="12192000" cy="648000"/>
          </a:xfrm>
          <a:prstGeom prst="rect">
            <a:avLst/>
          </a:prstGeom>
          <a:no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＜手術等を担当する保険医療機関とは異なる医療機関の視点＞</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24" name="図 23">
            <a:extLst>
              <a:ext uri="{FF2B5EF4-FFF2-40B4-BE49-F238E27FC236}">
                <a16:creationId xmlns:a16="http://schemas.microsoft.com/office/drawing/2014/main" id="{B28B94A2-FBBA-18E0-A54A-2AED21D65051}"/>
              </a:ext>
            </a:extLst>
          </p:cNvPr>
          <p:cNvPicPr>
            <a:picLocks noChangeAspect="1"/>
          </p:cNvPicPr>
          <p:nvPr/>
        </p:nvPicPr>
        <p:blipFill>
          <a:blip r:embed="rId2"/>
          <a:stretch>
            <a:fillRect/>
          </a:stretch>
        </p:blipFill>
        <p:spPr>
          <a:xfrm>
            <a:off x="7033417" y="3940343"/>
            <a:ext cx="2666069" cy="2181329"/>
          </a:xfrm>
          <a:prstGeom prst="rect">
            <a:avLst/>
          </a:prstGeom>
        </p:spPr>
      </p:pic>
      <p:sp>
        <p:nvSpPr>
          <p:cNvPr id="6" name="タイトル 1">
            <a:extLst>
              <a:ext uri="{FF2B5EF4-FFF2-40B4-BE49-F238E27FC236}">
                <a16:creationId xmlns:a16="http://schemas.microsoft.com/office/drawing/2014/main" id="{AF13B108-8AF5-BAD0-A186-D18073AE71F2}"/>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A6130ADD-0AA9-6C6D-7CD3-9D93EB5F938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E34793C6-5AA3-AE46-C930-BF154A10A87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13" name="図 12">
            <a:extLst>
              <a:ext uri="{FF2B5EF4-FFF2-40B4-BE49-F238E27FC236}">
                <a16:creationId xmlns:a16="http://schemas.microsoft.com/office/drawing/2014/main" id="{BB52BC4F-C310-6C89-2FD9-6615E9BC43AA}"/>
              </a:ext>
            </a:extLst>
          </p:cNvPr>
          <p:cNvPicPr>
            <a:picLocks noChangeAspect="1"/>
          </p:cNvPicPr>
          <p:nvPr/>
        </p:nvPicPr>
        <p:blipFill>
          <a:blip r:embed="rId3"/>
          <a:stretch>
            <a:fillRect/>
          </a:stretch>
        </p:blipFill>
        <p:spPr>
          <a:xfrm>
            <a:off x="5626259" y="5831303"/>
            <a:ext cx="895116" cy="863787"/>
          </a:xfrm>
          <a:prstGeom prst="rect">
            <a:avLst/>
          </a:prstGeom>
        </p:spPr>
      </p:pic>
      <p:pic>
        <p:nvPicPr>
          <p:cNvPr id="31" name="図 30">
            <a:extLst>
              <a:ext uri="{FF2B5EF4-FFF2-40B4-BE49-F238E27FC236}">
                <a16:creationId xmlns:a16="http://schemas.microsoft.com/office/drawing/2014/main" id="{2E190605-8700-A4F2-53C4-ED06D4BF2769}"/>
              </a:ext>
            </a:extLst>
          </p:cNvPr>
          <p:cNvPicPr>
            <a:picLocks noChangeAspect="1"/>
          </p:cNvPicPr>
          <p:nvPr/>
        </p:nvPicPr>
        <p:blipFill>
          <a:blip r:embed="rId4"/>
          <a:stretch>
            <a:fillRect/>
          </a:stretch>
        </p:blipFill>
        <p:spPr>
          <a:xfrm>
            <a:off x="10272334" y="5852998"/>
            <a:ext cx="849209" cy="815240"/>
          </a:xfrm>
          <a:prstGeom prst="rect">
            <a:avLst/>
          </a:prstGeom>
        </p:spPr>
      </p:pic>
      <p:grpSp>
        <p:nvGrpSpPr>
          <p:cNvPr id="40" name="グループ化 39">
            <a:extLst>
              <a:ext uri="{FF2B5EF4-FFF2-40B4-BE49-F238E27FC236}">
                <a16:creationId xmlns:a16="http://schemas.microsoft.com/office/drawing/2014/main" id="{A619ACC5-2D23-0D98-6BB4-8354777E2994}"/>
              </a:ext>
            </a:extLst>
          </p:cNvPr>
          <p:cNvGrpSpPr/>
          <p:nvPr/>
        </p:nvGrpSpPr>
        <p:grpSpPr>
          <a:xfrm>
            <a:off x="399902" y="4259514"/>
            <a:ext cx="2139146" cy="742526"/>
            <a:chOff x="399902" y="4259514"/>
            <a:chExt cx="2139146" cy="742526"/>
          </a:xfrm>
        </p:grpSpPr>
        <p:pic>
          <p:nvPicPr>
            <p:cNvPr id="41" name="図 40">
              <a:extLst>
                <a:ext uri="{FF2B5EF4-FFF2-40B4-BE49-F238E27FC236}">
                  <a16:creationId xmlns:a16="http://schemas.microsoft.com/office/drawing/2014/main" id="{F1298EC7-E129-B5BF-D384-DC07753F85B9}"/>
                </a:ext>
              </a:extLst>
            </p:cNvPr>
            <p:cNvPicPr>
              <a:picLocks noChangeAspect="1"/>
            </p:cNvPicPr>
            <p:nvPr/>
          </p:nvPicPr>
          <p:blipFill>
            <a:blip r:embed="rId5"/>
            <a:srcRect/>
            <a:stretch/>
          </p:blipFill>
          <p:spPr>
            <a:xfrm>
              <a:off x="960735" y="4259514"/>
              <a:ext cx="910599" cy="721194"/>
            </a:xfrm>
            <a:prstGeom prst="rect">
              <a:avLst/>
            </a:prstGeom>
          </p:spPr>
        </p:pic>
        <p:pic>
          <p:nvPicPr>
            <p:cNvPr id="42" name="図 41">
              <a:extLst>
                <a:ext uri="{FF2B5EF4-FFF2-40B4-BE49-F238E27FC236}">
                  <a16:creationId xmlns:a16="http://schemas.microsoft.com/office/drawing/2014/main" id="{77A63E3E-1ECF-0F26-F99B-DE26F0324B64}"/>
                </a:ext>
              </a:extLst>
            </p:cNvPr>
            <p:cNvPicPr>
              <a:picLocks noChangeAspect="1"/>
            </p:cNvPicPr>
            <p:nvPr/>
          </p:nvPicPr>
          <p:blipFill>
            <a:blip r:embed="rId6"/>
            <a:stretch>
              <a:fillRect/>
            </a:stretch>
          </p:blipFill>
          <p:spPr>
            <a:xfrm>
              <a:off x="1767489" y="4296064"/>
              <a:ext cx="771559" cy="705976"/>
            </a:xfrm>
            <a:prstGeom prst="rect">
              <a:avLst/>
            </a:prstGeom>
          </p:spPr>
        </p:pic>
        <p:pic>
          <p:nvPicPr>
            <p:cNvPr id="43" name="図 42">
              <a:extLst>
                <a:ext uri="{FF2B5EF4-FFF2-40B4-BE49-F238E27FC236}">
                  <a16:creationId xmlns:a16="http://schemas.microsoft.com/office/drawing/2014/main" id="{4979EFF9-1FA8-8392-21F8-B1DB97A363A8}"/>
                </a:ext>
              </a:extLst>
            </p:cNvPr>
            <p:cNvPicPr>
              <a:picLocks noChangeAspect="1"/>
            </p:cNvPicPr>
            <p:nvPr/>
          </p:nvPicPr>
          <p:blipFill>
            <a:blip r:embed="rId7"/>
            <a:stretch>
              <a:fillRect/>
            </a:stretch>
          </p:blipFill>
          <p:spPr>
            <a:xfrm>
              <a:off x="399902" y="4275575"/>
              <a:ext cx="606414" cy="705133"/>
            </a:xfrm>
            <a:prstGeom prst="rect">
              <a:avLst/>
            </a:prstGeom>
          </p:spPr>
        </p:pic>
      </p:grpSp>
      <p:grpSp>
        <p:nvGrpSpPr>
          <p:cNvPr id="44" name="グループ化 43">
            <a:extLst>
              <a:ext uri="{FF2B5EF4-FFF2-40B4-BE49-F238E27FC236}">
                <a16:creationId xmlns:a16="http://schemas.microsoft.com/office/drawing/2014/main" id="{5B9F976F-F6A9-81A3-E590-C2A3206D318F}"/>
              </a:ext>
            </a:extLst>
          </p:cNvPr>
          <p:cNvGrpSpPr/>
          <p:nvPr/>
        </p:nvGrpSpPr>
        <p:grpSpPr>
          <a:xfrm>
            <a:off x="382002" y="3461160"/>
            <a:ext cx="2186523" cy="745655"/>
            <a:chOff x="382002" y="3461160"/>
            <a:chExt cx="2186523" cy="745655"/>
          </a:xfrm>
        </p:grpSpPr>
        <p:pic>
          <p:nvPicPr>
            <p:cNvPr id="45" name="図 44">
              <a:extLst>
                <a:ext uri="{FF2B5EF4-FFF2-40B4-BE49-F238E27FC236}">
                  <a16:creationId xmlns:a16="http://schemas.microsoft.com/office/drawing/2014/main" id="{69054B07-9AAB-2DEC-4E4B-5A1A45038357}"/>
                </a:ext>
              </a:extLst>
            </p:cNvPr>
            <p:cNvPicPr>
              <a:picLocks noChangeAspect="1"/>
            </p:cNvPicPr>
            <p:nvPr/>
          </p:nvPicPr>
          <p:blipFill>
            <a:blip r:embed="rId8"/>
            <a:stretch>
              <a:fillRect/>
            </a:stretch>
          </p:blipFill>
          <p:spPr>
            <a:xfrm>
              <a:off x="858105" y="3501683"/>
              <a:ext cx="1109474" cy="705132"/>
            </a:xfrm>
            <a:prstGeom prst="rect">
              <a:avLst/>
            </a:prstGeom>
          </p:spPr>
        </p:pic>
        <p:pic>
          <p:nvPicPr>
            <p:cNvPr id="46" name="図 45">
              <a:extLst>
                <a:ext uri="{FF2B5EF4-FFF2-40B4-BE49-F238E27FC236}">
                  <a16:creationId xmlns:a16="http://schemas.microsoft.com/office/drawing/2014/main" id="{3CF3F5BE-11BC-816E-D29B-C29095C4E4AA}"/>
                </a:ext>
              </a:extLst>
            </p:cNvPr>
            <p:cNvPicPr>
              <a:picLocks noChangeAspect="1"/>
            </p:cNvPicPr>
            <p:nvPr/>
          </p:nvPicPr>
          <p:blipFill>
            <a:blip r:embed="rId9"/>
            <a:stretch>
              <a:fillRect/>
            </a:stretch>
          </p:blipFill>
          <p:spPr>
            <a:xfrm>
              <a:off x="1954327" y="3461160"/>
              <a:ext cx="614198" cy="705976"/>
            </a:xfrm>
            <a:prstGeom prst="rect">
              <a:avLst/>
            </a:prstGeom>
          </p:spPr>
        </p:pic>
        <p:pic>
          <p:nvPicPr>
            <p:cNvPr id="47" name="図 46">
              <a:extLst>
                <a:ext uri="{FF2B5EF4-FFF2-40B4-BE49-F238E27FC236}">
                  <a16:creationId xmlns:a16="http://schemas.microsoft.com/office/drawing/2014/main" id="{92605BCB-5DEB-221E-392B-275CB3415C35}"/>
                </a:ext>
              </a:extLst>
            </p:cNvPr>
            <p:cNvPicPr>
              <a:picLocks noChangeAspect="1"/>
            </p:cNvPicPr>
            <p:nvPr/>
          </p:nvPicPr>
          <p:blipFill>
            <a:blip r:embed="rId10"/>
            <a:stretch>
              <a:fillRect/>
            </a:stretch>
          </p:blipFill>
          <p:spPr>
            <a:xfrm flipH="1">
              <a:off x="382002" y="3517859"/>
              <a:ext cx="555043" cy="672779"/>
            </a:xfrm>
            <a:prstGeom prst="rect">
              <a:avLst/>
            </a:prstGeom>
          </p:spPr>
        </p:pic>
      </p:grpSp>
      <p:grpSp>
        <p:nvGrpSpPr>
          <p:cNvPr id="48" name="グループ化 47">
            <a:extLst>
              <a:ext uri="{FF2B5EF4-FFF2-40B4-BE49-F238E27FC236}">
                <a16:creationId xmlns:a16="http://schemas.microsoft.com/office/drawing/2014/main" id="{4D9AEBC4-667D-B954-1F53-D020B51C682B}"/>
              </a:ext>
            </a:extLst>
          </p:cNvPr>
          <p:cNvGrpSpPr/>
          <p:nvPr/>
        </p:nvGrpSpPr>
        <p:grpSpPr>
          <a:xfrm>
            <a:off x="5002738" y="3803968"/>
            <a:ext cx="2186523" cy="745655"/>
            <a:chOff x="382002" y="3461160"/>
            <a:chExt cx="2186523" cy="745655"/>
          </a:xfrm>
        </p:grpSpPr>
        <p:pic>
          <p:nvPicPr>
            <p:cNvPr id="49" name="図 48">
              <a:extLst>
                <a:ext uri="{FF2B5EF4-FFF2-40B4-BE49-F238E27FC236}">
                  <a16:creationId xmlns:a16="http://schemas.microsoft.com/office/drawing/2014/main" id="{6FBBBFA1-79F1-0691-B30D-254BE335A704}"/>
                </a:ext>
              </a:extLst>
            </p:cNvPr>
            <p:cNvPicPr>
              <a:picLocks noChangeAspect="1"/>
            </p:cNvPicPr>
            <p:nvPr/>
          </p:nvPicPr>
          <p:blipFill>
            <a:blip r:embed="rId8"/>
            <a:stretch>
              <a:fillRect/>
            </a:stretch>
          </p:blipFill>
          <p:spPr>
            <a:xfrm>
              <a:off x="858105" y="3501683"/>
              <a:ext cx="1109474" cy="705132"/>
            </a:xfrm>
            <a:prstGeom prst="rect">
              <a:avLst/>
            </a:prstGeom>
          </p:spPr>
        </p:pic>
        <p:pic>
          <p:nvPicPr>
            <p:cNvPr id="50" name="図 49">
              <a:extLst>
                <a:ext uri="{FF2B5EF4-FFF2-40B4-BE49-F238E27FC236}">
                  <a16:creationId xmlns:a16="http://schemas.microsoft.com/office/drawing/2014/main" id="{DF46541B-62EB-3720-4E9A-0B12255BB9B8}"/>
                </a:ext>
              </a:extLst>
            </p:cNvPr>
            <p:cNvPicPr>
              <a:picLocks noChangeAspect="1"/>
            </p:cNvPicPr>
            <p:nvPr/>
          </p:nvPicPr>
          <p:blipFill>
            <a:blip r:embed="rId9"/>
            <a:stretch>
              <a:fillRect/>
            </a:stretch>
          </p:blipFill>
          <p:spPr>
            <a:xfrm>
              <a:off x="1954327" y="3461160"/>
              <a:ext cx="614198" cy="705976"/>
            </a:xfrm>
            <a:prstGeom prst="rect">
              <a:avLst/>
            </a:prstGeom>
          </p:spPr>
        </p:pic>
        <p:pic>
          <p:nvPicPr>
            <p:cNvPr id="51" name="図 50">
              <a:extLst>
                <a:ext uri="{FF2B5EF4-FFF2-40B4-BE49-F238E27FC236}">
                  <a16:creationId xmlns:a16="http://schemas.microsoft.com/office/drawing/2014/main" id="{0BE82B92-0A9D-B1D2-2403-DBD8904DE9DC}"/>
                </a:ext>
              </a:extLst>
            </p:cNvPr>
            <p:cNvPicPr>
              <a:picLocks noChangeAspect="1"/>
            </p:cNvPicPr>
            <p:nvPr/>
          </p:nvPicPr>
          <p:blipFill>
            <a:blip r:embed="rId10"/>
            <a:stretch>
              <a:fillRect/>
            </a:stretch>
          </p:blipFill>
          <p:spPr>
            <a:xfrm flipH="1">
              <a:off x="382002" y="3517859"/>
              <a:ext cx="555043" cy="672779"/>
            </a:xfrm>
            <a:prstGeom prst="rect">
              <a:avLst/>
            </a:prstGeom>
          </p:spPr>
        </p:pic>
      </p:grpSp>
      <p:grpSp>
        <p:nvGrpSpPr>
          <p:cNvPr id="52" name="グループ化 51">
            <a:extLst>
              <a:ext uri="{FF2B5EF4-FFF2-40B4-BE49-F238E27FC236}">
                <a16:creationId xmlns:a16="http://schemas.microsoft.com/office/drawing/2014/main" id="{9DA6B143-B88D-D580-B876-E6F7091D950E}"/>
              </a:ext>
            </a:extLst>
          </p:cNvPr>
          <p:cNvGrpSpPr/>
          <p:nvPr/>
        </p:nvGrpSpPr>
        <p:grpSpPr>
          <a:xfrm>
            <a:off x="9707774" y="3859057"/>
            <a:ext cx="2139146" cy="852406"/>
            <a:chOff x="399902" y="4201938"/>
            <a:chExt cx="2139146" cy="852406"/>
          </a:xfrm>
        </p:grpSpPr>
        <p:pic>
          <p:nvPicPr>
            <p:cNvPr id="53" name="図 52">
              <a:extLst>
                <a:ext uri="{FF2B5EF4-FFF2-40B4-BE49-F238E27FC236}">
                  <a16:creationId xmlns:a16="http://schemas.microsoft.com/office/drawing/2014/main" id="{6B15CEBB-5A18-6561-5FAF-FE4B93B5C831}"/>
                </a:ext>
              </a:extLst>
            </p:cNvPr>
            <p:cNvPicPr>
              <a:picLocks noChangeAspect="1"/>
            </p:cNvPicPr>
            <p:nvPr/>
          </p:nvPicPr>
          <p:blipFill>
            <a:blip r:embed="rId11"/>
            <a:stretch>
              <a:fillRect/>
            </a:stretch>
          </p:blipFill>
          <p:spPr>
            <a:xfrm>
              <a:off x="1045754" y="4201938"/>
              <a:ext cx="720283" cy="852406"/>
            </a:xfrm>
            <a:prstGeom prst="rect">
              <a:avLst/>
            </a:prstGeom>
          </p:spPr>
        </p:pic>
        <p:pic>
          <p:nvPicPr>
            <p:cNvPr id="54" name="図 53">
              <a:extLst>
                <a:ext uri="{FF2B5EF4-FFF2-40B4-BE49-F238E27FC236}">
                  <a16:creationId xmlns:a16="http://schemas.microsoft.com/office/drawing/2014/main" id="{CA8658D0-4F0C-F466-5317-C0C5CF31183D}"/>
                </a:ext>
              </a:extLst>
            </p:cNvPr>
            <p:cNvPicPr>
              <a:picLocks noChangeAspect="1"/>
            </p:cNvPicPr>
            <p:nvPr/>
          </p:nvPicPr>
          <p:blipFill>
            <a:blip r:embed="rId6"/>
            <a:stretch>
              <a:fillRect/>
            </a:stretch>
          </p:blipFill>
          <p:spPr>
            <a:xfrm>
              <a:off x="1767489" y="4296064"/>
              <a:ext cx="771559" cy="705976"/>
            </a:xfrm>
            <a:prstGeom prst="rect">
              <a:avLst/>
            </a:prstGeom>
          </p:spPr>
        </p:pic>
        <p:pic>
          <p:nvPicPr>
            <p:cNvPr id="55" name="図 54">
              <a:extLst>
                <a:ext uri="{FF2B5EF4-FFF2-40B4-BE49-F238E27FC236}">
                  <a16:creationId xmlns:a16="http://schemas.microsoft.com/office/drawing/2014/main" id="{3B71EF3D-5B76-FD98-9491-3E81FD2697AD}"/>
                </a:ext>
              </a:extLst>
            </p:cNvPr>
            <p:cNvPicPr>
              <a:picLocks noChangeAspect="1"/>
            </p:cNvPicPr>
            <p:nvPr/>
          </p:nvPicPr>
          <p:blipFill>
            <a:blip r:embed="rId7"/>
            <a:stretch>
              <a:fillRect/>
            </a:stretch>
          </p:blipFill>
          <p:spPr>
            <a:xfrm>
              <a:off x="399902" y="4275575"/>
              <a:ext cx="606414" cy="705133"/>
            </a:xfrm>
            <a:prstGeom prst="rect">
              <a:avLst/>
            </a:prstGeom>
          </p:spPr>
        </p:pic>
      </p:grpSp>
      <p:pic>
        <p:nvPicPr>
          <p:cNvPr id="2" name="図 1">
            <a:extLst>
              <a:ext uri="{FF2B5EF4-FFF2-40B4-BE49-F238E27FC236}">
                <a16:creationId xmlns:a16="http://schemas.microsoft.com/office/drawing/2014/main" id="{39D1F453-5437-A586-626F-ADF93AFB3BE6}"/>
              </a:ext>
            </a:extLst>
          </p:cNvPr>
          <p:cNvPicPr>
            <a:picLocks noChangeAspect="1"/>
          </p:cNvPicPr>
          <p:nvPr/>
        </p:nvPicPr>
        <p:blipFill>
          <a:blip r:embed="rId2"/>
          <a:stretch>
            <a:fillRect/>
          </a:stretch>
        </p:blipFill>
        <p:spPr>
          <a:xfrm>
            <a:off x="5105880" y="5148522"/>
            <a:ext cx="1724190" cy="1410701"/>
          </a:xfrm>
          <a:prstGeom prst="rect">
            <a:avLst/>
          </a:prstGeom>
        </p:spPr>
      </p:pic>
      <p:sp>
        <p:nvSpPr>
          <p:cNvPr id="3" name="スライド番号プレースホルダー 2">
            <a:extLst>
              <a:ext uri="{FF2B5EF4-FFF2-40B4-BE49-F238E27FC236}">
                <a16:creationId xmlns:a16="http://schemas.microsoft.com/office/drawing/2014/main" id="{6CD19C63-D156-F7EA-CA49-A6EC72E96844}"/>
              </a:ext>
            </a:extLst>
          </p:cNvPr>
          <p:cNvSpPr>
            <a:spLocks noGrp="1"/>
          </p:cNvSpPr>
          <p:nvPr>
            <p:ph type="sldNum" sz="quarter" idx="12"/>
          </p:nvPr>
        </p:nvSpPr>
        <p:spPr/>
        <p:txBody>
          <a:bodyPr/>
          <a:lstStyle/>
          <a:p>
            <a:fld id="{7F53A4F6-1DED-4042-94B1-26CBF9BCF6BA}" type="slidenum">
              <a:rPr kumimoji="1" lang="ja-JP" altLang="en-US" smtClean="0"/>
              <a:t>191</a:t>
            </a:fld>
            <a:endParaRPr kumimoji="1" lang="ja-JP" altLang="en-US"/>
          </a:p>
        </p:txBody>
      </p:sp>
    </p:spTree>
    <p:extLst>
      <p:ext uri="{BB962C8B-B14F-4D97-AF65-F5344CB8AC3E}">
        <p14:creationId xmlns:p14="http://schemas.microsoft.com/office/powerpoint/2010/main" val="257815938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BD35E-0F3A-E7F1-8F19-2E8E98DAEF59}"/>
            </a:ext>
          </a:extLst>
        </p:cNvPr>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97CEA401-F389-0E45-B5C3-E5FB4A86A204}"/>
              </a:ext>
            </a:extLst>
          </p:cNvPr>
          <p:cNvGraphicFramePr>
            <a:graphicFrameLocks noGrp="1"/>
          </p:cNvGraphicFramePr>
          <p:nvPr/>
        </p:nvGraphicFramePr>
        <p:xfrm>
          <a:off x="273270" y="2374406"/>
          <a:ext cx="11645460" cy="4320684"/>
        </p:xfrm>
        <a:graphic>
          <a:graphicData uri="http://schemas.openxmlformats.org/drawingml/2006/table">
            <a:tbl>
              <a:tblPr firstRow="1" bandRow="1">
                <a:tableStyleId>{69012ECD-51FC-41F1-AA8D-1B2483CD663E}</a:tableStyleId>
              </a:tblPr>
              <a:tblGrid>
                <a:gridCol w="2329092">
                  <a:extLst>
                    <a:ext uri="{9D8B030D-6E8A-4147-A177-3AD203B41FA5}">
                      <a16:colId xmlns:a16="http://schemas.microsoft.com/office/drawing/2014/main" val="3228002288"/>
                    </a:ext>
                  </a:extLst>
                </a:gridCol>
                <a:gridCol w="2329092">
                  <a:extLst>
                    <a:ext uri="{9D8B030D-6E8A-4147-A177-3AD203B41FA5}">
                      <a16:colId xmlns:a16="http://schemas.microsoft.com/office/drawing/2014/main" val="2942336824"/>
                    </a:ext>
                  </a:extLst>
                </a:gridCol>
                <a:gridCol w="2329092">
                  <a:extLst>
                    <a:ext uri="{9D8B030D-6E8A-4147-A177-3AD203B41FA5}">
                      <a16:colId xmlns:a16="http://schemas.microsoft.com/office/drawing/2014/main" val="1930449052"/>
                    </a:ext>
                  </a:extLst>
                </a:gridCol>
                <a:gridCol w="2329092">
                  <a:extLst>
                    <a:ext uri="{9D8B030D-6E8A-4147-A177-3AD203B41FA5}">
                      <a16:colId xmlns:a16="http://schemas.microsoft.com/office/drawing/2014/main" val="3090070036"/>
                    </a:ext>
                  </a:extLst>
                </a:gridCol>
                <a:gridCol w="2329092">
                  <a:extLst>
                    <a:ext uri="{9D8B030D-6E8A-4147-A177-3AD203B41FA5}">
                      <a16:colId xmlns:a16="http://schemas.microsoft.com/office/drawing/2014/main" val="2018026566"/>
                    </a:ext>
                  </a:extLst>
                </a:gridCol>
              </a:tblGrid>
              <a:tr h="996552">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Ⅰ</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Ⅱ</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Ⅲ</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alpha val="49797"/>
                            </a:schemeClr>
                          </a:solidFill>
                          <a:latin typeface="HGMaruGothicMPRO" panose="020F0600000000000000" pitchFamily="34" charset="-128"/>
                          <a:ea typeface="HGMaruGothicMPRO" panose="020F0600000000000000" pitchFamily="34" charset="-128"/>
                        </a:rPr>
                        <a:t>周</a:t>
                      </a:r>
                      <a:r>
                        <a:rPr kumimoji="1" lang="en-US" altLang="ja-JP" sz="4800" b="0" dirty="0">
                          <a:solidFill>
                            <a:schemeClr val="bg1">
                              <a:alpha val="49797"/>
                            </a:schemeClr>
                          </a:solidFill>
                          <a:latin typeface="HGMaruGothicMPRO" panose="020F0600000000000000" pitchFamily="34" charset="-128"/>
                          <a:ea typeface="HGMaruGothicMPRO" panose="020F0600000000000000" pitchFamily="34" charset="-128"/>
                        </a:rPr>
                        <a:t>Ⅳ</a:t>
                      </a:r>
                      <a:endParaRPr kumimoji="1" lang="ja-JP" altLang="en-US" sz="4800" b="0">
                        <a:solidFill>
                          <a:schemeClr val="bg1">
                            <a:alpha val="49797"/>
                          </a:schemeClr>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b="0">
                          <a:solidFill>
                            <a:schemeClr val="bg1"/>
                          </a:solidFill>
                          <a:latin typeface="HGMaruGothicMPRO" panose="020F0600000000000000" pitchFamily="34" charset="-128"/>
                          <a:ea typeface="HGMaruGothicMPRO" panose="020F0600000000000000" pitchFamily="34" charset="-128"/>
                        </a:rPr>
                        <a:t>回復期等</a:t>
                      </a:r>
                      <a:endParaRPr kumimoji="1" lang="en-US" altLang="ja-JP" sz="2400" b="0" dirty="0">
                        <a:solidFill>
                          <a:schemeClr val="bg1"/>
                        </a:solidFill>
                        <a:latin typeface="HGMaruGothicMPRO" panose="020F0600000000000000" pitchFamily="34" charset="-128"/>
                        <a:ea typeface="HGMaruGothicMPRO" panose="020F0600000000000000" pitchFamily="34" charset="-128"/>
                      </a:endParaRPr>
                    </a:p>
                    <a:p>
                      <a:pPr algn="ctr"/>
                      <a:r>
                        <a:rPr kumimoji="1" lang="ja-JP" altLang="en-US" sz="2400" b="0">
                          <a:solidFill>
                            <a:schemeClr val="bg1"/>
                          </a:solidFill>
                          <a:latin typeface="HGMaruGothicMPRO" panose="020F0600000000000000" pitchFamily="34" charset="-128"/>
                          <a:ea typeface="HGMaruGothicMPRO" panose="020F0600000000000000" pitchFamily="34" charset="-128"/>
                        </a:rPr>
                        <a:t>口腔機能管理料</a:t>
                      </a: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035760"/>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935672"/>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4435892"/>
                  </a:ext>
                </a:extLst>
              </a:tr>
              <a:tr h="1662066">
                <a:tc>
                  <a:txBody>
                    <a:bodyPr/>
                    <a:lstStyle/>
                    <a:p>
                      <a:pPr marL="171450" indent="-171450">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頭頸部領域、</a:t>
                      </a: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呼吸器領域、消化器領域等の悪性腫瘍の手術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心臓血管外科手術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人工股関節置換術等の整形外科手術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臓器移植手術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造血幹細胞移植</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脳卒中に対する手術</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solidFill>
                          <a:srgbClr val="FF0000"/>
                        </a:solidFill>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solidFill>
                            <a:srgbClr val="FF0000"/>
                          </a:solidFill>
                          <a:latin typeface="HGMaruGothicMPRO" panose="020F0600000000000000" pitchFamily="34" charset="-128"/>
                          <a:ea typeface="HGMaruGothicMPRO" panose="020F0600000000000000" pitchFamily="34" charset="-128"/>
                        </a:rPr>
                        <a:t>集中治療室における治療</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療養病棟入院基本料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回復期リハビリテーション病棟入院料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地域包括ケア病棟入院料</a:t>
                      </a:r>
                      <a:endParaRPr kumimoji="1" lang="en-US" altLang="ja-JP" sz="1200" dirty="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2542910"/>
                  </a:ext>
                </a:extLst>
              </a:tr>
            </a:tbl>
          </a:graphicData>
        </a:graphic>
      </p:graphicFrame>
      <p:sp>
        <p:nvSpPr>
          <p:cNvPr id="17" name="タイトル 1">
            <a:extLst>
              <a:ext uri="{FF2B5EF4-FFF2-40B4-BE49-F238E27FC236}">
                <a16:creationId xmlns:a16="http://schemas.microsoft.com/office/drawing/2014/main" id="{A44F5E5E-AAEE-7743-8E3D-EEEB5383FEC9}"/>
              </a:ext>
            </a:extLst>
          </p:cNvPr>
          <p:cNvSpPr txBox="1">
            <a:spLocks/>
          </p:cNvSpPr>
          <p:nvPr/>
        </p:nvSpPr>
        <p:spPr>
          <a:xfrm>
            <a:off x="1095" y="1726407"/>
            <a:ext cx="12192000" cy="648000"/>
          </a:xfrm>
          <a:prstGeom prst="rect">
            <a:avLst/>
          </a:prstGeom>
          <a:no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＜手術等を担当する保険医療機関とは異なる医療機関の視点＞</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24" name="図 23">
            <a:extLst>
              <a:ext uri="{FF2B5EF4-FFF2-40B4-BE49-F238E27FC236}">
                <a16:creationId xmlns:a16="http://schemas.microsoft.com/office/drawing/2014/main" id="{B28B94A2-FBBA-18E0-A54A-2AED21D65051}"/>
              </a:ext>
            </a:extLst>
          </p:cNvPr>
          <p:cNvPicPr>
            <a:picLocks noChangeAspect="1"/>
          </p:cNvPicPr>
          <p:nvPr/>
        </p:nvPicPr>
        <p:blipFill>
          <a:blip r:embed="rId2"/>
          <a:stretch>
            <a:fillRect/>
          </a:stretch>
        </p:blipFill>
        <p:spPr>
          <a:xfrm>
            <a:off x="7033417" y="3940343"/>
            <a:ext cx="2666069" cy="2181329"/>
          </a:xfrm>
          <a:prstGeom prst="rect">
            <a:avLst/>
          </a:prstGeom>
        </p:spPr>
      </p:pic>
      <p:sp>
        <p:nvSpPr>
          <p:cNvPr id="6" name="タイトル 1">
            <a:extLst>
              <a:ext uri="{FF2B5EF4-FFF2-40B4-BE49-F238E27FC236}">
                <a16:creationId xmlns:a16="http://schemas.microsoft.com/office/drawing/2014/main" id="{AF13B108-8AF5-BAD0-A186-D18073AE71F2}"/>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A6130ADD-0AA9-6C6D-7CD3-9D93EB5F938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E34793C6-5AA3-AE46-C930-BF154A10A87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13" name="図 12">
            <a:extLst>
              <a:ext uri="{FF2B5EF4-FFF2-40B4-BE49-F238E27FC236}">
                <a16:creationId xmlns:a16="http://schemas.microsoft.com/office/drawing/2014/main" id="{BB52BC4F-C310-6C89-2FD9-6615E9BC43AA}"/>
              </a:ext>
            </a:extLst>
          </p:cNvPr>
          <p:cNvPicPr>
            <a:picLocks noChangeAspect="1"/>
          </p:cNvPicPr>
          <p:nvPr/>
        </p:nvPicPr>
        <p:blipFill>
          <a:blip r:embed="rId3"/>
          <a:stretch>
            <a:fillRect/>
          </a:stretch>
        </p:blipFill>
        <p:spPr>
          <a:xfrm>
            <a:off x="5626259" y="5831303"/>
            <a:ext cx="895116" cy="863787"/>
          </a:xfrm>
          <a:prstGeom prst="rect">
            <a:avLst/>
          </a:prstGeom>
        </p:spPr>
      </p:pic>
      <p:pic>
        <p:nvPicPr>
          <p:cNvPr id="31" name="図 30">
            <a:extLst>
              <a:ext uri="{FF2B5EF4-FFF2-40B4-BE49-F238E27FC236}">
                <a16:creationId xmlns:a16="http://schemas.microsoft.com/office/drawing/2014/main" id="{2E190605-8700-A4F2-53C4-ED06D4BF2769}"/>
              </a:ext>
            </a:extLst>
          </p:cNvPr>
          <p:cNvPicPr>
            <a:picLocks noChangeAspect="1"/>
          </p:cNvPicPr>
          <p:nvPr/>
        </p:nvPicPr>
        <p:blipFill>
          <a:blip r:embed="rId4"/>
          <a:stretch>
            <a:fillRect/>
          </a:stretch>
        </p:blipFill>
        <p:spPr>
          <a:xfrm>
            <a:off x="10272334" y="5852998"/>
            <a:ext cx="849209" cy="815240"/>
          </a:xfrm>
          <a:prstGeom prst="rect">
            <a:avLst/>
          </a:prstGeom>
        </p:spPr>
      </p:pic>
      <p:grpSp>
        <p:nvGrpSpPr>
          <p:cNvPr id="40" name="グループ化 39">
            <a:extLst>
              <a:ext uri="{FF2B5EF4-FFF2-40B4-BE49-F238E27FC236}">
                <a16:creationId xmlns:a16="http://schemas.microsoft.com/office/drawing/2014/main" id="{A619ACC5-2D23-0D98-6BB4-8354777E2994}"/>
              </a:ext>
            </a:extLst>
          </p:cNvPr>
          <p:cNvGrpSpPr/>
          <p:nvPr/>
        </p:nvGrpSpPr>
        <p:grpSpPr>
          <a:xfrm>
            <a:off x="399902" y="4259514"/>
            <a:ext cx="2139146" cy="742526"/>
            <a:chOff x="399902" y="4259514"/>
            <a:chExt cx="2139146" cy="742526"/>
          </a:xfrm>
        </p:grpSpPr>
        <p:pic>
          <p:nvPicPr>
            <p:cNvPr id="41" name="図 40">
              <a:extLst>
                <a:ext uri="{FF2B5EF4-FFF2-40B4-BE49-F238E27FC236}">
                  <a16:creationId xmlns:a16="http://schemas.microsoft.com/office/drawing/2014/main" id="{F1298EC7-E129-B5BF-D384-DC07753F85B9}"/>
                </a:ext>
              </a:extLst>
            </p:cNvPr>
            <p:cNvPicPr>
              <a:picLocks noChangeAspect="1"/>
            </p:cNvPicPr>
            <p:nvPr/>
          </p:nvPicPr>
          <p:blipFill>
            <a:blip r:embed="rId5"/>
            <a:srcRect/>
            <a:stretch/>
          </p:blipFill>
          <p:spPr>
            <a:xfrm>
              <a:off x="960735" y="4259514"/>
              <a:ext cx="910599" cy="721194"/>
            </a:xfrm>
            <a:prstGeom prst="rect">
              <a:avLst/>
            </a:prstGeom>
          </p:spPr>
        </p:pic>
        <p:pic>
          <p:nvPicPr>
            <p:cNvPr id="42" name="図 41">
              <a:extLst>
                <a:ext uri="{FF2B5EF4-FFF2-40B4-BE49-F238E27FC236}">
                  <a16:creationId xmlns:a16="http://schemas.microsoft.com/office/drawing/2014/main" id="{77A63E3E-1ECF-0F26-F99B-DE26F0324B64}"/>
                </a:ext>
              </a:extLst>
            </p:cNvPr>
            <p:cNvPicPr>
              <a:picLocks noChangeAspect="1"/>
            </p:cNvPicPr>
            <p:nvPr/>
          </p:nvPicPr>
          <p:blipFill>
            <a:blip r:embed="rId6"/>
            <a:stretch>
              <a:fillRect/>
            </a:stretch>
          </p:blipFill>
          <p:spPr>
            <a:xfrm>
              <a:off x="1767489" y="4296064"/>
              <a:ext cx="771559" cy="705976"/>
            </a:xfrm>
            <a:prstGeom prst="rect">
              <a:avLst/>
            </a:prstGeom>
          </p:spPr>
        </p:pic>
        <p:pic>
          <p:nvPicPr>
            <p:cNvPr id="43" name="図 42">
              <a:extLst>
                <a:ext uri="{FF2B5EF4-FFF2-40B4-BE49-F238E27FC236}">
                  <a16:creationId xmlns:a16="http://schemas.microsoft.com/office/drawing/2014/main" id="{4979EFF9-1FA8-8392-21F8-B1DB97A363A8}"/>
                </a:ext>
              </a:extLst>
            </p:cNvPr>
            <p:cNvPicPr>
              <a:picLocks noChangeAspect="1"/>
            </p:cNvPicPr>
            <p:nvPr/>
          </p:nvPicPr>
          <p:blipFill>
            <a:blip r:embed="rId7"/>
            <a:stretch>
              <a:fillRect/>
            </a:stretch>
          </p:blipFill>
          <p:spPr>
            <a:xfrm>
              <a:off x="399902" y="4275575"/>
              <a:ext cx="606414" cy="705133"/>
            </a:xfrm>
            <a:prstGeom prst="rect">
              <a:avLst/>
            </a:prstGeom>
          </p:spPr>
        </p:pic>
      </p:grpSp>
      <p:grpSp>
        <p:nvGrpSpPr>
          <p:cNvPr id="44" name="グループ化 43">
            <a:extLst>
              <a:ext uri="{FF2B5EF4-FFF2-40B4-BE49-F238E27FC236}">
                <a16:creationId xmlns:a16="http://schemas.microsoft.com/office/drawing/2014/main" id="{5B9F976F-F6A9-81A3-E590-C2A3206D318F}"/>
              </a:ext>
            </a:extLst>
          </p:cNvPr>
          <p:cNvGrpSpPr/>
          <p:nvPr/>
        </p:nvGrpSpPr>
        <p:grpSpPr>
          <a:xfrm>
            <a:off x="382002" y="3461160"/>
            <a:ext cx="2186523" cy="745655"/>
            <a:chOff x="382002" y="3461160"/>
            <a:chExt cx="2186523" cy="745655"/>
          </a:xfrm>
        </p:grpSpPr>
        <p:pic>
          <p:nvPicPr>
            <p:cNvPr id="45" name="図 44">
              <a:extLst>
                <a:ext uri="{FF2B5EF4-FFF2-40B4-BE49-F238E27FC236}">
                  <a16:creationId xmlns:a16="http://schemas.microsoft.com/office/drawing/2014/main" id="{69054B07-9AAB-2DEC-4E4B-5A1A45038357}"/>
                </a:ext>
              </a:extLst>
            </p:cNvPr>
            <p:cNvPicPr>
              <a:picLocks noChangeAspect="1"/>
            </p:cNvPicPr>
            <p:nvPr/>
          </p:nvPicPr>
          <p:blipFill>
            <a:blip r:embed="rId8"/>
            <a:stretch>
              <a:fillRect/>
            </a:stretch>
          </p:blipFill>
          <p:spPr>
            <a:xfrm>
              <a:off x="858105" y="3501683"/>
              <a:ext cx="1109474" cy="705132"/>
            </a:xfrm>
            <a:prstGeom prst="rect">
              <a:avLst/>
            </a:prstGeom>
          </p:spPr>
        </p:pic>
        <p:pic>
          <p:nvPicPr>
            <p:cNvPr id="46" name="図 45">
              <a:extLst>
                <a:ext uri="{FF2B5EF4-FFF2-40B4-BE49-F238E27FC236}">
                  <a16:creationId xmlns:a16="http://schemas.microsoft.com/office/drawing/2014/main" id="{3CF3F5BE-11BC-816E-D29B-C29095C4E4AA}"/>
                </a:ext>
              </a:extLst>
            </p:cNvPr>
            <p:cNvPicPr>
              <a:picLocks noChangeAspect="1"/>
            </p:cNvPicPr>
            <p:nvPr/>
          </p:nvPicPr>
          <p:blipFill>
            <a:blip r:embed="rId9"/>
            <a:stretch>
              <a:fillRect/>
            </a:stretch>
          </p:blipFill>
          <p:spPr>
            <a:xfrm>
              <a:off x="1954327" y="3461160"/>
              <a:ext cx="614198" cy="705976"/>
            </a:xfrm>
            <a:prstGeom prst="rect">
              <a:avLst/>
            </a:prstGeom>
          </p:spPr>
        </p:pic>
        <p:pic>
          <p:nvPicPr>
            <p:cNvPr id="47" name="図 46">
              <a:extLst>
                <a:ext uri="{FF2B5EF4-FFF2-40B4-BE49-F238E27FC236}">
                  <a16:creationId xmlns:a16="http://schemas.microsoft.com/office/drawing/2014/main" id="{92605BCB-5DEB-221E-392B-275CB3415C35}"/>
                </a:ext>
              </a:extLst>
            </p:cNvPr>
            <p:cNvPicPr>
              <a:picLocks noChangeAspect="1"/>
            </p:cNvPicPr>
            <p:nvPr/>
          </p:nvPicPr>
          <p:blipFill>
            <a:blip r:embed="rId10"/>
            <a:stretch>
              <a:fillRect/>
            </a:stretch>
          </p:blipFill>
          <p:spPr>
            <a:xfrm flipH="1">
              <a:off x="382002" y="3517859"/>
              <a:ext cx="555043" cy="672779"/>
            </a:xfrm>
            <a:prstGeom prst="rect">
              <a:avLst/>
            </a:prstGeom>
          </p:spPr>
        </p:pic>
      </p:grpSp>
      <p:grpSp>
        <p:nvGrpSpPr>
          <p:cNvPr id="48" name="グループ化 47">
            <a:extLst>
              <a:ext uri="{FF2B5EF4-FFF2-40B4-BE49-F238E27FC236}">
                <a16:creationId xmlns:a16="http://schemas.microsoft.com/office/drawing/2014/main" id="{4D9AEBC4-667D-B954-1F53-D020B51C682B}"/>
              </a:ext>
            </a:extLst>
          </p:cNvPr>
          <p:cNvGrpSpPr/>
          <p:nvPr/>
        </p:nvGrpSpPr>
        <p:grpSpPr>
          <a:xfrm>
            <a:off x="5002738" y="3803968"/>
            <a:ext cx="2186523" cy="745655"/>
            <a:chOff x="382002" y="3461160"/>
            <a:chExt cx="2186523" cy="745655"/>
          </a:xfrm>
        </p:grpSpPr>
        <p:pic>
          <p:nvPicPr>
            <p:cNvPr id="49" name="図 48">
              <a:extLst>
                <a:ext uri="{FF2B5EF4-FFF2-40B4-BE49-F238E27FC236}">
                  <a16:creationId xmlns:a16="http://schemas.microsoft.com/office/drawing/2014/main" id="{6FBBBFA1-79F1-0691-B30D-254BE335A704}"/>
                </a:ext>
              </a:extLst>
            </p:cNvPr>
            <p:cNvPicPr>
              <a:picLocks noChangeAspect="1"/>
            </p:cNvPicPr>
            <p:nvPr/>
          </p:nvPicPr>
          <p:blipFill>
            <a:blip r:embed="rId8"/>
            <a:stretch>
              <a:fillRect/>
            </a:stretch>
          </p:blipFill>
          <p:spPr>
            <a:xfrm>
              <a:off x="858105" y="3501683"/>
              <a:ext cx="1109474" cy="705132"/>
            </a:xfrm>
            <a:prstGeom prst="rect">
              <a:avLst/>
            </a:prstGeom>
          </p:spPr>
        </p:pic>
        <p:pic>
          <p:nvPicPr>
            <p:cNvPr id="50" name="図 49">
              <a:extLst>
                <a:ext uri="{FF2B5EF4-FFF2-40B4-BE49-F238E27FC236}">
                  <a16:creationId xmlns:a16="http://schemas.microsoft.com/office/drawing/2014/main" id="{DF46541B-62EB-3720-4E9A-0B12255BB9B8}"/>
                </a:ext>
              </a:extLst>
            </p:cNvPr>
            <p:cNvPicPr>
              <a:picLocks noChangeAspect="1"/>
            </p:cNvPicPr>
            <p:nvPr/>
          </p:nvPicPr>
          <p:blipFill>
            <a:blip r:embed="rId9"/>
            <a:stretch>
              <a:fillRect/>
            </a:stretch>
          </p:blipFill>
          <p:spPr>
            <a:xfrm>
              <a:off x="1954327" y="3461160"/>
              <a:ext cx="614198" cy="705976"/>
            </a:xfrm>
            <a:prstGeom prst="rect">
              <a:avLst/>
            </a:prstGeom>
          </p:spPr>
        </p:pic>
        <p:pic>
          <p:nvPicPr>
            <p:cNvPr id="51" name="図 50">
              <a:extLst>
                <a:ext uri="{FF2B5EF4-FFF2-40B4-BE49-F238E27FC236}">
                  <a16:creationId xmlns:a16="http://schemas.microsoft.com/office/drawing/2014/main" id="{0BE82B92-0A9D-B1D2-2403-DBD8904DE9DC}"/>
                </a:ext>
              </a:extLst>
            </p:cNvPr>
            <p:cNvPicPr>
              <a:picLocks noChangeAspect="1"/>
            </p:cNvPicPr>
            <p:nvPr/>
          </p:nvPicPr>
          <p:blipFill>
            <a:blip r:embed="rId10"/>
            <a:stretch>
              <a:fillRect/>
            </a:stretch>
          </p:blipFill>
          <p:spPr>
            <a:xfrm flipH="1">
              <a:off x="382002" y="3517859"/>
              <a:ext cx="555043" cy="672779"/>
            </a:xfrm>
            <a:prstGeom prst="rect">
              <a:avLst/>
            </a:prstGeom>
          </p:spPr>
        </p:pic>
      </p:grpSp>
      <p:grpSp>
        <p:nvGrpSpPr>
          <p:cNvPr id="52" name="グループ化 51">
            <a:extLst>
              <a:ext uri="{FF2B5EF4-FFF2-40B4-BE49-F238E27FC236}">
                <a16:creationId xmlns:a16="http://schemas.microsoft.com/office/drawing/2014/main" id="{9DA6B143-B88D-D580-B876-E6F7091D950E}"/>
              </a:ext>
            </a:extLst>
          </p:cNvPr>
          <p:cNvGrpSpPr/>
          <p:nvPr/>
        </p:nvGrpSpPr>
        <p:grpSpPr>
          <a:xfrm>
            <a:off x="9707774" y="3859057"/>
            <a:ext cx="2139146" cy="852406"/>
            <a:chOff x="399902" y="4201938"/>
            <a:chExt cx="2139146" cy="852406"/>
          </a:xfrm>
        </p:grpSpPr>
        <p:pic>
          <p:nvPicPr>
            <p:cNvPr id="53" name="図 52">
              <a:extLst>
                <a:ext uri="{FF2B5EF4-FFF2-40B4-BE49-F238E27FC236}">
                  <a16:creationId xmlns:a16="http://schemas.microsoft.com/office/drawing/2014/main" id="{6B15CEBB-5A18-6561-5FAF-FE4B93B5C831}"/>
                </a:ext>
              </a:extLst>
            </p:cNvPr>
            <p:cNvPicPr>
              <a:picLocks noChangeAspect="1"/>
            </p:cNvPicPr>
            <p:nvPr/>
          </p:nvPicPr>
          <p:blipFill>
            <a:blip r:embed="rId11"/>
            <a:stretch>
              <a:fillRect/>
            </a:stretch>
          </p:blipFill>
          <p:spPr>
            <a:xfrm>
              <a:off x="1045754" y="4201938"/>
              <a:ext cx="720283" cy="852406"/>
            </a:xfrm>
            <a:prstGeom prst="rect">
              <a:avLst/>
            </a:prstGeom>
          </p:spPr>
        </p:pic>
        <p:pic>
          <p:nvPicPr>
            <p:cNvPr id="54" name="図 53">
              <a:extLst>
                <a:ext uri="{FF2B5EF4-FFF2-40B4-BE49-F238E27FC236}">
                  <a16:creationId xmlns:a16="http://schemas.microsoft.com/office/drawing/2014/main" id="{CA8658D0-4F0C-F466-5317-C0C5CF31183D}"/>
                </a:ext>
              </a:extLst>
            </p:cNvPr>
            <p:cNvPicPr>
              <a:picLocks noChangeAspect="1"/>
            </p:cNvPicPr>
            <p:nvPr/>
          </p:nvPicPr>
          <p:blipFill>
            <a:blip r:embed="rId6"/>
            <a:stretch>
              <a:fillRect/>
            </a:stretch>
          </p:blipFill>
          <p:spPr>
            <a:xfrm>
              <a:off x="1767489" y="4296064"/>
              <a:ext cx="771559" cy="705976"/>
            </a:xfrm>
            <a:prstGeom prst="rect">
              <a:avLst/>
            </a:prstGeom>
          </p:spPr>
        </p:pic>
        <p:pic>
          <p:nvPicPr>
            <p:cNvPr id="55" name="図 54">
              <a:extLst>
                <a:ext uri="{FF2B5EF4-FFF2-40B4-BE49-F238E27FC236}">
                  <a16:creationId xmlns:a16="http://schemas.microsoft.com/office/drawing/2014/main" id="{3B71EF3D-5B76-FD98-9491-3E81FD2697AD}"/>
                </a:ext>
              </a:extLst>
            </p:cNvPr>
            <p:cNvPicPr>
              <a:picLocks noChangeAspect="1"/>
            </p:cNvPicPr>
            <p:nvPr/>
          </p:nvPicPr>
          <p:blipFill>
            <a:blip r:embed="rId7"/>
            <a:stretch>
              <a:fillRect/>
            </a:stretch>
          </p:blipFill>
          <p:spPr>
            <a:xfrm>
              <a:off x="399902" y="4275575"/>
              <a:ext cx="606414" cy="705133"/>
            </a:xfrm>
            <a:prstGeom prst="rect">
              <a:avLst/>
            </a:prstGeom>
          </p:spPr>
        </p:pic>
      </p:grpSp>
      <p:sp>
        <p:nvSpPr>
          <p:cNvPr id="2" name="スライド番号プレースホルダー 1">
            <a:extLst>
              <a:ext uri="{FF2B5EF4-FFF2-40B4-BE49-F238E27FC236}">
                <a16:creationId xmlns:a16="http://schemas.microsoft.com/office/drawing/2014/main" id="{58B25083-EBC9-8DE4-2CE6-49549D7355D5}"/>
              </a:ext>
            </a:extLst>
          </p:cNvPr>
          <p:cNvSpPr>
            <a:spLocks noGrp="1"/>
          </p:cNvSpPr>
          <p:nvPr>
            <p:ph type="sldNum" sz="quarter" idx="12"/>
          </p:nvPr>
        </p:nvSpPr>
        <p:spPr/>
        <p:txBody>
          <a:bodyPr/>
          <a:lstStyle/>
          <a:p>
            <a:fld id="{7F53A4F6-1DED-4042-94B1-26CBF9BCF6BA}" type="slidenum">
              <a:rPr kumimoji="1" lang="ja-JP" altLang="en-US" smtClean="0"/>
              <a:t>192</a:t>
            </a:fld>
            <a:endParaRPr kumimoji="1" lang="ja-JP" altLang="en-US"/>
          </a:p>
        </p:txBody>
      </p:sp>
    </p:spTree>
    <p:extLst>
      <p:ext uri="{BB962C8B-B14F-4D97-AF65-F5344CB8AC3E}">
        <p14:creationId xmlns:p14="http://schemas.microsoft.com/office/powerpoint/2010/main" val="289953391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CF647-9F52-4DED-4B79-FB359C52E623}"/>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6CDB1D13-DF81-7074-4F1F-16B3BFBAE44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F8B27FAD-58F8-7516-23F6-2ADF6A133B7D}"/>
              </a:ext>
            </a:extLst>
          </p:cNvPr>
          <p:cNvGrpSpPr/>
          <p:nvPr/>
        </p:nvGrpSpPr>
        <p:grpSpPr>
          <a:xfrm>
            <a:off x="238770" y="1944545"/>
            <a:ext cx="11744260" cy="4675156"/>
            <a:chOff x="285070" y="1944545"/>
            <a:chExt cx="11744260" cy="4675156"/>
          </a:xfrm>
        </p:grpSpPr>
        <p:sp>
          <p:nvSpPr>
            <p:cNvPr id="10" name="タイトル 1">
              <a:extLst>
                <a:ext uri="{FF2B5EF4-FFF2-40B4-BE49-F238E27FC236}">
                  <a16:creationId xmlns:a16="http://schemas.microsoft.com/office/drawing/2014/main" id="{388FC2B6-687D-95D2-092E-A9B271586C0A}"/>
                </a:ext>
              </a:extLst>
            </p:cNvPr>
            <p:cNvSpPr txBox="1">
              <a:spLocks/>
            </p:cNvSpPr>
            <p:nvPr/>
          </p:nvSpPr>
          <p:spPr>
            <a:xfrm>
              <a:off x="285070" y="1944547"/>
              <a:ext cx="5487080" cy="46751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Ⅳ</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（新設）</a:t>
              </a:r>
            </a:p>
          </p:txBody>
        </p:sp>
        <p:sp>
          <p:nvSpPr>
            <p:cNvPr id="12" name="タイトル 1">
              <a:extLst>
                <a:ext uri="{FF2B5EF4-FFF2-40B4-BE49-F238E27FC236}">
                  <a16:creationId xmlns:a16="http://schemas.microsoft.com/office/drawing/2014/main" id="{2C8FA3B3-C7B1-95E7-6DE8-EC06EE16C136}"/>
                </a:ext>
              </a:extLst>
            </p:cNvPr>
            <p:cNvSpPr txBox="1">
              <a:spLocks/>
            </p:cNvSpPr>
            <p:nvPr/>
          </p:nvSpPr>
          <p:spPr>
            <a:xfrm>
              <a:off x="6542930" y="1944545"/>
              <a:ext cx="5486400" cy="4675155"/>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Ⅳ</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1</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放射線治療等を実施する患者の口腔機能を管理するため、区分番号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B000-5</a:t>
              </a:r>
              <a:r>
                <a:rPr lang="ja-JP" altLang="en-US" sz="1500">
                  <a:solidFill>
                    <a:srgbClr val="FF0000"/>
                  </a:solidFill>
                  <a:effectLst/>
                  <a:latin typeface="HGMaruGothicMPRO" panose="020F0600000000000000" pitchFamily="34" charset="-128"/>
                  <a:ea typeface="HGMaruGothicMPRO" panose="020F0600000000000000" pitchFamily="34" charset="-128"/>
                </a:rPr>
                <a:t>に掲げる周術期等口腔機能管理計画策定料の注</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に規定する管理計画に基づき、</a:t>
              </a:r>
              <a:r>
                <a:rPr lang="ja-JP" altLang="en-US" sz="1500" b="1">
                  <a:solidFill>
                    <a:srgbClr val="0432FF"/>
                  </a:solidFill>
                  <a:effectLst/>
                  <a:latin typeface="HGMaruGothicMPRO" panose="020F0600000000000000" pitchFamily="34" charset="-128"/>
                  <a:ea typeface="HGMaruGothicMPRO" panose="020F0600000000000000" pitchFamily="34" charset="-128"/>
                </a:rPr>
                <a:t>他の保険医療機関又は同一の保険医療機関に入院中の患者</a:t>
              </a:r>
              <a:r>
                <a:rPr lang="ja-JP" altLang="en-US" sz="1500">
                  <a:solidFill>
                    <a:srgbClr val="FF0000"/>
                  </a:solidFill>
                  <a:effectLst/>
                  <a:latin typeface="HGMaruGothicMPRO" panose="020F0600000000000000" pitchFamily="34" charset="-128"/>
                  <a:ea typeface="HGMaruGothicMPRO" panose="020F0600000000000000" pitchFamily="34" charset="-128"/>
                </a:rPr>
                <a:t>であって、放射線治療等を実施するものに対して、歯科医師が口腔機能の管理を行い、当該管理内容に係る情報を文書により提供した場合は、当該患者につき、区分番号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B000-5</a:t>
              </a:r>
              <a:r>
                <a:rPr lang="ja-JP" altLang="en-US" sz="1500">
                  <a:solidFill>
                    <a:srgbClr val="FF0000"/>
                  </a:solidFill>
                  <a:effectLst/>
                  <a:latin typeface="HGMaruGothicMPRO" panose="020F0600000000000000" pitchFamily="34" charset="-128"/>
                  <a:ea typeface="HGMaruGothicMPRO" panose="020F0600000000000000" pitchFamily="34" charset="-128"/>
                </a:rPr>
                <a:t>に掲げる周術期等口腔機能管理計画策定料を算定した日の属する月から起算して３月以内においては月２回に限り、その他の月においては月１回に限り算定する。</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　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B000-5</a:t>
              </a:r>
              <a:r>
                <a:rPr lang="ja-JP" altLang="en-US" sz="1500">
                  <a:solidFill>
                    <a:srgbClr val="FF0000"/>
                  </a:solidFill>
                  <a:effectLst/>
                  <a:latin typeface="HGMaruGothicMPRO" panose="020F0600000000000000" pitchFamily="34" charset="-128"/>
                  <a:ea typeface="HGMaruGothicMPRO" panose="020F0600000000000000" pitchFamily="34" charset="-128"/>
                </a:rPr>
                <a:t>に掲げる周術期等口腔機能管理計画策定料を算定した日の属する月から起算して６月を超えて注</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に規定する管理を行った場合は、長期管理加算として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50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B5EF6455-6888-2766-7110-E684CF320E13}"/>
                </a:ext>
              </a:extLst>
            </p:cNvPr>
            <p:cNvSpPr/>
            <p:nvPr/>
          </p:nvSpPr>
          <p:spPr>
            <a:xfrm>
              <a:off x="5867028" y="4092481"/>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六角形 3">
            <a:extLst>
              <a:ext uri="{FF2B5EF4-FFF2-40B4-BE49-F238E27FC236}">
                <a16:creationId xmlns:a16="http://schemas.microsoft.com/office/drawing/2014/main" id="{26264CB3-BB2B-F20F-B1C0-312666CBFCD6}"/>
              </a:ext>
            </a:extLst>
          </p:cNvPr>
          <p:cNvSpPr/>
          <p:nvPr/>
        </p:nvSpPr>
        <p:spPr>
          <a:xfrm>
            <a:off x="11180126" y="5978032"/>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7FC7B90A-352F-4F60-5401-A396B111C3AE}"/>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15850BF6-05C2-F348-3CBC-322ECDD2FF54}"/>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7D7F35D6-C9BA-8415-7ECC-113807F1A8C0}"/>
              </a:ext>
            </a:extLst>
          </p:cNvPr>
          <p:cNvSpPr>
            <a:spLocks noGrp="1"/>
          </p:cNvSpPr>
          <p:nvPr>
            <p:ph type="sldNum" sz="quarter" idx="12"/>
          </p:nvPr>
        </p:nvSpPr>
        <p:spPr/>
        <p:txBody>
          <a:bodyPr/>
          <a:lstStyle/>
          <a:p>
            <a:fld id="{7F53A4F6-1DED-4042-94B1-26CBF9BCF6BA}" type="slidenum">
              <a:rPr kumimoji="1" lang="ja-JP" altLang="en-US" smtClean="0"/>
              <a:t>193</a:t>
            </a:fld>
            <a:endParaRPr kumimoji="1" lang="ja-JP" altLang="en-US"/>
          </a:p>
        </p:txBody>
      </p:sp>
    </p:spTree>
    <p:extLst>
      <p:ext uri="{BB962C8B-B14F-4D97-AF65-F5344CB8AC3E}">
        <p14:creationId xmlns:p14="http://schemas.microsoft.com/office/powerpoint/2010/main" val="148729255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2F364-53E7-AB93-E60F-324C48C57F67}"/>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02B0F02F-E324-6FA1-B134-BC441C1F13E2}"/>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D41B21EC-2314-76F4-594C-6296A129158C}"/>
              </a:ext>
            </a:extLst>
          </p:cNvPr>
          <p:cNvGrpSpPr/>
          <p:nvPr/>
        </p:nvGrpSpPr>
        <p:grpSpPr>
          <a:xfrm>
            <a:off x="238770" y="1944545"/>
            <a:ext cx="11744260" cy="4675156"/>
            <a:chOff x="285070" y="1944545"/>
            <a:chExt cx="11744260" cy="4675156"/>
          </a:xfrm>
        </p:grpSpPr>
        <p:sp>
          <p:nvSpPr>
            <p:cNvPr id="10" name="タイトル 1">
              <a:extLst>
                <a:ext uri="{FF2B5EF4-FFF2-40B4-BE49-F238E27FC236}">
                  <a16:creationId xmlns:a16="http://schemas.microsoft.com/office/drawing/2014/main" id="{35E58774-0434-D409-5E9C-38990B3C6685}"/>
                </a:ext>
              </a:extLst>
            </p:cNvPr>
            <p:cNvSpPr txBox="1">
              <a:spLocks/>
            </p:cNvSpPr>
            <p:nvPr/>
          </p:nvSpPr>
          <p:spPr>
            <a:xfrm>
              <a:off x="285070" y="1944547"/>
              <a:ext cx="5487080" cy="46751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Ⅳ</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2" name="タイトル 1">
              <a:extLst>
                <a:ext uri="{FF2B5EF4-FFF2-40B4-BE49-F238E27FC236}">
                  <a16:creationId xmlns:a16="http://schemas.microsoft.com/office/drawing/2014/main" id="{C6179EC5-0F70-4BB8-B9E2-9933CBE269D0}"/>
                </a:ext>
              </a:extLst>
            </p:cNvPr>
            <p:cNvSpPr txBox="1">
              <a:spLocks/>
            </p:cNvSpPr>
            <p:nvPr/>
          </p:nvSpPr>
          <p:spPr>
            <a:xfrm>
              <a:off x="6542930" y="1944545"/>
              <a:ext cx="5486400" cy="4675155"/>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Ⅳ</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周術期等口腔機能管理料</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Ⅳ</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を算定した月において、区分番号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B000-4</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に掲げる歯科疾患管理料、区分番号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B000-4-2</a:t>
              </a:r>
              <a:r>
                <a:rPr lang="ja-JP" altLang="en-US" sz="1500">
                  <a:solidFill>
                    <a:srgbClr val="FF0000"/>
                  </a:solidFill>
                  <a:effectLst/>
                  <a:latin typeface="HGMaruGothicMPRO" panose="020F0600000000000000" pitchFamily="34" charset="-128"/>
                  <a:ea typeface="HGMaruGothicMPRO" panose="020F0600000000000000" pitchFamily="34" charset="-128"/>
                </a:rPr>
                <a:t>に掲げる小児口腔機能管理料、区分番号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B000-4-3</a:t>
              </a:r>
              <a:r>
                <a:rPr lang="ja-JP" altLang="en-US" sz="1500">
                  <a:solidFill>
                    <a:srgbClr val="FF0000"/>
                  </a:solidFill>
                  <a:effectLst/>
                  <a:latin typeface="HGMaruGothicMPRO" panose="020F0600000000000000" pitchFamily="34" charset="-128"/>
                  <a:ea typeface="HGMaruGothicMPRO" panose="020F0600000000000000" pitchFamily="34" charset="-128"/>
                </a:rPr>
                <a:t>に掲げる口腔機能管理料、区分番号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B002</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に掲げる歯科特定疾患療養管理料、区分番号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B004-6-2</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に掲げる歯科治療時医療管理料、区分番号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B006-3-2</a:t>
              </a:r>
              <a:r>
                <a:rPr lang="ja-JP" altLang="en-US" sz="1500">
                  <a:solidFill>
                    <a:srgbClr val="FF0000"/>
                  </a:solidFill>
                  <a:effectLst/>
                  <a:latin typeface="HGMaruGothicMPRO" panose="020F0600000000000000" pitchFamily="34" charset="-128"/>
                  <a:ea typeface="HGMaruGothicMPRO" panose="020F0600000000000000" pitchFamily="34" charset="-128"/>
                </a:rPr>
                <a:t>に掲げるがん治療連携指導料、区分番号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C001-3</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に掲げる歯科疾患在宅療養管理料、</a:t>
              </a:r>
              <a:r>
                <a:rPr lang="en" altLang="ja-JP" sz="1500" dirty="0">
                  <a:solidFill>
                    <a:srgbClr val="FF0000"/>
                  </a:solidFill>
                  <a:effectLst/>
                  <a:latin typeface="HGMaruGothicMPRO" panose="020F0600000000000000" pitchFamily="34" charset="-128"/>
                  <a:ea typeface="HGMaruGothicMPRO" panose="020F0600000000000000" pitchFamily="34" charset="-128"/>
                </a:rPr>
                <a:t>C001-4-2</a:t>
              </a:r>
              <a:r>
                <a:rPr lang="ja-JP" altLang="en-US" sz="1500">
                  <a:solidFill>
                    <a:srgbClr val="FF0000"/>
                  </a:solidFill>
                  <a:effectLst/>
                  <a:latin typeface="HGMaruGothicMPRO" panose="020F0600000000000000" pitchFamily="34" charset="-128"/>
                  <a:ea typeface="HGMaruGothicMPRO" panose="020F0600000000000000" pitchFamily="34" charset="-128"/>
                </a:rPr>
                <a:t>に掲げる在宅患者歯科治療時医療管理料及び区分番号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N002</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に掲げる歯科矯正管理料は算定できない。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3F9E4E37-778B-8479-35C5-EA17D42C9642}"/>
                </a:ext>
              </a:extLst>
            </p:cNvPr>
            <p:cNvSpPr/>
            <p:nvPr/>
          </p:nvSpPr>
          <p:spPr>
            <a:xfrm>
              <a:off x="5867028" y="4092481"/>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タイトル 1">
            <a:extLst>
              <a:ext uri="{FF2B5EF4-FFF2-40B4-BE49-F238E27FC236}">
                <a16:creationId xmlns:a16="http://schemas.microsoft.com/office/drawing/2014/main" id="{6518EC4A-E3A6-988F-D846-D9D85BB78D9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56655F78-CDC6-2437-28E1-FA2C48D3293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六角形 1">
            <a:extLst>
              <a:ext uri="{FF2B5EF4-FFF2-40B4-BE49-F238E27FC236}">
                <a16:creationId xmlns:a16="http://schemas.microsoft.com/office/drawing/2014/main" id="{C8DA61C9-8CF2-58FE-7564-C28CDC867C1F}"/>
              </a:ext>
            </a:extLst>
          </p:cNvPr>
          <p:cNvSpPr/>
          <p:nvPr/>
        </p:nvSpPr>
        <p:spPr>
          <a:xfrm>
            <a:off x="11180126" y="5978032"/>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D030738E-B1EE-4F0A-6B87-6981B7519B04}"/>
              </a:ext>
            </a:extLst>
          </p:cNvPr>
          <p:cNvSpPr>
            <a:spLocks noGrp="1"/>
          </p:cNvSpPr>
          <p:nvPr>
            <p:ph type="sldNum" sz="quarter" idx="12"/>
          </p:nvPr>
        </p:nvSpPr>
        <p:spPr/>
        <p:txBody>
          <a:bodyPr/>
          <a:lstStyle/>
          <a:p>
            <a:fld id="{7F53A4F6-1DED-4042-94B1-26CBF9BCF6BA}" type="slidenum">
              <a:rPr kumimoji="1" lang="ja-JP" altLang="en-US" smtClean="0"/>
              <a:t>194</a:t>
            </a:fld>
            <a:endParaRPr kumimoji="1" lang="ja-JP" altLang="en-US"/>
          </a:p>
        </p:txBody>
      </p:sp>
    </p:spTree>
    <p:extLst>
      <p:ext uri="{BB962C8B-B14F-4D97-AF65-F5344CB8AC3E}">
        <p14:creationId xmlns:p14="http://schemas.microsoft.com/office/powerpoint/2010/main" val="390527693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09895-168C-92B3-330B-44E4957A3FBE}"/>
            </a:ext>
          </a:extLst>
        </p:cNvPr>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A7343B30-B428-C49D-496E-379157120415}"/>
              </a:ext>
            </a:extLst>
          </p:cNvPr>
          <p:cNvGraphicFramePr>
            <a:graphicFrameLocks noGrp="1"/>
          </p:cNvGraphicFramePr>
          <p:nvPr/>
        </p:nvGraphicFramePr>
        <p:xfrm>
          <a:off x="273270" y="2374406"/>
          <a:ext cx="11645460" cy="4320684"/>
        </p:xfrm>
        <a:graphic>
          <a:graphicData uri="http://schemas.openxmlformats.org/drawingml/2006/table">
            <a:tbl>
              <a:tblPr firstRow="1" bandRow="1">
                <a:tableStyleId>{69012ECD-51FC-41F1-AA8D-1B2483CD663E}</a:tableStyleId>
              </a:tblPr>
              <a:tblGrid>
                <a:gridCol w="2329092">
                  <a:extLst>
                    <a:ext uri="{9D8B030D-6E8A-4147-A177-3AD203B41FA5}">
                      <a16:colId xmlns:a16="http://schemas.microsoft.com/office/drawing/2014/main" val="3228002288"/>
                    </a:ext>
                  </a:extLst>
                </a:gridCol>
                <a:gridCol w="2329092">
                  <a:extLst>
                    <a:ext uri="{9D8B030D-6E8A-4147-A177-3AD203B41FA5}">
                      <a16:colId xmlns:a16="http://schemas.microsoft.com/office/drawing/2014/main" val="2942336824"/>
                    </a:ext>
                  </a:extLst>
                </a:gridCol>
                <a:gridCol w="2329092">
                  <a:extLst>
                    <a:ext uri="{9D8B030D-6E8A-4147-A177-3AD203B41FA5}">
                      <a16:colId xmlns:a16="http://schemas.microsoft.com/office/drawing/2014/main" val="1930449052"/>
                    </a:ext>
                  </a:extLst>
                </a:gridCol>
                <a:gridCol w="2329092">
                  <a:extLst>
                    <a:ext uri="{9D8B030D-6E8A-4147-A177-3AD203B41FA5}">
                      <a16:colId xmlns:a16="http://schemas.microsoft.com/office/drawing/2014/main" val="3090070036"/>
                    </a:ext>
                  </a:extLst>
                </a:gridCol>
                <a:gridCol w="2329092">
                  <a:extLst>
                    <a:ext uri="{9D8B030D-6E8A-4147-A177-3AD203B41FA5}">
                      <a16:colId xmlns:a16="http://schemas.microsoft.com/office/drawing/2014/main" val="2018026566"/>
                    </a:ext>
                  </a:extLst>
                </a:gridCol>
              </a:tblGrid>
              <a:tr h="996552">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Ⅰ</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Ⅱ</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Ⅲ</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alpha val="49797"/>
                            </a:schemeClr>
                          </a:solidFill>
                          <a:latin typeface="HGMaruGothicMPRO" panose="020F0600000000000000" pitchFamily="34" charset="-128"/>
                          <a:ea typeface="HGMaruGothicMPRO" panose="020F0600000000000000" pitchFamily="34" charset="-128"/>
                        </a:rPr>
                        <a:t>周</a:t>
                      </a:r>
                      <a:r>
                        <a:rPr kumimoji="1" lang="en-US" altLang="ja-JP" sz="4800" b="0" dirty="0">
                          <a:solidFill>
                            <a:schemeClr val="bg1">
                              <a:alpha val="49797"/>
                            </a:schemeClr>
                          </a:solidFill>
                          <a:latin typeface="HGMaruGothicMPRO" panose="020F0600000000000000" pitchFamily="34" charset="-128"/>
                          <a:ea typeface="HGMaruGothicMPRO" panose="020F0600000000000000" pitchFamily="34" charset="-128"/>
                        </a:rPr>
                        <a:t>Ⅳ</a:t>
                      </a:r>
                      <a:endParaRPr kumimoji="1" lang="ja-JP" altLang="en-US" sz="4800" b="0">
                        <a:solidFill>
                          <a:schemeClr val="bg1">
                            <a:alpha val="49797"/>
                          </a:schemeClr>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b="0">
                          <a:solidFill>
                            <a:schemeClr val="bg1"/>
                          </a:solidFill>
                          <a:latin typeface="HGMaruGothicMPRO" panose="020F0600000000000000" pitchFamily="34" charset="-128"/>
                          <a:ea typeface="HGMaruGothicMPRO" panose="020F0600000000000000" pitchFamily="34" charset="-128"/>
                        </a:rPr>
                        <a:t>回復期等</a:t>
                      </a:r>
                      <a:endParaRPr kumimoji="1" lang="en-US" altLang="ja-JP" sz="2400" b="0" dirty="0">
                        <a:solidFill>
                          <a:schemeClr val="bg1"/>
                        </a:solidFill>
                        <a:latin typeface="HGMaruGothicMPRO" panose="020F0600000000000000" pitchFamily="34" charset="-128"/>
                        <a:ea typeface="HGMaruGothicMPRO" panose="020F0600000000000000" pitchFamily="34" charset="-128"/>
                      </a:endParaRPr>
                    </a:p>
                    <a:p>
                      <a:pPr algn="ctr"/>
                      <a:r>
                        <a:rPr kumimoji="1" lang="ja-JP" altLang="en-US" sz="2400" b="0">
                          <a:solidFill>
                            <a:schemeClr val="bg1"/>
                          </a:solidFill>
                          <a:latin typeface="HGMaruGothicMPRO" panose="020F0600000000000000" pitchFamily="34" charset="-128"/>
                          <a:ea typeface="HGMaruGothicMPRO" panose="020F0600000000000000" pitchFamily="34" charset="-128"/>
                        </a:rPr>
                        <a:t>口腔機能管理料</a:t>
                      </a: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035760"/>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935672"/>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4435892"/>
                  </a:ext>
                </a:extLst>
              </a:tr>
              <a:tr h="1662066">
                <a:tc>
                  <a:txBody>
                    <a:bodyPr/>
                    <a:lstStyle/>
                    <a:p>
                      <a:pPr marL="171450" indent="-171450">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頭頸部領域、</a:t>
                      </a: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呼吸器領域、消化器領域等の悪性腫瘍の手術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心臓血管外科手術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人工股関節置換術等の整形外科手術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臓器移植手術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造血幹細胞移植</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脳卒中に対する手術</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solidFill>
                          <a:srgbClr val="FF0000"/>
                        </a:solidFill>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solidFill>
                            <a:srgbClr val="FF0000"/>
                          </a:solidFill>
                          <a:latin typeface="HGMaruGothicMPRO" panose="020F0600000000000000" pitchFamily="34" charset="-128"/>
                          <a:ea typeface="HGMaruGothicMPRO" panose="020F0600000000000000" pitchFamily="34" charset="-128"/>
                        </a:rPr>
                        <a:t>集中治療室における治療</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療養病棟入院基本料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回復期リハビリテーション病棟入院料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地域包括ケア病棟入院料</a:t>
                      </a:r>
                      <a:endParaRPr kumimoji="1" lang="en-US" altLang="ja-JP" sz="1200" dirty="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2542910"/>
                  </a:ext>
                </a:extLst>
              </a:tr>
            </a:tbl>
          </a:graphicData>
        </a:graphic>
      </p:graphicFrame>
      <p:sp>
        <p:nvSpPr>
          <p:cNvPr id="17" name="タイトル 1">
            <a:extLst>
              <a:ext uri="{FF2B5EF4-FFF2-40B4-BE49-F238E27FC236}">
                <a16:creationId xmlns:a16="http://schemas.microsoft.com/office/drawing/2014/main" id="{B83E86C4-87EA-29A5-0ADF-C1F045AB07F2}"/>
              </a:ext>
            </a:extLst>
          </p:cNvPr>
          <p:cNvSpPr txBox="1">
            <a:spLocks/>
          </p:cNvSpPr>
          <p:nvPr/>
        </p:nvSpPr>
        <p:spPr>
          <a:xfrm>
            <a:off x="1095" y="1726407"/>
            <a:ext cx="12192000" cy="648000"/>
          </a:xfrm>
          <a:prstGeom prst="rect">
            <a:avLst/>
          </a:prstGeom>
          <a:no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＜手術等を担当する保険医療機関とは異なる医療機関の視点＞</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24" name="図 23">
            <a:extLst>
              <a:ext uri="{FF2B5EF4-FFF2-40B4-BE49-F238E27FC236}">
                <a16:creationId xmlns:a16="http://schemas.microsoft.com/office/drawing/2014/main" id="{DBA38780-7C2A-F95A-210C-9BF43637FF1E}"/>
              </a:ext>
            </a:extLst>
          </p:cNvPr>
          <p:cNvPicPr>
            <a:picLocks noChangeAspect="1"/>
          </p:cNvPicPr>
          <p:nvPr/>
        </p:nvPicPr>
        <p:blipFill>
          <a:blip r:embed="rId2"/>
          <a:stretch>
            <a:fillRect/>
          </a:stretch>
        </p:blipFill>
        <p:spPr>
          <a:xfrm>
            <a:off x="7033417" y="3940343"/>
            <a:ext cx="2666069" cy="2181329"/>
          </a:xfrm>
          <a:prstGeom prst="rect">
            <a:avLst/>
          </a:prstGeom>
        </p:spPr>
      </p:pic>
      <p:sp>
        <p:nvSpPr>
          <p:cNvPr id="6" name="タイトル 1">
            <a:extLst>
              <a:ext uri="{FF2B5EF4-FFF2-40B4-BE49-F238E27FC236}">
                <a16:creationId xmlns:a16="http://schemas.microsoft.com/office/drawing/2014/main" id="{29A3D4AE-0943-B785-D904-E00631951E0A}"/>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39EABBBD-3C2A-61AD-44EE-AE1249B334B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1AA5C04A-655B-D671-163E-836387D6E71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13" name="図 12">
            <a:extLst>
              <a:ext uri="{FF2B5EF4-FFF2-40B4-BE49-F238E27FC236}">
                <a16:creationId xmlns:a16="http://schemas.microsoft.com/office/drawing/2014/main" id="{A32B8D19-2966-6C60-A358-0F512DA133BE}"/>
              </a:ext>
            </a:extLst>
          </p:cNvPr>
          <p:cNvPicPr>
            <a:picLocks noChangeAspect="1"/>
          </p:cNvPicPr>
          <p:nvPr/>
        </p:nvPicPr>
        <p:blipFill>
          <a:blip r:embed="rId3"/>
          <a:stretch>
            <a:fillRect/>
          </a:stretch>
        </p:blipFill>
        <p:spPr>
          <a:xfrm>
            <a:off x="5626259" y="5831303"/>
            <a:ext cx="895116" cy="863787"/>
          </a:xfrm>
          <a:prstGeom prst="rect">
            <a:avLst/>
          </a:prstGeom>
        </p:spPr>
      </p:pic>
      <p:pic>
        <p:nvPicPr>
          <p:cNvPr id="31" name="図 30">
            <a:extLst>
              <a:ext uri="{FF2B5EF4-FFF2-40B4-BE49-F238E27FC236}">
                <a16:creationId xmlns:a16="http://schemas.microsoft.com/office/drawing/2014/main" id="{D2697880-F42F-A8CA-ABEE-B905785C2D09}"/>
              </a:ext>
            </a:extLst>
          </p:cNvPr>
          <p:cNvPicPr>
            <a:picLocks noChangeAspect="1"/>
          </p:cNvPicPr>
          <p:nvPr/>
        </p:nvPicPr>
        <p:blipFill>
          <a:blip r:embed="rId4"/>
          <a:stretch>
            <a:fillRect/>
          </a:stretch>
        </p:blipFill>
        <p:spPr>
          <a:xfrm>
            <a:off x="10272334" y="5852998"/>
            <a:ext cx="849209" cy="815240"/>
          </a:xfrm>
          <a:prstGeom prst="rect">
            <a:avLst/>
          </a:prstGeom>
        </p:spPr>
      </p:pic>
      <p:grpSp>
        <p:nvGrpSpPr>
          <p:cNvPr id="40" name="グループ化 39">
            <a:extLst>
              <a:ext uri="{FF2B5EF4-FFF2-40B4-BE49-F238E27FC236}">
                <a16:creationId xmlns:a16="http://schemas.microsoft.com/office/drawing/2014/main" id="{06CEC12A-CE44-F95C-D008-3B7F57420E1F}"/>
              </a:ext>
            </a:extLst>
          </p:cNvPr>
          <p:cNvGrpSpPr/>
          <p:nvPr/>
        </p:nvGrpSpPr>
        <p:grpSpPr>
          <a:xfrm>
            <a:off x="399902" y="4259514"/>
            <a:ext cx="2139146" cy="742526"/>
            <a:chOff x="399902" y="4259514"/>
            <a:chExt cx="2139146" cy="742526"/>
          </a:xfrm>
        </p:grpSpPr>
        <p:pic>
          <p:nvPicPr>
            <p:cNvPr id="41" name="図 40">
              <a:extLst>
                <a:ext uri="{FF2B5EF4-FFF2-40B4-BE49-F238E27FC236}">
                  <a16:creationId xmlns:a16="http://schemas.microsoft.com/office/drawing/2014/main" id="{579E2438-DDEB-0AF8-3A37-F192F1668657}"/>
                </a:ext>
              </a:extLst>
            </p:cNvPr>
            <p:cNvPicPr>
              <a:picLocks noChangeAspect="1"/>
            </p:cNvPicPr>
            <p:nvPr/>
          </p:nvPicPr>
          <p:blipFill>
            <a:blip r:embed="rId5"/>
            <a:srcRect/>
            <a:stretch/>
          </p:blipFill>
          <p:spPr>
            <a:xfrm>
              <a:off x="960735" y="4259514"/>
              <a:ext cx="910599" cy="721194"/>
            </a:xfrm>
            <a:prstGeom prst="rect">
              <a:avLst/>
            </a:prstGeom>
          </p:spPr>
        </p:pic>
        <p:pic>
          <p:nvPicPr>
            <p:cNvPr id="42" name="図 41">
              <a:extLst>
                <a:ext uri="{FF2B5EF4-FFF2-40B4-BE49-F238E27FC236}">
                  <a16:creationId xmlns:a16="http://schemas.microsoft.com/office/drawing/2014/main" id="{470CD05A-2BAF-32C4-77D5-9417F536ED67}"/>
                </a:ext>
              </a:extLst>
            </p:cNvPr>
            <p:cNvPicPr>
              <a:picLocks noChangeAspect="1"/>
            </p:cNvPicPr>
            <p:nvPr/>
          </p:nvPicPr>
          <p:blipFill>
            <a:blip r:embed="rId6"/>
            <a:stretch>
              <a:fillRect/>
            </a:stretch>
          </p:blipFill>
          <p:spPr>
            <a:xfrm>
              <a:off x="1767489" y="4296064"/>
              <a:ext cx="771559" cy="705976"/>
            </a:xfrm>
            <a:prstGeom prst="rect">
              <a:avLst/>
            </a:prstGeom>
          </p:spPr>
        </p:pic>
        <p:pic>
          <p:nvPicPr>
            <p:cNvPr id="43" name="図 42">
              <a:extLst>
                <a:ext uri="{FF2B5EF4-FFF2-40B4-BE49-F238E27FC236}">
                  <a16:creationId xmlns:a16="http://schemas.microsoft.com/office/drawing/2014/main" id="{D903FC64-95A6-D6CE-4085-41A0C715945F}"/>
                </a:ext>
              </a:extLst>
            </p:cNvPr>
            <p:cNvPicPr>
              <a:picLocks noChangeAspect="1"/>
            </p:cNvPicPr>
            <p:nvPr/>
          </p:nvPicPr>
          <p:blipFill>
            <a:blip r:embed="rId7"/>
            <a:stretch>
              <a:fillRect/>
            </a:stretch>
          </p:blipFill>
          <p:spPr>
            <a:xfrm>
              <a:off x="399902" y="4275575"/>
              <a:ext cx="606414" cy="705133"/>
            </a:xfrm>
            <a:prstGeom prst="rect">
              <a:avLst/>
            </a:prstGeom>
          </p:spPr>
        </p:pic>
      </p:grpSp>
      <p:grpSp>
        <p:nvGrpSpPr>
          <p:cNvPr id="44" name="グループ化 43">
            <a:extLst>
              <a:ext uri="{FF2B5EF4-FFF2-40B4-BE49-F238E27FC236}">
                <a16:creationId xmlns:a16="http://schemas.microsoft.com/office/drawing/2014/main" id="{CE2587B8-2DCD-80F1-6A83-266FF7D64AB6}"/>
              </a:ext>
            </a:extLst>
          </p:cNvPr>
          <p:cNvGrpSpPr/>
          <p:nvPr/>
        </p:nvGrpSpPr>
        <p:grpSpPr>
          <a:xfrm>
            <a:off x="382002" y="3461160"/>
            <a:ext cx="2186523" cy="745655"/>
            <a:chOff x="382002" y="3461160"/>
            <a:chExt cx="2186523" cy="745655"/>
          </a:xfrm>
        </p:grpSpPr>
        <p:pic>
          <p:nvPicPr>
            <p:cNvPr id="45" name="図 44">
              <a:extLst>
                <a:ext uri="{FF2B5EF4-FFF2-40B4-BE49-F238E27FC236}">
                  <a16:creationId xmlns:a16="http://schemas.microsoft.com/office/drawing/2014/main" id="{6A7BF410-E78D-36BE-30D5-2F8BE6D41A44}"/>
                </a:ext>
              </a:extLst>
            </p:cNvPr>
            <p:cNvPicPr>
              <a:picLocks noChangeAspect="1"/>
            </p:cNvPicPr>
            <p:nvPr/>
          </p:nvPicPr>
          <p:blipFill>
            <a:blip r:embed="rId8"/>
            <a:stretch>
              <a:fillRect/>
            </a:stretch>
          </p:blipFill>
          <p:spPr>
            <a:xfrm>
              <a:off x="858105" y="3501683"/>
              <a:ext cx="1109474" cy="705132"/>
            </a:xfrm>
            <a:prstGeom prst="rect">
              <a:avLst/>
            </a:prstGeom>
          </p:spPr>
        </p:pic>
        <p:pic>
          <p:nvPicPr>
            <p:cNvPr id="46" name="図 45">
              <a:extLst>
                <a:ext uri="{FF2B5EF4-FFF2-40B4-BE49-F238E27FC236}">
                  <a16:creationId xmlns:a16="http://schemas.microsoft.com/office/drawing/2014/main" id="{41542A48-3D45-AF57-7875-BA362F9F6E84}"/>
                </a:ext>
              </a:extLst>
            </p:cNvPr>
            <p:cNvPicPr>
              <a:picLocks noChangeAspect="1"/>
            </p:cNvPicPr>
            <p:nvPr/>
          </p:nvPicPr>
          <p:blipFill>
            <a:blip r:embed="rId9"/>
            <a:stretch>
              <a:fillRect/>
            </a:stretch>
          </p:blipFill>
          <p:spPr>
            <a:xfrm>
              <a:off x="1954327" y="3461160"/>
              <a:ext cx="614198" cy="705976"/>
            </a:xfrm>
            <a:prstGeom prst="rect">
              <a:avLst/>
            </a:prstGeom>
          </p:spPr>
        </p:pic>
        <p:pic>
          <p:nvPicPr>
            <p:cNvPr id="47" name="図 46">
              <a:extLst>
                <a:ext uri="{FF2B5EF4-FFF2-40B4-BE49-F238E27FC236}">
                  <a16:creationId xmlns:a16="http://schemas.microsoft.com/office/drawing/2014/main" id="{CDB02700-FD5C-D355-2E89-79D326308173}"/>
                </a:ext>
              </a:extLst>
            </p:cNvPr>
            <p:cNvPicPr>
              <a:picLocks noChangeAspect="1"/>
            </p:cNvPicPr>
            <p:nvPr/>
          </p:nvPicPr>
          <p:blipFill>
            <a:blip r:embed="rId10"/>
            <a:stretch>
              <a:fillRect/>
            </a:stretch>
          </p:blipFill>
          <p:spPr>
            <a:xfrm flipH="1">
              <a:off x="382002" y="3517859"/>
              <a:ext cx="555043" cy="672779"/>
            </a:xfrm>
            <a:prstGeom prst="rect">
              <a:avLst/>
            </a:prstGeom>
          </p:spPr>
        </p:pic>
      </p:grpSp>
      <p:grpSp>
        <p:nvGrpSpPr>
          <p:cNvPr id="48" name="グループ化 47">
            <a:extLst>
              <a:ext uri="{FF2B5EF4-FFF2-40B4-BE49-F238E27FC236}">
                <a16:creationId xmlns:a16="http://schemas.microsoft.com/office/drawing/2014/main" id="{29DA19FF-B056-0084-8C7A-7F652F4839D4}"/>
              </a:ext>
            </a:extLst>
          </p:cNvPr>
          <p:cNvGrpSpPr/>
          <p:nvPr/>
        </p:nvGrpSpPr>
        <p:grpSpPr>
          <a:xfrm>
            <a:off x="5002738" y="3870228"/>
            <a:ext cx="2186523" cy="745655"/>
            <a:chOff x="382002" y="3461160"/>
            <a:chExt cx="2186523" cy="745655"/>
          </a:xfrm>
        </p:grpSpPr>
        <p:pic>
          <p:nvPicPr>
            <p:cNvPr id="49" name="図 48">
              <a:extLst>
                <a:ext uri="{FF2B5EF4-FFF2-40B4-BE49-F238E27FC236}">
                  <a16:creationId xmlns:a16="http://schemas.microsoft.com/office/drawing/2014/main" id="{0E9FA61C-B12D-0D96-5BA7-BC1085A0729A}"/>
                </a:ext>
              </a:extLst>
            </p:cNvPr>
            <p:cNvPicPr>
              <a:picLocks noChangeAspect="1"/>
            </p:cNvPicPr>
            <p:nvPr/>
          </p:nvPicPr>
          <p:blipFill>
            <a:blip r:embed="rId8"/>
            <a:stretch>
              <a:fillRect/>
            </a:stretch>
          </p:blipFill>
          <p:spPr>
            <a:xfrm>
              <a:off x="858105" y="3501683"/>
              <a:ext cx="1109474" cy="705132"/>
            </a:xfrm>
            <a:prstGeom prst="rect">
              <a:avLst/>
            </a:prstGeom>
          </p:spPr>
        </p:pic>
        <p:pic>
          <p:nvPicPr>
            <p:cNvPr id="50" name="図 49">
              <a:extLst>
                <a:ext uri="{FF2B5EF4-FFF2-40B4-BE49-F238E27FC236}">
                  <a16:creationId xmlns:a16="http://schemas.microsoft.com/office/drawing/2014/main" id="{0A9EBBD9-9CF5-0380-4B16-0D0D26393009}"/>
                </a:ext>
              </a:extLst>
            </p:cNvPr>
            <p:cNvPicPr>
              <a:picLocks noChangeAspect="1"/>
            </p:cNvPicPr>
            <p:nvPr/>
          </p:nvPicPr>
          <p:blipFill>
            <a:blip r:embed="rId9"/>
            <a:stretch>
              <a:fillRect/>
            </a:stretch>
          </p:blipFill>
          <p:spPr>
            <a:xfrm>
              <a:off x="1954327" y="3461160"/>
              <a:ext cx="614198" cy="705976"/>
            </a:xfrm>
            <a:prstGeom prst="rect">
              <a:avLst/>
            </a:prstGeom>
          </p:spPr>
        </p:pic>
        <p:pic>
          <p:nvPicPr>
            <p:cNvPr id="51" name="図 50">
              <a:extLst>
                <a:ext uri="{FF2B5EF4-FFF2-40B4-BE49-F238E27FC236}">
                  <a16:creationId xmlns:a16="http://schemas.microsoft.com/office/drawing/2014/main" id="{40DE4935-C0BF-224C-EEC5-3FB4F91B6AE5}"/>
                </a:ext>
              </a:extLst>
            </p:cNvPr>
            <p:cNvPicPr>
              <a:picLocks noChangeAspect="1"/>
            </p:cNvPicPr>
            <p:nvPr/>
          </p:nvPicPr>
          <p:blipFill>
            <a:blip r:embed="rId10"/>
            <a:stretch>
              <a:fillRect/>
            </a:stretch>
          </p:blipFill>
          <p:spPr>
            <a:xfrm flipH="1">
              <a:off x="382002" y="3517859"/>
              <a:ext cx="555043" cy="672779"/>
            </a:xfrm>
            <a:prstGeom prst="rect">
              <a:avLst/>
            </a:prstGeom>
          </p:spPr>
        </p:pic>
      </p:grpSp>
      <p:grpSp>
        <p:nvGrpSpPr>
          <p:cNvPr id="52" name="グループ化 51">
            <a:extLst>
              <a:ext uri="{FF2B5EF4-FFF2-40B4-BE49-F238E27FC236}">
                <a16:creationId xmlns:a16="http://schemas.microsoft.com/office/drawing/2014/main" id="{ECF0E640-146C-5211-4B32-13B7B5DA59EE}"/>
              </a:ext>
            </a:extLst>
          </p:cNvPr>
          <p:cNvGrpSpPr/>
          <p:nvPr/>
        </p:nvGrpSpPr>
        <p:grpSpPr>
          <a:xfrm>
            <a:off x="9707774" y="3859057"/>
            <a:ext cx="2139146" cy="852406"/>
            <a:chOff x="399902" y="4201938"/>
            <a:chExt cx="2139146" cy="852406"/>
          </a:xfrm>
        </p:grpSpPr>
        <p:pic>
          <p:nvPicPr>
            <p:cNvPr id="53" name="図 52">
              <a:extLst>
                <a:ext uri="{FF2B5EF4-FFF2-40B4-BE49-F238E27FC236}">
                  <a16:creationId xmlns:a16="http://schemas.microsoft.com/office/drawing/2014/main" id="{7D3E4F50-E9F1-1D56-477D-566EC8D3B6DE}"/>
                </a:ext>
              </a:extLst>
            </p:cNvPr>
            <p:cNvPicPr>
              <a:picLocks noChangeAspect="1"/>
            </p:cNvPicPr>
            <p:nvPr/>
          </p:nvPicPr>
          <p:blipFill>
            <a:blip r:embed="rId11"/>
            <a:stretch>
              <a:fillRect/>
            </a:stretch>
          </p:blipFill>
          <p:spPr>
            <a:xfrm>
              <a:off x="1045754" y="4201938"/>
              <a:ext cx="720283" cy="852406"/>
            </a:xfrm>
            <a:prstGeom prst="rect">
              <a:avLst/>
            </a:prstGeom>
          </p:spPr>
        </p:pic>
        <p:pic>
          <p:nvPicPr>
            <p:cNvPr id="54" name="図 53">
              <a:extLst>
                <a:ext uri="{FF2B5EF4-FFF2-40B4-BE49-F238E27FC236}">
                  <a16:creationId xmlns:a16="http://schemas.microsoft.com/office/drawing/2014/main" id="{6E5A222F-28ED-D634-2FC1-D1832AB5FD6F}"/>
                </a:ext>
              </a:extLst>
            </p:cNvPr>
            <p:cNvPicPr>
              <a:picLocks noChangeAspect="1"/>
            </p:cNvPicPr>
            <p:nvPr/>
          </p:nvPicPr>
          <p:blipFill>
            <a:blip r:embed="rId6"/>
            <a:stretch>
              <a:fillRect/>
            </a:stretch>
          </p:blipFill>
          <p:spPr>
            <a:xfrm>
              <a:off x="1767489" y="4296064"/>
              <a:ext cx="771559" cy="705976"/>
            </a:xfrm>
            <a:prstGeom prst="rect">
              <a:avLst/>
            </a:prstGeom>
          </p:spPr>
        </p:pic>
        <p:pic>
          <p:nvPicPr>
            <p:cNvPr id="55" name="図 54">
              <a:extLst>
                <a:ext uri="{FF2B5EF4-FFF2-40B4-BE49-F238E27FC236}">
                  <a16:creationId xmlns:a16="http://schemas.microsoft.com/office/drawing/2014/main" id="{158FA665-4DB3-4707-7CFC-33DE59AE95CE}"/>
                </a:ext>
              </a:extLst>
            </p:cNvPr>
            <p:cNvPicPr>
              <a:picLocks noChangeAspect="1"/>
            </p:cNvPicPr>
            <p:nvPr/>
          </p:nvPicPr>
          <p:blipFill>
            <a:blip r:embed="rId7"/>
            <a:stretch>
              <a:fillRect/>
            </a:stretch>
          </p:blipFill>
          <p:spPr>
            <a:xfrm>
              <a:off x="399902" y="4275575"/>
              <a:ext cx="606414" cy="705133"/>
            </a:xfrm>
            <a:prstGeom prst="rect">
              <a:avLst/>
            </a:prstGeom>
          </p:spPr>
        </p:pic>
      </p:grpSp>
      <p:sp>
        <p:nvSpPr>
          <p:cNvPr id="2" name="スライド番号プレースホルダー 1">
            <a:extLst>
              <a:ext uri="{FF2B5EF4-FFF2-40B4-BE49-F238E27FC236}">
                <a16:creationId xmlns:a16="http://schemas.microsoft.com/office/drawing/2014/main" id="{C869688E-854E-DD8E-9DF9-15B2E5FD4551}"/>
              </a:ext>
            </a:extLst>
          </p:cNvPr>
          <p:cNvSpPr>
            <a:spLocks noGrp="1"/>
          </p:cNvSpPr>
          <p:nvPr>
            <p:ph type="sldNum" sz="quarter" idx="12"/>
          </p:nvPr>
        </p:nvSpPr>
        <p:spPr/>
        <p:txBody>
          <a:bodyPr/>
          <a:lstStyle/>
          <a:p>
            <a:fld id="{7F53A4F6-1DED-4042-94B1-26CBF9BCF6BA}" type="slidenum">
              <a:rPr kumimoji="1" lang="ja-JP" altLang="en-US" smtClean="0"/>
              <a:t>195</a:t>
            </a:fld>
            <a:endParaRPr kumimoji="1" lang="ja-JP" altLang="en-US"/>
          </a:p>
        </p:txBody>
      </p:sp>
    </p:spTree>
    <p:extLst>
      <p:ext uri="{BB962C8B-B14F-4D97-AF65-F5344CB8AC3E}">
        <p14:creationId xmlns:p14="http://schemas.microsoft.com/office/powerpoint/2010/main" val="71800706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95A1B-1B55-21A2-CE99-AD9C36CDC80C}"/>
            </a:ext>
          </a:extLst>
        </p:cNvPr>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ED293832-17EC-B847-6AD2-B3A428390C94}"/>
              </a:ext>
            </a:extLst>
          </p:cNvPr>
          <p:cNvGraphicFramePr>
            <a:graphicFrameLocks noGrp="1"/>
          </p:cNvGraphicFramePr>
          <p:nvPr/>
        </p:nvGraphicFramePr>
        <p:xfrm>
          <a:off x="273270" y="2374406"/>
          <a:ext cx="11645460" cy="4320684"/>
        </p:xfrm>
        <a:graphic>
          <a:graphicData uri="http://schemas.openxmlformats.org/drawingml/2006/table">
            <a:tbl>
              <a:tblPr firstRow="1" bandRow="1">
                <a:tableStyleId>{69012ECD-51FC-41F1-AA8D-1B2483CD663E}</a:tableStyleId>
              </a:tblPr>
              <a:tblGrid>
                <a:gridCol w="2329092">
                  <a:extLst>
                    <a:ext uri="{9D8B030D-6E8A-4147-A177-3AD203B41FA5}">
                      <a16:colId xmlns:a16="http://schemas.microsoft.com/office/drawing/2014/main" val="3228002288"/>
                    </a:ext>
                  </a:extLst>
                </a:gridCol>
                <a:gridCol w="2329092">
                  <a:extLst>
                    <a:ext uri="{9D8B030D-6E8A-4147-A177-3AD203B41FA5}">
                      <a16:colId xmlns:a16="http://schemas.microsoft.com/office/drawing/2014/main" val="2942336824"/>
                    </a:ext>
                  </a:extLst>
                </a:gridCol>
                <a:gridCol w="2329092">
                  <a:extLst>
                    <a:ext uri="{9D8B030D-6E8A-4147-A177-3AD203B41FA5}">
                      <a16:colId xmlns:a16="http://schemas.microsoft.com/office/drawing/2014/main" val="1930449052"/>
                    </a:ext>
                  </a:extLst>
                </a:gridCol>
                <a:gridCol w="2329092">
                  <a:extLst>
                    <a:ext uri="{9D8B030D-6E8A-4147-A177-3AD203B41FA5}">
                      <a16:colId xmlns:a16="http://schemas.microsoft.com/office/drawing/2014/main" val="3090070036"/>
                    </a:ext>
                  </a:extLst>
                </a:gridCol>
                <a:gridCol w="2329092">
                  <a:extLst>
                    <a:ext uri="{9D8B030D-6E8A-4147-A177-3AD203B41FA5}">
                      <a16:colId xmlns:a16="http://schemas.microsoft.com/office/drawing/2014/main" val="2018026566"/>
                    </a:ext>
                  </a:extLst>
                </a:gridCol>
              </a:tblGrid>
              <a:tr h="996552">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Ⅰ</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Ⅱ</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Ⅲ</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Ⅳ</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b="0">
                          <a:solidFill>
                            <a:schemeClr val="bg1"/>
                          </a:solidFill>
                          <a:latin typeface="HGMaruGothicMPRO" panose="020F0600000000000000" pitchFamily="34" charset="-128"/>
                          <a:ea typeface="HGMaruGothicMPRO" panose="020F0600000000000000" pitchFamily="34" charset="-128"/>
                        </a:rPr>
                        <a:t>回復期等</a:t>
                      </a:r>
                      <a:endParaRPr kumimoji="1" lang="en-US" altLang="ja-JP" sz="2400" b="0" dirty="0">
                        <a:solidFill>
                          <a:schemeClr val="bg1"/>
                        </a:solidFill>
                        <a:latin typeface="HGMaruGothicMPRO" panose="020F0600000000000000" pitchFamily="34" charset="-128"/>
                        <a:ea typeface="HGMaruGothicMPRO" panose="020F0600000000000000" pitchFamily="34" charset="-128"/>
                      </a:endParaRPr>
                    </a:p>
                    <a:p>
                      <a:pPr algn="ctr"/>
                      <a:r>
                        <a:rPr kumimoji="1" lang="ja-JP" altLang="en-US" sz="2400" b="0">
                          <a:solidFill>
                            <a:schemeClr val="bg1"/>
                          </a:solidFill>
                          <a:latin typeface="HGMaruGothicMPRO" panose="020F0600000000000000" pitchFamily="34" charset="-128"/>
                          <a:ea typeface="HGMaruGothicMPRO" panose="020F0600000000000000" pitchFamily="34" charset="-128"/>
                        </a:rPr>
                        <a:t>口腔機能管理料</a:t>
                      </a: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035760"/>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935672"/>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4435892"/>
                  </a:ext>
                </a:extLst>
              </a:tr>
              <a:tr h="1662066">
                <a:tc>
                  <a:txBody>
                    <a:bodyPr/>
                    <a:lstStyle/>
                    <a:p>
                      <a:pPr marL="171450" indent="-171450">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頭頸部領域、</a:t>
                      </a: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呼吸器領域、消化器領域等の悪性腫瘍の手術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心臓血管外科手術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人工股関節置換術等の整形外科手術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臓器移植手術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造血幹細胞移植</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脳卒中に対する手術</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solidFill>
                          <a:srgbClr val="FF0000"/>
                        </a:solidFill>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solidFill>
                            <a:srgbClr val="FF0000"/>
                          </a:solidFill>
                          <a:latin typeface="HGMaruGothicMPRO" panose="020F0600000000000000" pitchFamily="34" charset="-128"/>
                          <a:ea typeface="HGMaruGothicMPRO" panose="020F0600000000000000" pitchFamily="34" charset="-128"/>
                        </a:rPr>
                        <a:t>集中治療室における治療</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solidFill>
                          <a:srgbClr val="FF0000"/>
                        </a:solidFill>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solidFill>
                            <a:srgbClr val="FF0000"/>
                          </a:solidFill>
                          <a:latin typeface="HGMaruGothicMPRO" panose="020F0600000000000000" pitchFamily="34" charset="-128"/>
                          <a:ea typeface="HGMaruGothicMPRO" panose="020F0600000000000000" pitchFamily="34" charset="-128"/>
                        </a:rPr>
                        <a:t>集中治療室における治療</a:t>
                      </a:r>
                    </a:p>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療養病棟入院基本料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回復期リハビリテーション病棟入院料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地域包括ケア病棟入院料</a:t>
                      </a:r>
                      <a:endParaRPr kumimoji="1" lang="en-US" altLang="ja-JP" sz="1200" dirty="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2542910"/>
                  </a:ext>
                </a:extLst>
              </a:tr>
            </a:tbl>
          </a:graphicData>
        </a:graphic>
      </p:graphicFrame>
      <p:sp>
        <p:nvSpPr>
          <p:cNvPr id="17" name="タイトル 1">
            <a:extLst>
              <a:ext uri="{FF2B5EF4-FFF2-40B4-BE49-F238E27FC236}">
                <a16:creationId xmlns:a16="http://schemas.microsoft.com/office/drawing/2014/main" id="{0F29C2E4-E640-8819-E0D3-E02A4A23DD1D}"/>
              </a:ext>
            </a:extLst>
          </p:cNvPr>
          <p:cNvSpPr txBox="1">
            <a:spLocks/>
          </p:cNvSpPr>
          <p:nvPr/>
        </p:nvSpPr>
        <p:spPr>
          <a:xfrm>
            <a:off x="1095" y="1726407"/>
            <a:ext cx="12192000" cy="648000"/>
          </a:xfrm>
          <a:prstGeom prst="rect">
            <a:avLst/>
          </a:prstGeom>
          <a:no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＜手術等を担当する保険医療機関とは異なる医療機関の視点＞</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27" name="図 26">
            <a:extLst>
              <a:ext uri="{FF2B5EF4-FFF2-40B4-BE49-F238E27FC236}">
                <a16:creationId xmlns:a16="http://schemas.microsoft.com/office/drawing/2014/main" id="{7F6F6667-CDA3-B664-7141-7A6AAEBE727A}"/>
              </a:ext>
            </a:extLst>
          </p:cNvPr>
          <p:cNvPicPr>
            <a:picLocks noChangeAspect="1"/>
          </p:cNvPicPr>
          <p:nvPr/>
        </p:nvPicPr>
        <p:blipFill>
          <a:blip r:embed="rId2"/>
          <a:stretch>
            <a:fillRect/>
          </a:stretch>
        </p:blipFill>
        <p:spPr>
          <a:xfrm>
            <a:off x="10272334" y="5852998"/>
            <a:ext cx="849209" cy="815240"/>
          </a:xfrm>
          <a:prstGeom prst="rect">
            <a:avLst/>
          </a:prstGeom>
        </p:spPr>
      </p:pic>
      <p:sp>
        <p:nvSpPr>
          <p:cNvPr id="6" name="タイトル 1">
            <a:extLst>
              <a:ext uri="{FF2B5EF4-FFF2-40B4-BE49-F238E27FC236}">
                <a16:creationId xmlns:a16="http://schemas.microsoft.com/office/drawing/2014/main" id="{4836FAEC-4E48-5EFF-4B73-27ACCFA95194}"/>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78CB40FA-A414-2122-AD67-ED62E46CB9F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9" name="タイトル 1">
            <a:extLst>
              <a:ext uri="{FF2B5EF4-FFF2-40B4-BE49-F238E27FC236}">
                <a16:creationId xmlns:a16="http://schemas.microsoft.com/office/drawing/2014/main" id="{4B7CF44E-FED7-BB11-19E9-37BAAE9A4CB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13" name="図 12">
            <a:extLst>
              <a:ext uri="{FF2B5EF4-FFF2-40B4-BE49-F238E27FC236}">
                <a16:creationId xmlns:a16="http://schemas.microsoft.com/office/drawing/2014/main" id="{BE6CD4DD-5EC1-F58D-F352-C6B30B12140E}"/>
              </a:ext>
            </a:extLst>
          </p:cNvPr>
          <p:cNvPicPr>
            <a:picLocks noChangeAspect="1"/>
          </p:cNvPicPr>
          <p:nvPr/>
        </p:nvPicPr>
        <p:blipFill>
          <a:blip r:embed="rId3"/>
          <a:stretch>
            <a:fillRect/>
          </a:stretch>
        </p:blipFill>
        <p:spPr>
          <a:xfrm>
            <a:off x="5626259" y="5831303"/>
            <a:ext cx="895116" cy="863787"/>
          </a:xfrm>
          <a:prstGeom prst="rect">
            <a:avLst/>
          </a:prstGeom>
        </p:spPr>
      </p:pic>
      <p:pic>
        <p:nvPicPr>
          <p:cNvPr id="11" name="図 10">
            <a:extLst>
              <a:ext uri="{FF2B5EF4-FFF2-40B4-BE49-F238E27FC236}">
                <a16:creationId xmlns:a16="http://schemas.microsoft.com/office/drawing/2014/main" id="{2754A847-B73D-1E65-D3BE-F73BF835F03B}"/>
              </a:ext>
            </a:extLst>
          </p:cNvPr>
          <p:cNvPicPr>
            <a:picLocks noChangeAspect="1"/>
          </p:cNvPicPr>
          <p:nvPr/>
        </p:nvPicPr>
        <p:blipFill>
          <a:blip r:embed="rId3"/>
          <a:stretch>
            <a:fillRect/>
          </a:stretch>
        </p:blipFill>
        <p:spPr>
          <a:xfrm>
            <a:off x="7971476" y="5804798"/>
            <a:ext cx="895116" cy="863787"/>
          </a:xfrm>
          <a:prstGeom prst="rect">
            <a:avLst/>
          </a:prstGeom>
        </p:spPr>
      </p:pic>
      <p:grpSp>
        <p:nvGrpSpPr>
          <p:cNvPr id="35" name="グループ化 34">
            <a:extLst>
              <a:ext uri="{FF2B5EF4-FFF2-40B4-BE49-F238E27FC236}">
                <a16:creationId xmlns:a16="http://schemas.microsoft.com/office/drawing/2014/main" id="{008E9939-5DC8-17B1-6909-7034779C060E}"/>
              </a:ext>
            </a:extLst>
          </p:cNvPr>
          <p:cNvGrpSpPr/>
          <p:nvPr/>
        </p:nvGrpSpPr>
        <p:grpSpPr>
          <a:xfrm>
            <a:off x="399902" y="4259514"/>
            <a:ext cx="2139146" cy="742526"/>
            <a:chOff x="399902" y="4259514"/>
            <a:chExt cx="2139146" cy="742526"/>
          </a:xfrm>
        </p:grpSpPr>
        <p:pic>
          <p:nvPicPr>
            <p:cNvPr id="16" name="図 15">
              <a:extLst>
                <a:ext uri="{FF2B5EF4-FFF2-40B4-BE49-F238E27FC236}">
                  <a16:creationId xmlns:a16="http://schemas.microsoft.com/office/drawing/2014/main" id="{C5FA350F-22FC-47B1-5C48-C2C02EE7F17E}"/>
                </a:ext>
              </a:extLst>
            </p:cNvPr>
            <p:cNvPicPr>
              <a:picLocks noChangeAspect="1"/>
            </p:cNvPicPr>
            <p:nvPr/>
          </p:nvPicPr>
          <p:blipFill>
            <a:blip r:embed="rId4"/>
            <a:srcRect/>
            <a:stretch/>
          </p:blipFill>
          <p:spPr>
            <a:xfrm>
              <a:off x="960735" y="4259514"/>
              <a:ext cx="910599" cy="721194"/>
            </a:xfrm>
            <a:prstGeom prst="rect">
              <a:avLst/>
            </a:prstGeom>
          </p:spPr>
        </p:pic>
        <p:pic>
          <p:nvPicPr>
            <p:cNvPr id="23" name="図 22">
              <a:extLst>
                <a:ext uri="{FF2B5EF4-FFF2-40B4-BE49-F238E27FC236}">
                  <a16:creationId xmlns:a16="http://schemas.microsoft.com/office/drawing/2014/main" id="{6AF17FF6-EB63-76E3-E480-781F69965AA7}"/>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32" name="図 31">
              <a:extLst>
                <a:ext uri="{FF2B5EF4-FFF2-40B4-BE49-F238E27FC236}">
                  <a16:creationId xmlns:a16="http://schemas.microsoft.com/office/drawing/2014/main" id="{E4F73927-5C90-EDDF-8218-759E88D94D1D}"/>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36" name="グループ化 35">
            <a:extLst>
              <a:ext uri="{FF2B5EF4-FFF2-40B4-BE49-F238E27FC236}">
                <a16:creationId xmlns:a16="http://schemas.microsoft.com/office/drawing/2014/main" id="{982D06FC-7776-FB2C-B28C-BD68C389D544}"/>
              </a:ext>
            </a:extLst>
          </p:cNvPr>
          <p:cNvGrpSpPr/>
          <p:nvPr/>
        </p:nvGrpSpPr>
        <p:grpSpPr>
          <a:xfrm>
            <a:off x="382002" y="3461160"/>
            <a:ext cx="2186523" cy="745655"/>
            <a:chOff x="382002" y="3461160"/>
            <a:chExt cx="2186523" cy="745655"/>
          </a:xfrm>
        </p:grpSpPr>
        <p:pic>
          <p:nvPicPr>
            <p:cNvPr id="8" name="図 7">
              <a:extLst>
                <a:ext uri="{FF2B5EF4-FFF2-40B4-BE49-F238E27FC236}">
                  <a16:creationId xmlns:a16="http://schemas.microsoft.com/office/drawing/2014/main" id="{C38C2257-369B-1B10-A248-D4C536255B4E}"/>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21" name="図 20">
              <a:extLst>
                <a:ext uri="{FF2B5EF4-FFF2-40B4-BE49-F238E27FC236}">
                  <a16:creationId xmlns:a16="http://schemas.microsoft.com/office/drawing/2014/main" id="{7201BBB3-173A-FEB7-6F2B-9DEE3EAE6F42}"/>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34" name="図 33">
              <a:extLst>
                <a:ext uri="{FF2B5EF4-FFF2-40B4-BE49-F238E27FC236}">
                  <a16:creationId xmlns:a16="http://schemas.microsoft.com/office/drawing/2014/main" id="{E127FD36-A19B-9B2E-7002-9ADD16CB89DE}"/>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37" name="グループ化 36">
            <a:extLst>
              <a:ext uri="{FF2B5EF4-FFF2-40B4-BE49-F238E27FC236}">
                <a16:creationId xmlns:a16="http://schemas.microsoft.com/office/drawing/2014/main" id="{1297C2D9-D9BD-85D8-9F79-4EE5221EFE22}"/>
              </a:ext>
            </a:extLst>
          </p:cNvPr>
          <p:cNvGrpSpPr/>
          <p:nvPr/>
        </p:nvGrpSpPr>
        <p:grpSpPr>
          <a:xfrm>
            <a:off x="5002738" y="3870228"/>
            <a:ext cx="2186523" cy="745655"/>
            <a:chOff x="382002" y="3461160"/>
            <a:chExt cx="2186523" cy="745655"/>
          </a:xfrm>
        </p:grpSpPr>
        <p:pic>
          <p:nvPicPr>
            <p:cNvPr id="38" name="図 37">
              <a:extLst>
                <a:ext uri="{FF2B5EF4-FFF2-40B4-BE49-F238E27FC236}">
                  <a16:creationId xmlns:a16="http://schemas.microsoft.com/office/drawing/2014/main" id="{101C3344-F611-1230-9734-4ED66600BEA0}"/>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39" name="図 38">
              <a:extLst>
                <a:ext uri="{FF2B5EF4-FFF2-40B4-BE49-F238E27FC236}">
                  <a16:creationId xmlns:a16="http://schemas.microsoft.com/office/drawing/2014/main" id="{A4ABE4B2-A714-98C6-C321-3A0D2D1755F3}"/>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40" name="図 39">
              <a:extLst>
                <a:ext uri="{FF2B5EF4-FFF2-40B4-BE49-F238E27FC236}">
                  <a16:creationId xmlns:a16="http://schemas.microsoft.com/office/drawing/2014/main" id="{FD03A272-BF32-6D6C-149F-8B98B608215E}"/>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45" name="グループ化 44">
            <a:extLst>
              <a:ext uri="{FF2B5EF4-FFF2-40B4-BE49-F238E27FC236}">
                <a16:creationId xmlns:a16="http://schemas.microsoft.com/office/drawing/2014/main" id="{22055B59-BBA3-6286-1230-9627AAAE01AB}"/>
              </a:ext>
            </a:extLst>
          </p:cNvPr>
          <p:cNvGrpSpPr/>
          <p:nvPr/>
        </p:nvGrpSpPr>
        <p:grpSpPr>
          <a:xfrm>
            <a:off x="9707774" y="3859057"/>
            <a:ext cx="2139146" cy="852406"/>
            <a:chOff x="399902" y="4201938"/>
            <a:chExt cx="2139146" cy="852406"/>
          </a:xfrm>
        </p:grpSpPr>
        <p:pic>
          <p:nvPicPr>
            <p:cNvPr id="46" name="図 45">
              <a:extLst>
                <a:ext uri="{FF2B5EF4-FFF2-40B4-BE49-F238E27FC236}">
                  <a16:creationId xmlns:a16="http://schemas.microsoft.com/office/drawing/2014/main" id="{84CF0336-CA00-0B7F-AB2D-BEA2E4B6CE21}"/>
                </a:ext>
              </a:extLst>
            </p:cNvPr>
            <p:cNvPicPr>
              <a:picLocks noChangeAspect="1"/>
            </p:cNvPicPr>
            <p:nvPr/>
          </p:nvPicPr>
          <p:blipFill>
            <a:blip r:embed="rId10"/>
            <a:stretch>
              <a:fillRect/>
            </a:stretch>
          </p:blipFill>
          <p:spPr>
            <a:xfrm>
              <a:off x="1045754" y="4201938"/>
              <a:ext cx="720283" cy="852406"/>
            </a:xfrm>
            <a:prstGeom prst="rect">
              <a:avLst/>
            </a:prstGeom>
          </p:spPr>
        </p:pic>
        <p:pic>
          <p:nvPicPr>
            <p:cNvPr id="47" name="図 46">
              <a:extLst>
                <a:ext uri="{FF2B5EF4-FFF2-40B4-BE49-F238E27FC236}">
                  <a16:creationId xmlns:a16="http://schemas.microsoft.com/office/drawing/2014/main" id="{767E1FD0-8B16-82B6-AF7C-566C93BD7463}"/>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48" name="図 47">
              <a:extLst>
                <a:ext uri="{FF2B5EF4-FFF2-40B4-BE49-F238E27FC236}">
                  <a16:creationId xmlns:a16="http://schemas.microsoft.com/office/drawing/2014/main" id="{E1E11740-DD67-F498-9F9B-6D5AB23D16F5}"/>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49" name="グループ化 48">
            <a:extLst>
              <a:ext uri="{FF2B5EF4-FFF2-40B4-BE49-F238E27FC236}">
                <a16:creationId xmlns:a16="http://schemas.microsoft.com/office/drawing/2014/main" id="{F0C3533E-4B7A-8180-FB80-4228DBCD6713}"/>
              </a:ext>
            </a:extLst>
          </p:cNvPr>
          <p:cNvGrpSpPr/>
          <p:nvPr/>
        </p:nvGrpSpPr>
        <p:grpSpPr>
          <a:xfrm>
            <a:off x="7365692" y="3922099"/>
            <a:ext cx="2139146" cy="742526"/>
            <a:chOff x="399902" y="4259514"/>
            <a:chExt cx="2139146" cy="742526"/>
          </a:xfrm>
        </p:grpSpPr>
        <p:pic>
          <p:nvPicPr>
            <p:cNvPr id="50" name="図 49">
              <a:extLst>
                <a:ext uri="{FF2B5EF4-FFF2-40B4-BE49-F238E27FC236}">
                  <a16:creationId xmlns:a16="http://schemas.microsoft.com/office/drawing/2014/main" id="{A3466D93-699F-3BE0-02AE-C353479B89A5}"/>
                </a:ext>
              </a:extLst>
            </p:cNvPr>
            <p:cNvPicPr>
              <a:picLocks noChangeAspect="1"/>
            </p:cNvPicPr>
            <p:nvPr/>
          </p:nvPicPr>
          <p:blipFill>
            <a:blip r:embed="rId4"/>
            <a:srcRect/>
            <a:stretch/>
          </p:blipFill>
          <p:spPr>
            <a:xfrm>
              <a:off x="960735" y="4259514"/>
              <a:ext cx="910599" cy="721194"/>
            </a:xfrm>
            <a:prstGeom prst="rect">
              <a:avLst/>
            </a:prstGeom>
          </p:spPr>
        </p:pic>
        <p:pic>
          <p:nvPicPr>
            <p:cNvPr id="51" name="図 50">
              <a:extLst>
                <a:ext uri="{FF2B5EF4-FFF2-40B4-BE49-F238E27FC236}">
                  <a16:creationId xmlns:a16="http://schemas.microsoft.com/office/drawing/2014/main" id="{B10EF75B-84DB-717A-BF1D-C509BA26D856}"/>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52" name="図 51">
              <a:extLst>
                <a:ext uri="{FF2B5EF4-FFF2-40B4-BE49-F238E27FC236}">
                  <a16:creationId xmlns:a16="http://schemas.microsoft.com/office/drawing/2014/main" id="{383D730C-CCAF-6207-55BF-D8554E99DECD}"/>
                </a:ext>
              </a:extLst>
            </p:cNvPr>
            <p:cNvPicPr>
              <a:picLocks noChangeAspect="1"/>
            </p:cNvPicPr>
            <p:nvPr/>
          </p:nvPicPr>
          <p:blipFill>
            <a:blip r:embed="rId6"/>
            <a:stretch>
              <a:fillRect/>
            </a:stretch>
          </p:blipFill>
          <p:spPr>
            <a:xfrm>
              <a:off x="399902" y="4275575"/>
              <a:ext cx="606414" cy="705133"/>
            </a:xfrm>
            <a:prstGeom prst="rect">
              <a:avLst/>
            </a:prstGeom>
          </p:spPr>
        </p:pic>
      </p:grpSp>
      <p:sp>
        <p:nvSpPr>
          <p:cNvPr id="2" name="スライド番号プレースホルダー 1">
            <a:extLst>
              <a:ext uri="{FF2B5EF4-FFF2-40B4-BE49-F238E27FC236}">
                <a16:creationId xmlns:a16="http://schemas.microsoft.com/office/drawing/2014/main" id="{46F8EC42-A002-8477-F0BF-27ADB9B70C17}"/>
              </a:ext>
            </a:extLst>
          </p:cNvPr>
          <p:cNvSpPr>
            <a:spLocks noGrp="1"/>
          </p:cNvSpPr>
          <p:nvPr>
            <p:ph type="sldNum" sz="quarter" idx="12"/>
          </p:nvPr>
        </p:nvSpPr>
        <p:spPr/>
        <p:txBody>
          <a:bodyPr/>
          <a:lstStyle/>
          <a:p>
            <a:fld id="{7F53A4F6-1DED-4042-94B1-26CBF9BCF6BA}" type="slidenum">
              <a:rPr kumimoji="1" lang="ja-JP" altLang="en-US" smtClean="0"/>
              <a:t>196</a:t>
            </a:fld>
            <a:endParaRPr kumimoji="1" lang="ja-JP" altLang="en-US"/>
          </a:p>
        </p:txBody>
      </p:sp>
    </p:spTree>
    <p:extLst>
      <p:ext uri="{BB962C8B-B14F-4D97-AF65-F5344CB8AC3E}">
        <p14:creationId xmlns:p14="http://schemas.microsoft.com/office/powerpoint/2010/main" val="152106360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395E1-8B88-FD22-E8CA-EC4B0F3228E0}"/>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DCDC9AED-D0C7-8840-5000-9FECD55E9847}"/>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E756E28C-1BC0-698F-934A-5FABE94CCE48}"/>
              </a:ext>
            </a:extLst>
          </p:cNvPr>
          <p:cNvGrpSpPr/>
          <p:nvPr/>
        </p:nvGrpSpPr>
        <p:grpSpPr>
          <a:xfrm>
            <a:off x="238770" y="1944545"/>
            <a:ext cx="11744260" cy="4675156"/>
            <a:chOff x="285070" y="1944545"/>
            <a:chExt cx="11744260" cy="4675156"/>
          </a:xfrm>
        </p:grpSpPr>
        <p:sp>
          <p:nvSpPr>
            <p:cNvPr id="10" name="タイトル 1">
              <a:extLst>
                <a:ext uri="{FF2B5EF4-FFF2-40B4-BE49-F238E27FC236}">
                  <a16:creationId xmlns:a16="http://schemas.microsoft.com/office/drawing/2014/main" id="{84246F76-CB4D-FDF1-9339-7027C85A33AD}"/>
                </a:ext>
              </a:extLst>
            </p:cNvPr>
            <p:cNvSpPr txBox="1">
              <a:spLocks/>
            </p:cNvSpPr>
            <p:nvPr/>
          </p:nvSpPr>
          <p:spPr>
            <a:xfrm>
              <a:off x="285070" y="1944547"/>
              <a:ext cx="5487080" cy="46751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周術期等専門的口腔衛生処置</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について、区分番号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B000-6</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 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Ⅰ</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 000-7</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Ⅱ</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a:t>
              </a:r>
              <a:r>
                <a:rPr lang="ja-JP" altLang="en-US" sz="1500">
                  <a:solidFill>
                    <a:srgbClr val="FF0000"/>
                  </a:solidFill>
                  <a:effectLst/>
                  <a:latin typeface="HGMaruGothicMPRO" panose="020F0600000000000000" pitchFamily="34" charset="-128"/>
                  <a:ea typeface="HGMaruGothicMPRO" panose="020F0600000000000000" pitchFamily="34" charset="-128"/>
                </a:rPr>
                <a:t>入院中の患者</a:t>
              </a:r>
              <a:r>
                <a:rPr lang="ja-JP" altLang="en-US" sz="1500">
                  <a:solidFill>
                    <a:schemeClr val="tx1"/>
                  </a:solidFill>
                  <a:effectLst/>
                  <a:latin typeface="HGMaruGothicMPRO" panose="020F0600000000000000" pitchFamily="34" charset="-128"/>
                  <a:ea typeface="HGMaruGothicMPRO" panose="020F0600000000000000" pitchFamily="34" charset="-128"/>
                </a:rPr>
                <a:t>に対して、歯科医師の指示を受けた歯科衛生士が専門的口腔清掃を行った場合に、区分番号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B000-6</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en-US" altLang="ja-JP" sz="1500" dirty="0">
                  <a:solidFill>
                    <a:schemeClr val="tx1"/>
                  </a:solidFill>
                  <a:effectLst/>
                  <a:latin typeface="HGMaruGothicMPRO" panose="020F0600000000000000" pitchFamily="34" charset="-128"/>
                  <a:ea typeface="HGMaruGothicMPRO" panose="020F0600000000000000" pitchFamily="34" charset="-128"/>
                </a:rPr>
                <a:t>Ⅰ</a:t>
              </a:r>
              <a:r>
                <a:rPr lang="ja-JP" altLang="en-US" sz="1500">
                  <a:solidFill>
                    <a:schemeClr val="tx1"/>
                  </a:solidFill>
                  <a:effectLst/>
                  <a:latin typeface="HGMaruGothicMPRO" panose="020F0600000000000000" pitchFamily="34" charset="-128"/>
                  <a:ea typeface="HGMaruGothicMPRO" panose="020F0600000000000000" pitchFamily="34" charset="-128"/>
                </a:rPr>
                <a:t>）又は区分番号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B000-7</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Ⅱ</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を算定した日の属する月において、術前</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回、術後</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について、区分番号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B000-8</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Ⅲ</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を算定した患者に対して、歯科医師の指示を受けた歯科衛生士が専門的口腔清掃を行った場合に、区分番号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B000-8</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Ⅲ</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を算定した日の属する月において、月</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2" name="タイトル 1">
              <a:extLst>
                <a:ext uri="{FF2B5EF4-FFF2-40B4-BE49-F238E27FC236}">
                  <a16:creationId xmlns:a16="http://schemas.microsoft.com/office/drawing/2014/main" id="{4C128C22-D9DB-620C-A7ED-5DB8D6E1F0C5}"/>
                </a:ext>
              </a:extLst>
            </p:cNvPr>
            <p:cNvSpPr txBox="1">
              <a:spLocks/>
            </p:cNvSpPr>
            <p:nvPr/>
          </p:nvSpPr>
          <p:spPr>
            <a:xfrm>
              <a:off x="6542930" y="1944545"/>
              <a:ext cx="5486400" cy="4675155"/>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周術期等専門的口腔衛生処置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について、区分番号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B000-6</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 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Ⅰ</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 000-7</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Ⅱ</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a:t>
              </a:r>
              <a:r>
                <a:rPr lang="ja-JP" altLang="en-US" sz="1500">
                  <a:solidFill>
                    <a:srgbClr val="FF0000"/>
                  </a:solidFill>
                  <a:effectLst/>
                  <a:latin typeface="HGMaruGothicMPRO" panose="020F0600000000000000" pitchFamily="34" charset="-128"/>
                  <a:ea typeface="HGMaruGothicMPRO" panose="020F0600000000000000" pitchFamily="34" charset="-128"/>
                </a:rPr>
                <a:t>患者</a:t>
              </a:r>
              <a:r>
                <a:rPr lang="ja-JP" altLang="en-US" sz="1500">
                  <a:solidFill>
                    <a:schemeClr val="tx1"/>
                  </a:solidFill>
                  <a:effectLst/>
                  <a:latin typeface="HGMaruGothicMPRO" panose="020F0600000000000000" pitchFamily="34" charset="-128"/>
                  <a:ea typeface="HGMaruGothicMPRO" panose="020F0600000000000000" pitchFamily="34" charset="-128"/>
                </a:rPr>
                <a:t>に対して、歯科医師の指示を受けた歯科衛生士が専門的口腔清掃を行った場合に、区分番号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B000-6</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en-US" altLang="ja-JP" sz="1500" dirty="0">
                  <a:solidFill>
                    <a:schemeClr val="tx1"/>
                  </a:solidFill>
                  <a:effectLst/>
                  <a:latin typeface="HGMaruGothicMPRO" panose="020F0600000000000000" pitchFamily="34" charset="-128"/>
                  <a:ea typeface="HGMaruGothicMPRO" panose="020F0600000000000000" pitchFamily="34" charset="-128"/>
                </a:rPr>
                <a:t>Ⅰ</a:t>
              </a:r>
              <a:r>
                <a:rPr lang="ja-JP" altLang="en-US" sz="1500">
                  <a:solidFill>
                    <a:schemeClr val="tx1"/>
                  </a:solidFill>
                  <a:effectLst/>
                  <a:latin typeface="HGMaruGothicMPRO" panose="020F0600000000000000" pitchFamily="34" charset="-128"/>
                  <a:ea typeface="HGMaruGothicMPRO" panose="020F0600000000000000" pitchFamily="34" charset="-128"/>
                </a:rPr>
                <a:t>）又は区分番号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B000-7</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Ⅱ</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を算定した日の属する月において、術前</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回、術後</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a:p>
              <a:pPr algn="l"/>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について、区分番号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B000-8</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Ⅲ</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又は区分番号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a:t>
              </a:r>
              <a:r>
                <a:rPr lang="en" altLang="ja-JP" sz="1500" dirty="0">
                  <a:solidFill>
                    <a:srgbClr val="FF0000"/>
                  </a:solidFill>
                  <a:latin typeface="HGMaruGothicMPRO" panose="020F0600000000000000" pitchFamily="34" charset="-128"/>
                  <a:ea typeface="HGMaruGothicMPRO" panose="020F0600000000000000" pitchFamily="34" charset="-128"/>
                </a:rPr>
                <a:t>000-9</a:t>
              </a:r>
              <a:r>
                <a:rPr lang="ja-JP" altLang="en-US" sz="1500">
                  <a:solidFill>
                    <a:srgbClr val="FF0000"/>
                  </a:solidFill>
                  <a:effectLst/>
                  <a:latin typeface="HGMaruGothicMPRO" panose="020F0600000000000000" pitchFamily="34" charset="-128"/>
                  <a:ea typeface="HGMaruGothicMPRO" panose="020F0600000000000000" pitchFamily="34" charset="-128"/>
                </a:rPr>
                <a:t>に掲げる周術期等口腔機能管理（</a:t>
              </a:r>
              <a:r>
                <a:rPr lang="en-US" altLang="ja-JP" sz="1500" dirty="0">
                  <a:solidFill>
                    <a:srgbClr val="FF0000"/>
                  </a:solidFill>
                  <a:effectLst/>
                  <a:latin typeface="HGMaruGothicMPRO" panose="020F0600000000000000" pitchFamily="34" charset="-128"/>
                  <a:ea typeface="HGMaruGothicMPRO" panose="020F0600000000000000" pitchFamily="34" charset="-128"/>
                </a:rPr>
                <a:t>Ⅳ</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を算定した患者に対して、歯科医師の指示を受けた歯科衛生士が専門的口腔清掃を行った場合に、区分番号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B000-8</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に掲げる周術期等口腔機能管理料</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Ⅲ</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又は区分番号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a:t>
              </a:r>
              <a:r>
                <a:rPr lang="en" altLang="ja-JP" sz="1500" dirty="0">
                  <a:solidFill>
                    <a:srgbClr val="FF0000"/>
                  </a:solidFill>
                  <a:latin typeface="HGMaruGothicMPRO" panose="020F0600000000000000" pitchFamily="34" charset="-128"/>
                  <a:ea typeface="HGMaruGothicMPRO" panose="020F0600000000000000" pitchFamily="34" charset="-128"/>
                </a:rPr>
                <a:t>000-9</a:t>
              </a:r>
              <a:r>
                <a:rPr lang="ja-JP" altLang="en-US" sz="1500">
                  <a:solidFill>
                    <a:srgbClr val="FF0000"/>
                  </a:solidFill>
                  <a:effectLst/>
                  <a:latin typeface="HGMaruGothicMPRO" panose="020F0600000000000000" pitchFamily="34" charset="-128"/>
                  <a:ea typeface="HGMaruGothicMPRO" panose="020F0600000000000000" pitchFamily="34" charset="-128"/>
                </a:rPr>
                <a:t>に掲げる周術期等口腔機能管理（</a:t>
              </a:r>
              <a:r>
                <a:rPr lang="en-US" altLang="ja-JP" sz="1500" dirty="0">
                  <a:solidFill>
                    <a:srgbClr val="FF0000"/>
                  </a:solidFill>
                  <a:effectLst/>
                  <a:latin typeface="HGMaruGothicMPRO" panose="020F0600000000000000" pitchFamily="34" charset="-128"/>
                  <a:ea typeface="HGMaruGothicMPRO" panose="020F0600000000000000" pitchFamily="34" charset="-128"/>
                </a:rPr>
                <a:t>Ⅳ</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を算定した日の属する月において、月</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p>
          </p:txBody>
        </p:sp>
        <p:sp>
          <p:nvSpPr>
            <p:cNvPr id="13" name="右矢印 12">
              <a:extLst>
                <a:ext uri="{FF2B5EF4-FFF2-40B4-BE49-F238E27FC236}">
                  <a16:creationId xmlns:a16="http://schemas.microsoft.com/office/drawing/2014/main" id="{A2CEB55E-E618-3D20-2F3B-99B0724A2C58}"/>
                </a:ext>
              </a:extLst>
            </p:cNvPr>
            <p:cNvSpPr/>
            <p:nvPr/>
          </p:nvSpPr>
          <p:spPr>
            <a:xfrm>
              <a:off x="5867028" y="4092481"/>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タイトル 1">
            <a:extLst>
              <a:ext uri="{FF2B5EF4-FFF2-40B4-BE49-F238E27FC236}">
                <a16:creationId xmlns:a16="http://schemas.microsoft.com/office/drawing/2014/main" id="{380AC2C2-1E3D-9A49-572A-6DAD7415EE3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01B610E0-8F7F-DA2C-F586-403506DB089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8D47E217-3E70-B851-7067-9ABA137AEF9E}"/>
              </a:ext>
            </a:extLst>
          </p:cNvPr>
          <p:cNvSpPr>
            <a:spLocks noGrp="1"/>
          </p:cNvSpPr>
          <p:nvPr>
            <p:ph type="sldNum" sz="quarter" idx="12"/>
          </p:nvPr>
        </p:nvSpPr>
        <p:spPr/>
        <p:txBody>
          <a:bodyPr/>
          <a:lstStyle/>
          <a:p>
            <a:fld id="{7F53A4F6-1DED-4042-94B1-26CBF9BCF6BA}" type="slidenum">
              <a:rPr kumimoji="1" lang="ja-JP" altLang="en-US" smtClean="0"/>
              <a:t>197</a:t>
            </a:fld>
            <a:endParaRPr kumimoji="1" lang="ja-JP" altLang="en-US"/>
          </a:p>
        </p:txBody>
      </p:sp>
    </p:spTree>
    <p:extLst>
      <p:ext uri="{BB962C8B-B14F-4D97-AF65-F5344CB8AC3E}">
        <p14:creationId xmlns:p14="http://schemas.microsoft.com/office/powerpoint/2010/main" val="81177867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4830D-3B62-4E16-440A-7B0D74ACF8F8}"/>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531F7D63-4282-F142-E0C3-9701D1E50429}"/>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1888AEC9-34C2-DD5F-A911-B7F154710495}"/>
              </a:ext>
            </a:extLst>
          </p:cNvPr>
          <p:cNvGrpSpPr/>
          <p:nvPr/>
        </p:nvGrpSpPr>
        <p:grpSpPr>
          <a:xfrm>
            <a:off x="238770" y="1944545"/>
            <a:ext cx="11744260" cy="4675156"/>
            <a:chOff x="285070" y="1944545"/>
            <a:chExt cx="11744260" cy="4675156"/>
          </a:xfrm>
        </p:grpSpPr>
        <p:sp>
          <p:nvSpPr>
            <p:cNvPr id="10" name="タイトル 1">
              <a:extLst>
                <a:ext uri="{FF2B5EF4-FFF2-40B4-BE49-F238E27FC236}">
                  <a16:creationId xmlns:a16="http://schemas.microsoft.com/office/drawing/2014/main" id="{407A2317-A6D5-EB56-EDB8-8A66E13909EF}"/>
                </a:ext>
              </a:extLst>
            </p:cNvPr>
            <p:cNvSpPr txBox="1">
              <a:spLocks/>
            </p:cNvSpPr>
            <p:nvPr/>
          </p:nvSpPr>
          <p:spPr>
            <a:xfrm>
              <a:off x="285070" y="1944547"/>
              <a:ext cx="5487080" cy="46751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周術期等専門的口腔衛生処置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（新設）</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3〜5</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（略）</a:t>
              </a: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2" name="タイトル 1">
              <a:extLst>
                <a:ext uri="{FF2B5EF4-FFF2-40B4-BE49-F238E27FC236}">
                  <a16:creationId xmlns:a16="http://schemas.microsoft.com/office/drawing/2014/main" id="{00DDC616-C4B8-A969-6C25-627BD4762096}"/>
                </a:ext>
              </a:extLst>
            </p:cNvPr>
            <p:cNvSpPr txBox="1">
              <a:spLocks/>
            </p:cNvSpPr>
            <p:nvPr/>
          </p:nvSpPr>
          <p:spPr>
            <a:xfrm>
              <a:off x="6542930" y="1944545"/>
              <a:ext cx="5486400" cy="4675155"/>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周術期等専門的口腔衛生処置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について、注</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の規定にかかわらず、区分番号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B000- 8</a:t>
              </a:r>
              <a:r>
                <a:rPr lang="ja-JP" altLang="en-US" sz="1500">
                  <a:solidFill>
                    <a:srgbClr val="FF0000"/>
                  </a:solidFill>
                  <a:effectLst/>
                  <a:latin typeface="HGMaruGothicMPRO" panose="020F0600000000000000" pitchFamily="34" charset="-128"/>
                  <a:ea typeface="HGMaruGothicMPRO" panose="020F0600000000000000" pitchFamily="34" charset="-128"/>
                </a:rPr>
                <a:t>に掲げる周術期等口腔機能管理料</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Ⅲ</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又は周術期等口腔機 能管理料</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Ⅳ</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を算定した</a:t>
              </a:r>
              <a:r>
                <a:rPr lang="ja-JP" altLang="en-US" sz="2000" b="1">
                  <a:solidFill>
                    <a:srgbClr val="0432FF"/>
                  </a:solidFill>
                  <a:effectLst/>
                  <a:latin typeface="HGMaruGothicMPRO" panose="020F0600000000000000" pitchFamily="34" charset="-128"/>
                  <a:ea typeface="HGMaruGothicMPRO" panose="020F0600000000000000" pitchFamily="34" charset="-128"/>
                </a:rPr>
                <a:t>緩和ケアを実施している患者</a:t>
              </a:r>
              <a:r>
                <a:rPr lang="ja-JP" altLang="en-US" sz="1500">
                  <a:solidFill>
                    <a:srgbClr val="FF0000"/>
                  </a:solidFill>
                  <a:effectLst/>
                  <a:latin typeface="HGMaruGothicMPRO" panose="020F0600000000000000" pitchFamily="34" charset="-128"/>
                  <a:ea typeface="HGMaruGothicMPRO" panose="020F0600000000000000" pitchFamily="34" charset="-128"/>
                </a:rPr>
                <a:t>に対し て、歯科医師の指示を受けた歯科衛生士が専門的口腔清掃を行った場合に、区分番号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B000-8</a:t>
              </a:r>
              <a:r>
                <a:rPr lang="ja-JP" altLang="en-US" sz="1500">
                  <a:solidFill>
                    <a:srgbClr val="FF0000"/>
                  </a:solidFill>
                  <a:effectLst/>
                  <a:latin typeface="HGMaruGothicMPRO" panose="020F0600000000000000" pitchFamily="34" charset="-128"/>
                  <a:ea typeface="HGMaruGothicMPRO" panose="020F0600000000000000" pitchFamily="34" charset="-128"/>
                </a:rPr>
                <a:t>に掲げる周術期等口腔機能 管理料</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Ⅲ</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又は周術期等口腔機能管理料</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Ⅳ</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を算定した日 の属する月において、</a:t>
              </a:r>
              <a:r>
                <a:rPr lang="ja-JP" altLang="en-US" sz="2000" b="1">
                  <a:solidFill>
                    <a:srgbClr val="0432FF"/>
                  </a:solidFill>
                  <a:effectLst/>
                  <a:latin typeface="HGMaruGothicMPRO" panose="020F0600000000000000" pitchFamily="34" charset="-128"/>
                  <a:ea typeface="HGMaruGothicMPRO" panose="020F0600000000000000" pitchFamily="34" charset="-128"/>
                </a:rPr>
                <a:t>月</a:t>
              </a:r>
              <a:r>
                <a:rPr lang="en-US" altLang="ja-JP" sz="2000" b="1" dirty="0">
                  <a:solidFill>
                    <a:srgbClr val="0432FF"/>
                  </a:solidFill>
                  <a:effectLst/>
                  <a:latin typeface="HGMaruGothicMPRO" panose="020F0600000000000000" pitchFamily="34" charset="-128"/>
                  <a:ea typeface="HGMaruGothicMPRO" panose="020F0600000000000000" pitchFamily="34" charset="-128"/>
                </a:rPr>
                <a:t>4</a:t>
              </a:r>
              <a:r>
                <a:rPr lang="ja-JP" altLang="en-US" sz="2000" b="1">
                  <a:solidFill>
                    <a:srgbClr val="0432FF"/>
                  </a:solidFill>
                  <a:effectLst/>
                  <a:latin typeface="HGMaruGothicMPRO" panose="020F0600000000000000" pitchFamily="34" charset="-128"/>
                  <a:ea typeface="HGMaruGothicMPRO" panose="020F0600000000000000" pitchFamily="34" charset="-128"/>
                </a:rPr>
                <a:t>回</a:t>
              </a:r>
              <a:r>
                <a:rPr lang="ja-JP" altLang="en-US" sz="1500">
                  <a:solidFill>
                    <a:srgbClr val="FF0000"/>
                  </a:solidFill>
                  <a:effectLst/>
                  <a:latin typeface="HGMaruGothicMPRO" panose="020F0600000000000000" pitchFamily="34" charset="-128"/>
                  <a:ea typeface="HGMaruGothicMPRO" panose="020F0600000000000000" pitchFamily="34" charset="-128"/>
                </a:rPr>
                <a:t>に限り算定する。</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latin typeface="HGMaruGothicMPRO" panose="020F0600000000000000" pitchFamily="34" charset="-128"/>
                  <a:ea typeface="HGMaruGothicMPRO" panose="020F0600000000000000" pitchFamily="34" charset="-128"/>
                </a:rPr>
                <a:t>4</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（略）</a:t>
              </a:r>
              <a:r>
                <a:rPr lang="ja-JP" altLang="en-US" sz="150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9C2DC699-EFF1-8D13-3E17-7645799AE854}"/>
                </a:ext>
              </a:extLst>
            </p:cNvPr>
            <p:cNvSpPr/>
            <p:nvPr/>
          </p:nvSpPr>
          <p:spPr>
            <a:xfrm>
              <a:off x="5867028" y="4092481"/>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23D31AB0-3D37-B21B-EE8E-BACA07AB284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医科歯科連携の推進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2DEE5FDD-C1C3-CAC2-3BD0-FC371F5BA54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078DE41B-F6D2-D7CD-4EF4-0D75C536B608}"/>
              </a:ext>
            </a:extLst>
          </p:cNvPr>
          <p:cNvSpPr>
            <a:spLocks noGrp="1"/>
          </p:cNvSpPr>
          <p:nvPr>
            <p:ph type="sldNum" sz="quarter" idx="12"/>
          </p:nvPr>
        </p:nvSpPr>
        <p:spPr/>
        <p:txBody>
          <a:bodyPr/>
          <a:lstStyle/>
          <a:p>
            <a:fld id="{7F53A4F6-1DED-4042-94B1-26CBF9BCF6BA}" type="slidenum">
              <a:rPr kumimoji="1" lang="ja-JP" altLang="en-US" smtClean="0"/>
              <a:t>198</a:t>
            </a:fld>
            <a:endParaRPr kumimoji="1" lang="ja-JP" altLang="en-US"/>
          </a:p>
        </p:txBody>
      </p:sp>
    </p:spTree>
    <p:extLst>
      <p:ext uri="{BB962C8B-B14F-4D97-AF65-F5344CB8AC3E}">
        <p14:creationId xmlns:p14="http://schemas.microsoft.com/office/powerpoint/2010/main" val="181732481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②</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回復期等の患者に対する</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口腔機能管理の推進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2F2720C7-6775-8DCA-230B-F2D24F463574}"/>
              </a:ext>
            </a:extLst>
          </p:cNvPr>
          <p:cNvSpPr>
            <a:spLocks noGrp="1"/>
          </p:cNvSpPr>
          <p:nvPr>
            <p:ph type="sldNum" sz="quarter" idx="12"/>
          </p:nvPr>
        </p:nvSpPr>
        <p:spPr/>
        <p:txBody>
          <a:bodyPr/>
          <a:lstStyle/>
          <a:p>
            <a:fld id="{7F53A4F6-1DED-4042-94B1-26CBF9BCF6BA}" type="slidenum">
              <a:rPr kumimoji="1" lang="ja-JP" altLang="en-US" smtClean="0"/>
              <a:t>199</a:t>
            </a:fld>
            <a:endParaRPr kumimoji="1" lang="ja-JP" altLang="en-US"/>
          </a:p>
        </p:txBody>
      </p:sp>
    </p:spTree>
    <p:extLst>
      <p:ext uri="{BB962C8B-B14F-4D97-AF65-F5344CB8AC3E}">
        <p14:creationId xmlns:p14="http://schemas.microsoft.com/office/powerpoint/2010/main" val="128327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068DD66-871C-9B31-41E6-D017643B1CFB}"/>
              </a:ext>
            </a:extLst>
          </p:cNvPr>
          <p:cNvSpPr>
            <a:spLocks noGrp="1"/>
          </p:cNvSpPr>
          <p:nvPr>
            <p:ph idx="1"/>
          </p:nvPr>
        </p:nvSpPr>
        <p:spPr>
          <a:xfrm>
            <a:off x="838200" y="665018"/>
            <a:ext cx="10515600" cy="5511945"/>
          </a:xfrm>
        </p:spPr>
        <p:txBody>
          <a:bodyPr anchor="ctr" anchorCtr="1">
            <a:normAutofit/>
          </a:bodyPr>
          <a:lstStyle/>
          <a:p>
            <a:pPr marL="0" indent="0" algn="ctr">
              <a:buNone/>
            </a:pPr>
            <a:r>
              <a:rPr kumimoji="1" lang="en-US" altLang="ja-JP" sz="9600" dirty="0">
                <a:solidFill>
                  <a:srgbClr val="0432FF"/>
                </a:solidFill>
                <a:latin typeface="HGMaruGothicMPRO" panose="020F0600000000000000" pitchFamily="34" charset="-128"/>
                <a:ea typeface="HGMaruGothicMPRO" panose="020F0600000000000000" pitchFamily="34" charset="-128"/>
              </a:rPr>
              <a:t>Prolog</a:t>
            </a:r>
            <a:r>
              <a:rPr lang="en-US" altLang="ja-JP" sz="9600" dirty="0">
                <a:solidFill>
                  <a:srgbClr val="0432FF"/>
                </a:solidFill>
                <a:latin typeface="HGMaruGothicMPRO" panose="020F0600000000000000" pitchFamily="34" charset="-128"/>
                <a:ea typeface="HGMaruGothicMPRO" panose="020F0600000000000000" pitchFamily="34" charset="-128"/>
              </a:rPr>
              <a:t>u</a:t>
            </a:r>
            <a:r>
              <a:rPr kumimoji="1" lang="en-US" altLang="ja-JP" sz="9600" dirty="0">
                <a:solidFill>
                  <a:srgbClr val="0432FF"/>
                </a:solidFill>
                <a:latin typeface="HGMaruGothicMPRO" panose="020F0600000000000000" pitchFamily="34" charset="-128"/>
                <a:ea typeface="HGMaruGothicMPRO" panose="020F0600000000000000" pitchFamily="34" charset="-128"/>
              </a:rPr>
              <a:t>e</a:t>
            </a:r>
          </a:p>
          <a:p>
            <a:pPr marL="0" indent="0" algn="ctr">
              <a:buNone/>
            </a:pPr>
            <a:r>
              <a:rPr kumimoji="1" lang="ja-JP" altLang="en-US" sz="9600">
                <a:solidFill>
                  <a:srgbClr val="0432FF"/>
                </a:solidFill>
                <a:latin typeface="HGMaruGothicMPRO" panose="020F0600000000000000" pitchFamily="34" charset="-128"/>
                <a:ea typeface="HGMaruGothicMPRO" panose="020F0600000000000000" pitchFamily="34" charset="-128"/>
              </a:rPr>
              <a:t>序　章</a:t>
            </a:r>
          </a:p>
        </p:txBody>
      </p:sp>
      <p:sp>
        <p:nvSpPr>
          <p:cNvPr id="2" name="スライド番号プレースホルダー 1">
            <a:extLst>
              <a:ext uri="{FF2B5EF4-FFF2-40B4-BE49-F238E27FC236}">
                <a16:creationId xmlns:a16="http://schemas.microsoft.com/office/drawing/2014/main" id="{AEE56CFB-C82D-6E4C-0C05-58BEA909C17D}"/>
              </a:ext>
            </a:extLst>
          </p:cNvPr>
          <p:cNvSpPr>
            <a:spLocks noGrp="1"/>
          </p:cNvSpPr>
          <p:nvPr>
            <p:ph type="sldNum" sz="quarter" idx="12"/>
          </p:nvPr>
        </p:nvSpPr>
        <p:spPr/>
        <p:txBody>
          <a:bodyPr/>
          <a:lstStyle/>
          <a:p>
            <a:fld id="{7F53A4F6-1DED-4042-94B1-26CBF9BCF6BA}" type="slidenum">
              <a:rPr kumimoji="1" lang="ja-JP" altLang="en-US" smtClean="0"/>
              <a:t>2</a:t>
            </a:fld>
            <a:endParaRPr kumimoji="1" lang="ja-JP" altLang="en-US"/>
          </a:p>
        </p:txBody>
      </p:sp>
    </p:spTree>
    <p:extLst>
      <p:ext uri="{BB962C8B-B14F-4D97-AF65-F5344CB8AC3E}">
        <p14:creationId xmlns:p14="http://schemas.microsoft.com/office/powerpoint/2010/main" val="3467351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90372C-E897-D246-A3E6-4CE11307121A}"/>
              </a:ext>
            </a:extLst>
          </p:cNvPr>
          <p:cNvSpPr txBox="1"/>
          <p:nvPr/>
        </p:nvSpPr>
        <p:spPr>
          <a:xfrm>
            <a:off x="9793357" y="4492487"/>
            <a:ext cx="184731" cy="369332"/>
          </a:xfrm>
          <a:prstGeom prst="rect">
            <a:avLst/>
          </a:prstGeom>
          <a:noFill/>
        </p:spPr>
        <p:txBody>
          <a:bodyPr wrap="none" rtlCol="0">
            <a:spAutoFit/>
          </a:bodyPr>
          <a:lstStyle/>
          <a:p>
            <a:endParaRPr kumimoji="1" lang="ja-JP" altLang="en-US"/>
          </a:p>
        </p:txBody>
      </p:sp>
      <p:pic>
        <p:nvPicPr>
          <p:cNvPr id="8" name="図 7">
            <a:extLst>
              <a:ext uri="{FF2B5EF4-FFF2-40B4-BE49-F238E27FC236}">
                <a16:creationId xmlns:a16="http://schemas.microsoft.com/office/drawing/2014/main" id="{2F3D815B-5484-AB43-A55E-FE884120C30E}"/>
              </a:ext>
            </a:extLst>
          </p:cNvPr>
          <p:cNvPicPr>
            <a:picLocks noChangeAspect="1"/>
          </p:cNvPicPr>
          <p:nvPr/>
        </p:nvPicPr>
        <p:blipFill>
          <a:blip r:embed="rId2"/>
          <a:stretch>
            <a:fillRect/>
          </a:stretch>
        </p:blipFill>
        <p:spPr>
          <a:xfrm>
            <a:off x="1311456" y="67298"/>
            <a:ext cx="9569087" cy="6723403"/>
          </a:xfrm>
          <a:prstGeom prst="rect">
            <a:avLst/>
          </a:prstGeom>
        </p:spPr>
      </p:pic>
      <p:grpSp>
        <p:nvGrpSpPr>
          <p:cNvPr id="10" name="グループ化 9">
            <a:extLst>
              <a:ext uri="{FF2B5EF4-FFF2-40B4-BE49-F238E27FC236}">
                <a16:creationId xmlns:a16="http://schemas.microsoft.com/office/drawing/2014/main" id="{CBA2B6A1-15AF-0E17-61B6-1916F906F8DC}"/>
              </a:ext>
            </a:extLst>
          </p:cNvPr>
          <p:cNvGrpSpPr/>
          <p:nvPr/>
        </p:nvGrpSpPr>
        <p:grpSpPr>
          <a:xfrm>
            <a:off x="1311455" y="49851"/>
            <a:ext cx="9581787" cy="6758296"/>
            <a:chOff x="1311455" y="49851"/>
            <a:chExt cx="9581787" cy="6758296"/>
          </a:xfrm>
        </p:grpSpPr>
        <p:pic>
          <p:nvPicPr>
            <p:cNvPr id="7" name="図 6">
              <a:extLst>
                <a:ext uri="{FF2B5EF4-FFF2-40B4-BE49-F238E27FC236}">
                  <a16:creationId xmlns:a16="http://schemas.microsoft.com/office/drawing/2014/main" id="{C2D0CFB9-E027-F91C-87C4-1DE8C7ABEC9C}"/>
                </a:ext>
              </a:extLst>
            </p:cNvPr>
            <p:cNvPicPr>
              <a:picLocks noChangeAspect="1"/>
            </p:cNvPicPr>
            <p:nvPr/>
          </p:nvPicPr>
          <p:blipFill>
            <a:blip r:embed="rId3"/>
            <a:stretch>
              <a:fillRect/>
            </a:stretch>
          </p:blipFill>
          <p:spPr>
            <a:xfrm>
              <a:off x="1311455" y="49851"/>
              <a:ext cx="9569087" cy="6758296"/>
            </a:xfrm>
            <a:prstGeom prst="rect">
              <a:avLst/>
            </a:prstGeom>
          </p:spPr>
        </p:pic>
        <p:sp>
          <p:nvSpPr>
            <p:cNvPr id="9" name="正方形/長方形 8">
              <a:extLst>
                <a:ext uri="{FF2B5EF4-FFF2-40B4-BE49-F238E27FC236}">
                  <a16:creationId xmlns:a16="http://schemas.microsoft.com/office/drawing/2014/main" id="{D38EB35E-2212-63E1-0214-16DB2790EB77}"/>
                </a:ext>
              </a:extLst>
            </p:cNvPr>
            <p:cNvSpPr/>
            <p:nvPr/>
          </p:nvSpPr>
          <p:spPr>
            <a:xfrm>
              <a:off x="10753725" y="6575425"/>
              <a:ext cx="139517" cy="187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角丸四角形 10">
            <a:extLst>
              <a:ext uri="{FF2B5EF4-FFF2-40B4-BE49-F238E27FC236}">
                <a16:creationId xmlns:a16="http://schemas.microsoft.com/office/drawing/2014/main" id="{3320BEAF-48D2-2B4F-BCB7-4C9A73746B3C}"/>
              </a:ext>
            </a:extLst>
          </p:cNvPr>
          <p:cNvSpPr/>
          <p:nvPr/>
        </p:nvSpPr>
        <p:spPr>
          <a:xfrm>
            <a:off x="6740279" y="3378352"/>
            <a:ext cx="1297680" cy="350429"/>
          </a:xfrm>
          <a:prstGeom prst="roundRect">
            <a:avLst>
              <a:gd name="adj" fmla="val 29708"/>
            </a:avLst>
          </a:prstGeom>
          <a:solidFill>
            <a:srgbClr val="FF0000">
              <a:alpha val="3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5888F80-E608-D03A-23F5-C8C15799AA73}"/>
              </a:ext>
            </a:extLst>
          </p:cNvPr>
          <p:cNvGrpSpPr/>
          <p:nvPr/>
        </p:nvGrpSpPr>
        <p:grpSpPr>
          <a:xfrm>
            <a:off x="1841796" y="-111828"/>
            <a:ext cx="7951561" cy="7081653"/>
            <a:chOff x="1788673" y="-192127"/>
            <a:chExt cx="7951561" cy="7081653"/>
          </a:xfrm>
        </p:grpSpPr>
        <p:sp>
          <p:nvSpPr>
            <p:cNvPr id="4" name="星 16 3">
              <a:extLst>
                <a:ext uri="{FF2B5EF4-FFF2-40B4-BE49-F238E27FC236}">
                  <a16:creationId xmlns:a16="http://schemas.microsoft.com/office/drawing/2014/main" id="{55E6825D-94B6-90F2-B226-BBA71AC03B1A}"/>
                </a:ext>
              </a:extLst>
            </p:cNvPr>
            <p:cNvSpPr/>
            <p:nvPr/>
          </p:nvSpPr>
          <p:spPr>
            <a:xfrm rot="20700000">
              <a:off x="2577784" y="489278"/>
              <a:ext cx="6373338" cy="5879443"/>
            </a:xfrm>
            <a:prstGeom prst="star16">
              <a:avLst/>
            </a:prstGeom>
            <a:ln>
              <a:noFill/>
            </a:ln>
            <a:effectLst>
              <a:outerShdw blurRad="50800" dist="228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6000">
                <a:latin typeface="cinecaption" panose="02000600000000000000" pitchFamily="2" charset="-128"/>
                <a:ea typeface="cinecaption" panose="02000600000000000000" pitchFamily="2" charset="-128"/>
              </a:endParaRPr>
            </a:p>
          </p:txBody>
        </p:sp>
        <p:sp>
          <p:nvSpPr>
            <p:cNvPr id="5" name="星 16 4">
              <a:extLst>
                <a:ext uri="{FF2B5EF4-FFF2-40B4-BE49-F238E27FC236}">
                  <a16:creationId xmlns:a16="http://schemas.microsoft.com/office/drawing/2014/main" id="{CC3C184A-3923-89C9-A7B1-E5C7A35C1F26}"/>
                </a:ext>
              </a:extLst>
            </p:cNvPr>
            <p:cNvSpPr/>
            <p:nvPr/>
          </p:nvSpPr>
          <p:spPr>
            <a:xfrm rot="20700000">
              <a:off x="1788673" y="-192127"/>
              <a:ext cx="7951561" cy="7081653"/>
            </a:xfrm>
            <a:prstGeom prst="star1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0">
                  <a:latin typeface="cinecaption" panose="02000600000000000000" pitchFamily="2" charset="-128"/>
                  <a:ea typeface="cinecaption" panose="02000600000000000000" pitchFamily="2" charset="-128"/>
                </a:rPr>
                <a:t>内科化を</a:t>
              </a:r>
              <a:endParaRPr kumimoji="1" lang="en-US" altLang="ja-JP" sz="6000" dirty="0">
                <a:latin typeface="cinecaption" panose="02000600000000000000" pitchFamily="2" charset="-128"/>
                <a:ea typeface="cinecaption" panose="02000600000000000000" pitchFamily="2" charset="-128"/>
              </a:endParaRPr>
            </a:p>
            <a:p>
              <a:pPr algn="ctr"/>
              <a:r>
                <a:rPr kumimoji="1" lang="ja-JP" altLang="en-US" sz="6000">
                  <a:latin typeface="cinecaption" panose="02000600000000000000" pitchFamily="2" charset="-128"/>
                  <a:ea typeface="cinecaption" panose="02000600000000000000" pitchFamily="2" charset="-128"/>
                </a:rPr>
                <a:t>推進せよ！</a:t>
              </a:r>
            </a:p>
          </p:txBody>
        </p:sp>
      </p:grpSp>
      <p:sp>
        <p:nvSpPr>
          <p:cNvPr id="6" name="スライド番号プレースホルダー 5">
            <a:extLst>
              <a:ext uri="{FF2B5EF4-FFF2-40B4-BE49-F238E27FC236}">
                <a16:creationId xmlns:a16="http://schemas.microsoft.com/office/drawing/2014/main" id="{71D4A3D5-8B63-0E10-3440-017916784C84}"/>
              </a:ext>
            </a:extLst>
          </p:cNvPr>
          <p:cNvSpPr>
            <a:spLocks noGrp="1"/>
          </p:cNvSpPr>
          <p:nvPr>
            <p:ph type="sldNum" sz="quarter" idx="12"/>
          </p:nvPr>
        </p:nvSpPr>
        <p:spPr/>
        <p:txBody>
          <a:bodyPr/>
          <a:lstStyle/>
          <a:p>
            <a:fld id="{7F53A4F6-1DED-4042-94B1-26CBF9BCF6BA}" type="slidenum">
              <a:rPr kumimoji="1" lang="ja-JP" altLang="en-US" smtClean="0"/>
              <a:t>20</a:t>
            </a:fld>
            <a:endParaRPr kumimoji="1" lang="ja-JP" altLang="en-US"/>
          </a:p>
        </p:txBody>
      </p:sp>
    </p:spTree>
    <p:extLst>
      <p:ext uri="{BB962C8B-B14F-4D97-AF65-F5344CB8AC3E}">
        <p14:creationId xmlns:p14="http://schemas.microsoft.com/office/powerpoint/2010/main" val="399608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6C14E-D119-57F0-437D-A56F1A38C367}"/>
            </a:ext>
          </a:extLst>
        </p:cNvPr>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F476A462-5F67-9A95-A2E1-BB5070ADD3A4}"/>
              </a:ext>
            </a:extLst>
          </p:cNvPr>
          <p:cNvGraphicFramePr>
            <a:graphicFrameLocks noGrp="1"/>
          </p:cNvGraphicFramePr>
          <p:nvPr/>
        </p:nvGraphicFramePr>
        <p:xfrm>
          <a:off x="273270" y="2374406"/>
          <a:ext cx="11645460" cy="4320684"/>
        </p:xfrm>
        <a:graphic>
          <a:graphicData uri="http://schemas.openxmlformats.org/drawingml/2006/table">
            <a:tbl>
              <a:tblPr firstRow="1" bandRow="1">
                <a:tableStyleId>{69012ECD-51FC-41F1-AA8D-1B2483CD663E}</a:tableStyleId>
              </a:tblPr>
              <a:tblGrid>
                <a:gridCol w="2329092">
                  <a:extLst>
                    <a:ext uri="{9D8B030D-6E8A-4147-A177-3AD203B41FA5}">
                      <a16:colId xmlns:a16="http://schemas.microsoft.com/office/drawing/2014/main" val="3228002288"/>
                    </a:ext>
                  </a:extLst>
                </a:gridCol>
                <a:gridCol w="2329092">
                  <a:extLst>
                    <a:ext uri="{9D8B030D-6E8A-4147-A177-3AD203B41FA5}">
                      <a16:colId xmlns:a16="http://schemas.microsoft.com/office/drawing/2014/main" val="2942336824"/>
                    </a:ext>
                  </a:extLst>
                </a:gridCol>
                <a:gridCol w="2329092">
                  <a:extLst>
                    <a:ext uri="{9D8B030D-6E8A-4147-A177-3AD203B41FA5}">
                      <a16:colId xmlns:a16="http://schemas.microsoft.com/office/drawing/2014/main" val="1930449052"/>
                    </a:ext>
                  </a:extLst>
                </a:gridCol>
                <a:gridCol w="2329092">
                  <a:extLst>
                    <a:ext uri="{9D8B030D-6E8A-4147-A177-3AD203B41FA5}">
                      <a16:colId xmlns:a16="http://schemas.microsoft.com/office/drawing/2014/main" val="3090070036"/>
                    </a:ext>
                  </a:extLst>
                </a:gridCol>
                <a:gridCol w="2329092">
                  <a:extLst>
                    <a:ext uri="{9D8B030D-6E8A-4147-A177-3AD203B41FA5}">
                      <a16:colId xmlns:a16="http://schemas.microsoft.com/office/drawing/2014/main" val="2018026566"/>
                    </a:ext>
                  </a:extLst>
                </a:gridCol>
              </a:tblGrid>
              <a:tr h="996552">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Ⅰ</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Ⅱ</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Ⅲ</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Ⅳ</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b="0">
                          <a:solidFill>
                            <a:schemeClr val="bg1"/>
                          </a:solidFill>
                          <a:latin typeface="HGMaruGothicMPRO" panose="020F0600000000000000" pitchFamily="34" charset="-128"/>
                          <a:ea typeface="HGMaruGothicMPRO" panose="020F0600000000000000" pitchFamily="34" charset="-128"/>
                        </a:rPr>
                        <a:t>回復期等</a:t>
                      </a:r>
                      <a:endParaRPr kumimoji="1" lang="en-US" altLang="ja-JP" sz="2400" b="0" dirty="0">
                        <a:solidFill>
                          <a:schemeClr val="bg1"/>
                        </a:solidFill>
                        <a:latin typeface="HGMaruGothicMPRO" panose="020F0600000000000000" pitchFamily="34" charset="-128"/>
                        <a:ea typeface="HGMaruGothicMPRO" panose="020F0600000000000000" pitchFamily="34" charset="-128"/>
                      </a:endParaRPr>
                    </a:p>
                    <a:p>
                      <a:pPr algn="ctr"/>
                      <a:r>
                        <a:rPr kumimoji="1" lang="ja-JP" altLang="en-US" sz="2400" b="0">
                          <a:solidFill>
                            <a:schemeClr val="bg1"/>
                          </a:solidFill>
                          <a:latin typeface="HGMaruGothicMPRO" panose="020F0600000000000000" pitchFamily="34" charset="-128"/>
                          <a:ea typeface="HGMaruGothicMPRO" panose="020F0600000000000000" pitchFamily="34" charset="-128"/>
                        </a:rPr>
                        <a:t>口腔機能管理料</a:t>
                      </a: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035760"/>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935672"/>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4435892"/>
                  </a:ext>
                </a:extLst>
              </a:tr>
              <a:tr h="1662066">
                <a:tc>
                  <a:txBody>
                    <a:bodyPr/>
                    <a:lstStyle/>
                    <a:p>
                      <a:pPr marL="171450" indent="-171450">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頭頸部領域、</a:t>
                      </a: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呼吸器領域、消化器領域等の悪性腫瘍の手術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心臓血管外科手術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人工股関節置換術等の整形外科手術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臓器移植手術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造血幹細胞移植</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脳卒中に対する手術</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solidFill>
                          <a:srgbClr val="FF0000"/>
                        </a:solidFill>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solidFill>
                            <a:srgbClr val="FF0000"/>
                          </a:solidFill>
                          <a:latin typeface="HGMaruGothicMPRO" panose="020F0600000000000000" pitchFamily="34" charset="-128"/>
                          <a:ea typeface="HGMaruGothicMPRO" panose="020F0600000000000000" pitchFamily="34" charset="-128"/>
                        </a:rPr>
                        <a:t>集中治療室における治療</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solidFill>
                          <a:srgbClr val="FF0000"/>
                        </a:solidFill>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solidFill>
                            <a:srgbClr val="FF0000"/>
                          </a:solidFill>
                          <a:latin typeface="HGMaruGothicMPRO" panose="020F0600000000000000" pitchFamily="34" charset="-128"/>
                          <a:ea typeface="HGMaruGothicMPRO" panose="020F0600000000000000" pitchFamily="34" charset="-128"/>
                        </a:rPr>
                        <a:t>集中治療室における治療</a:t>
                      </a:r>
                    </a:p>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療養病棟入院基本料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回復期リハビリテーション病棟入院料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地域包括ケア病棟入院料</a:t>
                      </a:r>
                      <a:endParaRPr kumimoji="1" lang="en-US" altLang="ja-JP" sz="1200" dirty="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2542910"/>
                  </a:ext>
                </a:extLst>
              </a:tr>
            </a:tbl>
          </a:graphicData>
        </a:graphic>
      </p:graphicFrame>
      <p:sp>
        <p:nvSpPr>
          <p:cNvPr id="17" name="タイトル 1">
            <a:extLst>
              <a:ext uri="{FF2B5EF4-FFF2-40B4-BE49-F238E27FC236}">
                <a16:creationId xmlns:a16="http://schemas.microsoft.com/office/drawing/2014/main" id="{CA503A09-54A9-FB9A-FEC1-58ACB556C5F8}"/>
              </a:ext>
            </a:extLst>
          </p:cNvPr>
          <p:cNvSpPr txBox="1">
            <a:spLocks/>
          </p:cNvSpPr>
          <p:nvPr/>
        </p:nvSpPr>
        <p:spPr>
          <a:xfrm>
            <a:off x="1095" y="1726407"/>
            <a:ext cx="12192000" cy="648000"/>
          </a:xfrm>
          <a:prstGeom prst="rect">
            <a:avLst/>
          </a:prstGeom>
          <a:no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＜手術等を担当する保険医療機関とは異なる医療機関の視点＞</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27" name="図 26">
            <a:extLst>
              <a:ext uri="{FF2B5EF4-FFF2-40B4-BE49-F238E27FC236}">
                <a16:creationId xmlns:a16="http://schemas.microsoft.com/office/drawing/2014/main" id="{05088322-B1D8-B05C-EAE6-9E91161EB9B5}"/>
              </a:ext>
            </a:extLst>
          </p:cNvPr>
          <p:cNvPicPr>
            <a:picLocks noChangeAspect="1"/>
          </p:cNvPicPr>
          <p:nvPr/>
        </p:nvPicPr>
        <p:blipFill>
          <a:blip r:embed="rId2"/>
          <a:stretch>
            <a:fillRect/>
          </a:stretch>
        </p:blipFill>
        <p:spPr>
          <a:xfrm>
            <a:off x="10272334" y="5852998"/>
            <a:ext cx="849209" cy="815240"/>
          </a:xfrm>
          <a:prstGeom prst="rect">
            <a:avLst/>
          </a:prstGeom>
        </p:spPr>
      </p:pic>
      <p:sp>
        <p:nvSpPr>
          <p:cNvPr id="6" name="タイトル 1">
            <a:extLst>
              <a:ext uri="{FF2B5EF4-FFF2-40B4-BE49-F238E27FC236}">
                <a16:creationId xmlns:a16="http://schemas.microsoft.com/office/drawing/2014/main" id="{26238611-CCDC-FE3C-DF86-464E8851F81D}"/>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099234CB-03D0-1FEC-7907-CB55D64E5F0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13" name="図 12">
            <a:extLst>
              <a:ext uri="{FF2B5EF4-FFF2-40B4-BE49-F238E27FC236}">
                <a16:creationId xmlns:a16="http://schemas.microsoft.com/office/drawing/2014/main" id="{9B58B110-0847-5628-9393-75E35BAAFD93}"/>
              </a:ext>
            </a:extLst>
          </p:cNvPr>
          <p:cNvPicPr>
            <a:picLocks noChangeAspect="1"/>
          </p:cNvPicPr>
          <p:nvPr/>
        </p:nvPicPr>
        <p:blipFill>
          <a:blip r:embed="rId3"/>
          <a:stretch>
            <a:fillRect/>
          </a:stretch>
        </p:blipFill>
        <p:spPr>
          <a:xfrm>
            <a:off x="5626259" y="5831303"/>
            <a:ext cx="895116" cy="863787"/>
          </a:xfrm>
          <a:prstGeom prst="rect">
            <a:avLst/>
          </a:prstGeom>
        </p:spPr>
      </p:pic>
      <p:pic>
        <p:nvPicPr>
          <p:cNvPr id="11" name="図 10">
            <a:extLst>
              <a:ext uri="{FF2B5EF4-FFF2-40B4-BE49-F238E27FC236}">
                <a16:creationId xmlns:a16="http://schemas.microsoft.com/office/drawing/2014/main" id="{0EC60803-B73E-A366-267C-C39186B0F43F}"/>
              </a:ext>
            </a:extLst>
          </p:cNvPr>
          <p:cNvPicPr>
            <a:picLocks noChangeAspect="1"/>
          </p:cNvPicPr>
          <p:nvPr/>
        </p:nvPicPr>
        <p:blipFill>
          <a:blip r:embed="rId3"/>
          <a:stretch>
            <a:fillRect/>
          </a:stretch>
        </p:blipFill>
        <p:spPr>
          <a:xfrm>
            <a:off x="7971476" y="5804798"/>
            <a:ext cx="895116" cy="863787"/>
          </a:xfrm>
          <a:prstGeom prst="rect">
            <a:avLst/>
          </a:prstGeom>
        </p:spPr>
      </p:pic>
      <p:grpSp>
        <p:nvGrpSpPr>
          <p:cNvPr id="35" name="グループ化 34">
            <a:extLst>
              <a:ext uri="{FF2B5EF4-FFF2-40B4-BE49-F238E27FC236}">
                <a16:creationId xmlns:a16="http://schemas.microsoft.com/office/drawing/2014/main" id="{D7DB439C-CD4B-0626-509E-DAE80D808C5B}"/>
              </a:ext>
            </a:extLst>
          </p:cNvPr>
          <p:cNvGrpSpPr/>
          <p:nvPr/>
        </p:nvGrpSpPr>
        <p:grpSpPr>
          <a:xfrm>
            <a:off x="399902" y="4259514"/>
            <a:ext cx="2139146" cy="742526"/>
            <a:chOff x="399902" y="4259514"/>
            <a:chExt cx="2139146" cy="742526"/>
          </a:xfrm>
        </p:grpSpPr>
        <p:pic>
          <p:nvPicPr>
            <p:cNvPr id="16" name="図 15">
              <a:extLst>
                <a:ext uri="{FF2B5EF4-FFF2-40B4-BE49-F238E27FC236}">
                  <a16:creationId xmlns:a16="http://schemas.microsoft.com/office/drawing/2014/main" id="{D8698542-02F0-2F5C-D68A-2AFAC34C4116}"/>
                </a:ext>
              </a:extLst>
            </p:cNvPr>
            <p:cNvPicPr>
              <a:picLocks noChangeAspect="1"/>
            </p:cNvPicPr>
            <p:nvPr/>
          </p:nvPicPr>
          <p:blipFill>
            <a:blip r:embed="rId4"/>
            <a:srcRect/>
            <a:stretch/>
          </p:blipFill>
          <p:spPr>
            <a:xfrm>
              <a:off x="960735" y="4259514"/>
              <a:ext cx="910599" cy="721194"/>
            </a:xfrm>
            <a:prstGeom prst="rect">
              <a:avLst/>
            </a:prstGeom>
          </p:spPr>
        </p:pic>
        <p:pic>
          <p:nvPicPr>
            <p:cNvPr id="23" name="図 22">
              <a:extLst>
                <a:ext uri="{FF2B5EF4-FFF2-40B4-BE49-F238E27FC236}">
                  <a16:creationId xmlns:a16="http://schemas.microsoft.com/office/drawing/2014/main" id="{24493283-434E-65D5-DB63-F6098D87FC23}"/>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32" name="図 31">
              <a:extLst>
                <a:ext uri="{FF2B5EF4-FFF2-40B4-BE49-F238E27FC236}">
                  <a16:creationId xmlns:a16="http://schemas.microsoft.com/office/drawing/2014/main" id="{868A2ADE-EC39-C3CC-A116-C644FE3F0AF5}"/>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36" name="グループ化 35">
            <a:extLst>
              <a:ext uri="{FF2B5EF4-FFF2-40B4-BE49-F238E27FC236}">
                <a16:creationId xmlns:a16="http://schemas.microsoft.com/office/drawing/2014/main" id="{D1878DD2-C312-54FA-34ED-C35E035242C9}"/>
              </a:ext>
            </a:extLst>
          </p:cNvPr>
          <p:cNvGrpSpPr/>
          <p:nvPr/>
        </p:nvGrpSpPr>
        <p:grpSpPr>
          <a:xfrm>
            <a:off x="382002" y="3461160"/>
            <a:ext cx="2186523" cy="745655"/>
            <a:chOff x="382002" y="3461160"/>
            <a:chExt cx="2186523" cy="745655"/>
          </a:xfrm>
        </p:grpSpPr>
        <p:pic>
          <p:nvPicPr>
            <p:cNvPr id="8" name="図 7">
              <a:extLst>
                <a:ext uri="{FF2B5EF4-FFF2-40B4-BE49-F238E27FC236}">
                  <a16:creationId xmlns:a16="http://schemas.microsoft.com/office/drawing/2014/main" id="{53AEA4AC-9797-D49E-B015-F22DEAAE7192}"/>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21" name="図 20">
              <a:extLst>
                <a:ext uri="{FF2B5EF4-FFF2-40B4-BE49-F238E27FC236}">
                  <a16:creationId xmlns:a16="http://schemas.microsoft.com/office/drawing/2014/main" id="{7A349495-64AB-A323-E002-1ED7547605B2}"/>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34" name="図 33">
              <a:extLst>
                <a:ext uri="{FF2B5EF4-FFF2-40B4-BE49-F238E27FC236}">
                  <a16:creationId xmlns:a16="http://schemas.microsoft.com/office/drawing/2014/main" id="{3E319273-A50C-8B11-FF98-959A3ED58950}"/>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37" name="グループ化 36">
            <a:extLst>
              <a:ext uri="{FF2B5EF4-FFF2-40B4-BE49-F238E27FC236}">
                <a16:creationId xmlns:a16="http://schemas.microsoft.com/office/drawing/2014/main" id="{AA94F836-E377-5D12-7012-784D4444C975}"/>
              </a:ext>
            </a:extLst>
          </p:cNvPr>
          <p:cNvGrpSpPr/>
          <p:nvPr/>
        </p:nvGrpSpPr>
        <p:grpSpPr>
          <a:xfrm>
            <a:off x="5002738" y="3870228"/>
            <a:ext cx="2186523" cy="745655"/>
            <a:chOff x="382002" y="3461160"/>
            <a:chExt cx="2186523" cy="745655"/>
          </a:xfrm>
        </p:grpSpPr>
        <p:pic>
          <p:nvPicPr>
            <p:cNvPr id="38" name="図 37">
              <a:extLst>
                <a:ext uri="{FF2B5EF4-FFF2-40B4-BE49-F238E27FC236}">
                  <a16:creationId xmlns:a16="http://schemas.microsoft.com/office/drawing/2014/main" id="{EF6FB89F-BE28-ABD5-C0CE-05B65D89ED0B}"/>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39" name="図 38">
              <a:extLst>
                <a:ext uri="{FF2B5EF4-FFF2-40B4-BE49-F238E27FC236}">
                  <a16:creationId xmlns:a16="http://schemas.microsoft.com/office/drawing/2014/main" id="{589F7BD8-3D5D-86BB-8178-48B0E9BABC21}"/>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40" name="図 39">
              <a:extLst>
                <a:ext uri="{FF2B5EF4-FFF2-40B4-BE49-F238E27FC236}">
                  <a16:creationId xmlns:a16="http://schemas.microsoft.com/office/drawing/2014/main" id="{D31BA1FE-5301-0CB4-9661-86D176174DFB}"/>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45" name="グループ化 44">
            <a:extLst>
              <a:ext uri="{FF2B5EF4-FFF2-40B4-BE49-F238E27FC236}">
                <a16:creationId xmlns:a16="http://schemas.microsoft.com/office/drawing/2014/main" id="{648E10F4-4B2D-559A-EE98-0C01F20CB4D5}"/>
              </a:ext>
            </a:extLst>
          </p:cNvPr>
          <p:cNvGrpSpPr/>
          <p:nvPr/>
        </p:nvGrpSpPr>
        <p:grpSpPr>
          <a:xfrm>
            <a:off x="9707774" y="3859057"/>
            <a:ext cx="2139146" cy="852406"/>
            <a:chOff x="399902" y="4201938"/>
            <a:chExt cx="2139146" cy="852406"/>
          </a:xfrm>
        </p:grpSpPr>
        <p:pic>
          <p:nvPicPr>
            <p:cNvPr id="46" name="図 45">
              <a:extLst>
                <a:ext uri="{FF2B5EF4-FFF2-40B4-BE49-F238E27FC236}">
                  <a16:creationId xmlns:a16="http://schemas.microsoft.com/office/drawing/2014/main" id="{5A1079BF-5CD6-EB19-0296-D678AE458385}"/>
                </a:ext>
              </a:extLst>
            </p:cNvPr>
            <p:cNvPicPr>
              <a:picLocks noChangeAspect="1"/>
            </p:cNvPicPr>
            <p:nvPr/>
          </p:nvPicPr>
          <p:blipFill>
            <a:blip r:embed="rId10"/>
            <a:stretch>
              <a:fillRect/>
            </a:stretch>
          </p:blipFill>
          <p:spPr>
            <a:xfrm>
              <a:off x="1045754" y="4201938"/>
              <a:ext cx="720283" cy="852406"/>
            </a:xfrm>
            <a:prstGeom prst="rect">
              <a:avLst/>
            </a:prstGeom>
          </p:spPr>
        </p:pic>
        <p:pic>
          <p:nvPicPr>
            <p:cNvPr id="47" name="図 46">
              <a:extLst>
                <a:ext uri="{FF2B5EF4-FFF2-40B4-BE49-F238E27FC236}">
                  <a16:creationId xmlns:a16="http://schemas.microsoft.com/office/drawing/2014/main" id="{AF51EAAF-D59C-9F0C-134A-36BC35A95D2F}"/>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48" name="図 47">
              <a:extLst>
                <a:ext uri="{FF2B5EF4-FFF2-40B4-BE49-F238E27FC236}">
                  <a16:creationId xmlns:a16="http://schemas.microsoft.com/office/drawing/2014/main" id="{AA5A0204-65FE-EAB6-9043-E54FBF4EC97B}"/>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49" name="グループ化 48">
            <a:extLst>
              <a:ext uri="{FF2B5EF4-FFF2-40B4-BE49-F238E27FC236}">
                <a16:creationId xmlns:a16="http://schemas.microsoft.com/office/drawing/2014/main" id="{130F7EED-DE2F-AC47-11B1-4C4E4C90D450}"/>
              </a:ext>
            </a:extLst>
          </p:cNvPr>
          <p:cNvGrpSpPr/>
          <p:nvPr/>
        </p:nvGrpSpPr>
        <p:grpSpPr>
          <a:xfrm>
            <a:off x="7365692" y="3922099"/>
            <a:ext cx="2139146" cy="742526"/>
            <a:chOff x="399902" y="4259514"/>
            <a:chExt cx="2139146" cy="742526"/>
          </a:xfrm>
        </p:grpSpPr>
        <p:pic>
          <p:nvPicPr>
            <p:cNvPr id="50" name="図 49">
              <a:extLst>
                <a:ext uri="{FF2B5EF4-FFF2-40B4-BE49-F238E27FC236}">
                  <a16:creationId xmlns:a16="http://schemas.microsoft.com/office/drawing/2014/main" id="{9591E38C-B173-0F74-ABE6-7D6B7E1556BA}"/>
                </a:ext>
              </a:extLst>
            </p:cNvPr>
            <p:cNvPicPr>
              <a:picLocks noChangeAspect="1"/>
            </p:cNvPicPr>
            <p:nvPr/>
          </p:nvPicPr>
          <p:blipFill>
            <a:blip r:embed="rId4"/>
            <a:srcRect/>
            <a:stretch/>
          </p:blipFill>
          <p:spPr>
            <a:xfrm>
              <a:off x="960735" y="4259514"/>
              <a:ext cx="910599" cy="721194"/>
            </a:xfrm>
            <a:prstGeom prst="rect">
              <a:avLst/>
            </a:prstGeom>
          </p:spPr>
        </p:pic>
        <p:pic>
          <p:nvPicPr>
            <p:cNvPr id="51" name="図 50">
              <a:extLst>
                <a:ext uri="{FF2B5EF4-FFF2-40B4-BE49-F238E27FC236}">
                  <a16:creationId xmlns:a16="http://schemas.microsoft.com/office/drawing/2014/main" id="{4A8227CE-6736-689F-B85A-A56CAEEEDC98}"/>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52" name="図 51">
              <a:extLst>
                <a:ext uri="{FF2B5EF4-FFF2-40B4-BE49-F238E27FC236}">
                  <a16:creationId xmlns:a16="http://schemas.microsoft.com/office/drawing/2014/main" id="{E9D58650-D5C1-7F63-47FF-0E1C3B0A231A}"/>
                </a:ext>
              </a:extLst>
            </p:cNvPr>
            <p:cNvPicPr>
              <a:picLocks noChangeAspect="1"/>
            </p:cNvPicPr>
            <p:nvPr/>
          </p:nvPicPr>
          <p:blipFill>
            <a:blip r:embed="rId6"/>
            <a:stretch>
              <a:fillRect/>
            </a:stretch>
          </p:blipFill>
          <p:spPr>
            <a:xfrm>
              <a:off x="399902" y="4275575"/>
              <a:ext cx="606414" cy="705133"/>
            </a:xfrm>
            <a:prstGeom prst="rect">
              <a:avLst/>
            </a:prstGeom>
          </p:spPr>
        </p:pic>
      </p:grpSp>
      <p:sp>
        <p:nvSpPr>
          <p:cNvPr id="2" name="タイトル 1">
            <a:extLst>
              <a:ext uri="{FF2B5EF4-FFF2-40B4-BE49-F238E27FC236}">
                <a16:creationId xmlns:a16="http://schemas.microsoft.com/office/drawing/2014/main" id="{3457703A-181C-2778-D3A4-126FC26F3B1E}"/>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②</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29F35DB1-FC3C-8123-CDDE-08CD03147F3E}"/>
              </a:ext>
            </a:extLst>
          </p:cNvPr>
          <p:cNvSpPr>
            <a:spLocks noGrp="1"/>
          </p:cNvSpPr>
          <p:nvPr>
            <p:ph type="sldNum" sz="quarter" idx="12"/>
          </p:nvPr>
        </p:nvSpPr>
        <p:spPr/>
        <p:txBody>
          <a:bodyPr/>
          <a:lstStyle/>
          <a:p>
            <a:fld id="{7F53A4F6-1DED-4042-94B1-26CBF9BCF6BA}" type="slidenum">
              <a:rPr kumimoji="1" lang="ja-JP" altLang="en-US" smtClean="0"/>
              <a:t>200</a:t>
            </a:fld>
            <a:endParaRPr kumimoji="1" lang="ja-JP" altLang="en-US"/>
          </a:p>
        </p:txBody>
      </p:sp>
    </p:spTree>
    <p:extLst>
      <p:ext uri="{BB962C8B-B14F-4D97-AF65-F5344CB8AC3E}">
        <p14:creationId xmlns:p14="http://schemas.microsoft.com/office/powerpoint/2010/main" val="25359979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③</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歯科疾患に対する</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周術期等口腔機能管理の見直し</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8D1C0A9A-0B9C-BD64-8D39-C2DAA159C3BE}"/>
              </a:ext>
            </a:extLst>
          </p:cNvPr>
          <p:cNvSpPr>
            <a:spLocks noGrp="1"/>
          </p:cNvSpPr>
          <p:nvPr>
            <p:ph type="sldNum" sz="quarter" idx="12"/>
          </p:nvPr>
        </p:nvSpPr>
        <p:spPr/>
        <p:txBody>
          <a:bodyPr/>
          <a:lstStyle/>
          <a:p>
            <a:fld id="{7F53A4F6-1DED-4042-94B1-26CBF9BCF6BA}" type="slidenum">
              <a:rPr kumimoji="1" lang="ja-JP" altLang="en-US" smtClean="0"/>
              <a:t>201</a:t>
            </a:fld>
            <a:endParaRPr kumimoji="1" lang="ja-JP" altLang="en-US"/>
          </a:p>
        </p:txBody>
      </p:sp>
    </p:spTree>
    <p:extLst>
      <p:ext uri="{BB962C8B-B14F-4D97-AF65-F5344CB8AC3E}">
        <p14:creationId xmlns:p14="http://schemas.microsoft.com/office/powerpoint/2010/main" val="359705552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F311D8A-46E2-CC16-68C0-20B842843AE4}"/>
              </a:ext>
            </a:extLst>
          </p:cNvPr>
          <p:cNvSpPr txBox="1">
            <a:spLocks/>
          </p:cNvSpPr>
          <p:nvPr/>
        </p:nvSpPr>
        <p:spPr>
          <a:xfrm>
            <a:off x="365760" y="1873045"/>
            <a:ext cx="11521440" cy="474669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入院前から外来診療において歯科疾患について口腔管理を受けていて、 当該疾患に係る予定された手術を行う患者に対する周術期等口腔機能管理について、対象患者及び評価を見直す。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歯科疾患に係る予定された手術を行う患者に対する</a:t>
            </a:r>
            <a:r>
              <a:rPr lang="ja-JP" altLang="en-US" sz="2400">
                <a:solidFill>
                  <a:srgbClr val="FF0000"/>
                </a:solidFill>
                <a:effectLst/>
                <a:latin typeface="HGMaruGothicMPRO" panose="020F0600000000000000" pitchFamily="34" charset="-128"/>
                <a:ea typeface="HGMaruGothicMPRO" panose="020F0600000000000000" pitchFamily="34" charset="-128"/>
              </a:rPr>
              <a:t>周計、周</a:t>
            </a:r>
            <a:r>
              <a:rPr lang="ja-JP" altLang="en-US" sz="2400">
                <a:solidFill>
                  <a:srgbClr val="FF0000"/>
                </a:solidFill>
                <a:latin typeface="HGMaruGothicMPRO" panose="020F0600000000000000" pitchFamily="34" charset="-128"/>
                <a:ea typeface="HGMaruGothicMPRO" panose="020F0600000000000000" pitchFamily="34" charset="-128"/>
              </a:rPr>
              <a:t>（</a:t>
            </a:r>
            <a:r>
              <a:rPr lang="en-US" altLang="ja-JP" sz="2400" dirty="0">
                <a:solidFill>
                  <a:srgbClr val="FF0000"/>
                </a:solidFill>
                <a:latin typeface="HGMaruGothicMPRO" panose="020F0600000000000000" pitchFamily="34" charset="-128"/>
                <a:ea typeface="HGMaruGothicMPRO" panose="020F0600000000000000" pitchFamily="34" charset="-128"/>
              </a:rPr>
              <a:t>Ⅰ</a:t>
            </a:r>
            <a:r>
              <a:rPr lang="ja-JP" altLang="en-US" sz="2400">
                <a:solidFill>
                  <a:srgbClr val="FF0000"/>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及び周</a:t>
            </a:r>
            <a:r>
              <a:rPr lang="ja-JP" altLang="en-US" sz="2400">
                <a:solidFill>
                  <a:srgbClr val="FF0000"/>
                </a:solidFill>
                <a:latin typeface="HGMaruGothicMPRO" panose="020F0600000000000000" pitchFamily="34" charset="-128"/>
                <a:ea typeface="HGMaruGothicMPRO" panose="020F0600000000000000" pitchFamily="34" charset="-128"/>
              </a:rPr>
              <a:t>（</a:t>
            </a:r>
            <a:r>
              <a:rPr lang="en-US" altLang="ja-JP" sz="2400" dirty="0">
                <a:solidFill>
                  <a:srgbClr val="FF0000"/>
                </a:solidFill>
                <a:latin typeface="HGMaruGothicMPRO" panose="020F0600000000000000" pitchFamily="34" charset="-128"/>
                <a:ea typeface="HGMaruGothicMPRO" panose="020F0600000000000000" pitchFamily="34" charset="-128"/>
              </a:rPr>
              <a:t>Ⅱ</a:t>
            </a:r>
            <a:r>
              <a:rPr lang="ja-JP" altLang="en-US" sz="2400">
                <a:solidFill>
                  <a:srgbClr val="FF0000"/>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の要件及び評価を見直す</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815566E0-F6DF-F2A5-97C7-64872D65D917}"/>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③</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歯科疾患に対する周術期等口腔機能管理の見直し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8363906B-94E2-9A8D-014C-B253CBEADD0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8E674A39-516E-2F85-AB29-8D06FC829738}"/>
              </a:ext>
            </a:extLst>
          </p:cNvPr>
          <p:cNvSpPr>
            <a:spLocks noGrp="1"/>
          </p:cNvSpPr>
          <p:nvPr>
            <p:ph type="sldNum" sz="quarter" idx="12"/>
          </p:nvPr>
        </p:nvSpPr>
        <p:spPr/>
        <p:txBody>
          <a:bodyPr/>
          <a:lstStyle/>
          <a:p>
            <a:fld id="{7F53A4F6-1DED-4042-94B1-26CBF9BCF6BA}" type="slidenum">
              <a:rPr kumimoji="1" lang="ja-JP" altLang="en-US" smtClean="0"/>
              <a:t>202</a:t>
            </a:fld>
            <a:endParaRPr kumimoji="1" lang="ja-JP" altLang="en-US"/>
          </a:p>
        </p:txBody>
      </p:sp>
    </p:spTree>
    <p:extLst>
      <p:ext uri="{BB962C8B-B14F-4D97-AF65-F5344CB8AC3E}">
        <p14:creationId xmlns:p14="http://schemas.microsoft.com/office/powerpoint/2010/main" val="15550278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71C16E7B-55EA-91AF-9C36-0BC9067C9E50}"/>
              </a:ext>
            </a:extLst>
          </p:cNvPr>
          <p:cNvGrpSpPr/>
          <p:nvPr/>
        </p:nvGrpSpPr>
        <p:grpSpPr>
          <a:xfrm>
            <a:off x="285070" y="1932039"/>
            <a:ext cx="11744260" cy="4687662"/>
            <a:chOff x="285070" y="1932039"/>
            <a:chExt cx="11744260" cy="4687662"/>
          </a:xfrm>
        </p:grpSpPr>
        <p:sp>
          <p:nvSpPr>
            <p:cNvPr id="3" name="タイトル 1">
              <a:extLst>
                <a:ext uri="{FF2B5EF4-FFF2-40B4-BE49-F238E27FC236}">
                  <a16:creationId xmlns:a16="http://schemas.microsoft.com/office/drawing/2014/main" id="{8CE036BD-A145-1BD7-D2E9-F3CA93B85506}"/>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周術期等口腔機能管理計画策定料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がん等に係る手術</a:t>
              </a:r>
              <a:r>
                <a:rPr lang="ja-JP" altLang="en-US" sz="1500">
                  <a:solidFill>
                    <a:schemeClr val="tx1"/>
                  </a:solidFill>
                  <a:effectLst/>
                  <a:latin typeface="HGMaruGothicMPRO" panose="020F0600000000000000" pitchFamily="34" charset="-128"/>
                  <a:ea typeface="HGMaruGothicMPRO" panose="020F0600000000000000" pitchFamily="34" charset="-128"/>
                </a:rPr>
                <a:t>又は放射線治療、化学療法若しくは緩和ケア</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以下「手術等」という。）を実施する患者に対して、歯科診療を実施している保険医療機関において、手術等を実施する保険医療機関からの文書による依頼に基づき、当該患者又はその家族の同意を得た上で、周術期等の口腔機能の評価及び一連の管理計画を策定するとともに、その内容について説明を行い、当該管理計画を文書により提供した場合に、当該手術等に係る一連の治療を通じて</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700"/>
                </a:lnSpc>
              </a:pP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700"/>
                </a:lnSpc>
              </a:pP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r>
                <a:rPr lang="en-US" altLang="ja-JP" sz="1500" dirty="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新説）</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8FDACBB0-CFC0-A106-37DC-F21D891D098C}"/>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周術期等口腔機能管理計画策定料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がん等に係る手術</a:t>
              </a:r>
              <a:r>
                <a:rPr lang="ja-JP" altLang="en-US" sz="1500" b="1">
                  <a:solidFill>
                    <a:srgbClr val="0432FF"/>
                  </a:solidFill>
                  <a:effectLst/>
                  <a:latin typeface="HGMaruGothicMPRO" panose="020F0600000000000000" pitchFamily="34" charset="-128"/>
                  <a:ea typeface="HGMaruGothicMPRO" panose="020F0600000000000000" pitchFamily="34" charset="-128"/>
                </a:rPr>
                <a:t>（歯科疾患に係る手術については、入院期間が</a:t>
              </a:r>
              <a:r>
                <a:rPr lang="ja-JP" altLang="en-US" sz="1500" b="1">
                  <a:solidFill>
                    <a:srgbClr val="0432FF"/>
                  </a:solidFill>
                  <a:latin typeface="HGMaruGothicMPRO" panose="020F0600000000000000" pitchFamily="34" charset="-128"/>
                  <a:ea typeface="HGMaruGothicMPRO" panose="020F0600000000000000" pitchFamily="34" charset="-128"/>
                </a:rPr>
                <a:t>２</a:t>
              </a:r>
              <a:r>
                <a:rPr lang="ja-JP" altLang="en-US" sz="1500" b="1">
                  <a:solidFill>
                    <a:srgbClr val="0432FF"/>
                  </a:solidFill>
                  <a:effectLst/>
                  <a:latin typeface="HGMaruGothicMPRO" panose="020F0600000000000000" pitchFamily="34" charset="-128"/>
                  <a:ea typeface="HGMaruGothicMPRO" panose="020F0600000000000000" pitchFamily="34" charset="-128"/>
                </a:rPr>
                <a:t>日を超えるものに限る。）</a:t>
              </a:r>
              <a:r>
                <a:rPr lang="ja-JP" altLang="en-US" sz="1500">
                  <a:solidFill>
                    <a:schemeClr val="tx1"/>
                  </a:solidFill>
                  <a:effectLst/>
                  <a:latin typeface="HGMaruGothicMPRO" panose="020F0600000000000000" pitchFamily="34" charset="-128"/>
                  <a:ea typeface="HGMaruGothicMPRO" panose="020F0600000000000000" pitchFamily="34" charset="-128"/>
                </a:rPr>
                <a:t>又は放射線治療、化学療法若しくは緩和ケア</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以下「手術等」という。）を実施する患者に対して、歯科診療を実施している保険医療機関において、手術等を実施する保険医療機関からの文書による依頼に基づき、当該患者又はその家族の同意を得た上で、周術期等の口腔機能の評価及び一連の管理計画を策定するとともに、その内容について説明を行い、当該管理計画を文書により提供した場合に、当該手術等に係る一連の治療を通じて</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歯科診療を実施している保険医療機関又は手術等を実施する保険医療機関において、区分番号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N001</a:t>
              </a:r>
              <a:r>
                <a:rPr lang="ja-JP" altLang="en-US" sz="1500">
                  <a:solidFill>
                    <a:srgbClr val="FF0000"/>
                  </a:solidFill>
                  <a:effectLst/>
                  <a:latin typeface="HGMaruGothicMPRO" panose="020F0600000000000000" pitchFamily="34" charset="-128"/>
                  <a:ea typeface="HGMaruGothicMPRO" panose="020F0600000000000000" pitchFamily="34" charset="-128"/>
                </a:rPr>
                <a:t>に掲げる顎口腔機能診断料を算定した患者に対して、顎離断等の手術に係る注</a:t>
              </a:r>
              <a:r>
                <a:rPr lang="en-US" altLang="ja-JP" sz="1500" dirty="0">
                  <a:solidFill>
                    <a:srgbClr val="FF0000"/>
                  </a:solidFill>
                  <a:effectLst/>
                  <a:latin typeface="HGMaruGothicMPRO" panose="020F0600000000000000" pitchFamily="34" charset="-128"/>
                  <a:ea typeface="HGMaruGothicMPRO" panose="020F0600000000000000" pitchFamily="34" charset="-128"/>
                </a:rPr>
                <a:t>1 </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に規定する管理計画を策定した場合</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当該顎離断等の手術に当 たって、全身的な管理が必要な患者に対して、当該管理計画を 策定した場合を除く。</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は、所定点数の</a:t>
              </a:r>
              <a:r>
                <a:rPr lang="en-US" altLang="ja-JP" sz="1500" dirty="0">
                  <a:solidFill>
                    <a:srgbClr val="FF0000"/>
                  </a:solidFill>
                  <a:effectLst/>
                  <a:latin typeface="HGMaruGothicMPRO" panose="020F0600000000000000" pitchFamily="34" charset="-128"/>
                  <a:ea typeface="HGMaruGothicMPRO" panose="020F0600000000000000" pitchFamily="34" charset="-128"/>
                </a:rPr>
                <a:t>100</a:t>
              </a:r>
              <a:r>
                <a:rPr lang="ja-JP" altLang="en-US" sz="1500">
                  <a:solidFill>
                    <a:srgbClr val="FF0000"/>
                  </a:solidFill>
                  <a:effectLst/>
                  <a:latin typeface="HGMaruGothicMPRO" panose="020F0600000000000000" pitchFamily="34" charset="-128"/>
                  <a:ea typeface="HGMaruGothicMPRO" panose="020F0600000000000000" pitchFamily="34" charset="-128"/>
                </a:rPr>
                <a:t>分の</a:t>
              </a:r>
              <a:r>
                <a:rPr lang="en-US" altLang="ja-JP" sz="1500" dirty="0">
                  <a:solidFill>
                    <a:srgbClr val="FF0000"/>
                  </a:solidFill>
                  <a:latin typeface="HGMaruGothicMPRO" panose="020F0600000000000000" pitchFamily="34" charset="-128"/>
                  <a:ea typeface="HGMaruGothicMPRO" panose="020F0600000000000000" pitchFamily="34" charset="-128"/>
                </a:rPr>
                <a:t>50</a:t>
              </a:r>
              <a:r>
                <a:rPr lang="ja-JP" altLang="en-US" sz="1500">
                  <a:solidFill>
                    <a:srgbClr val="FF0000"/>
                  </a:solidFill>
                  <a:effectLst/>
                  <a:latin typeface="HGMaruGothicMPRO" panose="020F0600000000000000" pitchFamily="34" charset="-128"/>
                  <a:ea typeface="HGMaruGothicMPRO" panose="020F0600000000000000" pitchFamily="34" charset="-128"/>
                </a:rPr>
                <a:t>に相当する点数により算定する。 </a:t>
              </a: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CE9BEAE8-AF7A-9DB8-5439-D007F45B90CD}"/>
                </a:ext>
              </a:extLst>
            </p:cNvPr>
            <p:cNvSpPr/>
            <p:nvPr/>
          </p:nvSpPr>
          <p:spPr>
            <a:xfrm>
              <a:off x="5867028" y="388979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3A43D640-98F8-D78D-012F-2E1FC9E9622F}"/>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③</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歯科疾患に対する周術期等口腔機能管理の見直し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68F98C12-6EBA-6DD4-35B5-CDC704FFCFC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4957CCB6-E7BF-09A0-8589-2D7D7EB400BF}"/>
              </a:ext>
            </a:extLst>
          </p:cNvPr>
          <p:cNvSpPr>
            <a:spLocks noGrp="1"/>
          </p:cNvSpPr>
          <p:nvPr>
            <p:ph type="sldNum" sz="quarter" idx="12"/>
          </p:nvPr>
        </p:nvSpPr>
        <p:spPr/>
        <p:txBody>
          <a:bodyPr/>
          <a:lstStyle/>
          <a:p>
            <a:fld id="{7F53A4F6-1DED-4042-94B1-26CBF9BCF6BA}" type="slidenum">
              <a:rPr kumimoji="1" lang="ja-JP" altLang="en-US" smtClean="0"/>
              <a:t>203</a:t>
            </a:fld>
            <a:endParaRPr kumimoji="1" lang="ja-JP" altLang="en-US"/>
          </a:p>
        </p:txBody>
      </p:sp>
    </p:spTree>
    <p:extLst>
      <p:ext uri="{BB962C8B-B14F-4D97-AF65-F5344CB8AC3E}">
        <p14:creationId xmlns:p14="http://schemas.microsoft.com/office/powerpoint/2010/main" val="226509915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D7EE5-F03A-7ACB-83B7-0BE0BA017467}"/>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B0463B91-140D-2233-79E7-C6BE354BA78A}"/>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C79A792B-9F3E-70B1-B843-53E2656044A4}"/>
              </a:ext>
            </a:extLst>
          </p:cNvPr>
          <p:cNvGrpSpPr/>
          <p:nvPr/>
        </p:nvGrpSpPr>
        <p:grpSpPr>
          <a:xfrm>
            <a:off x="285070" y="1932039"/>
            <a:ext cx="11744260" cy="4687662"/>
            <a:chOff x="285070" y="1932039"/>
            <a:chExt cx="11744260" cy="4687662"/>
          </a:xfrm>
        </p:grpSpPr>
        <p:sp>
          <p:nvSpPr>
            <p:cNvPr id="3" name="タイトル 1">
              <a:extLst>
                <a:ext uri="{FF2B5EF4-FFF2-40B4-BE49-F238E27FC236}">
                  <a16:creationId xmlns:a16="http://schemas.microsoft.com/office/drawing/2014/main" id="{3BF3AE67-7947-0F34-7466-868936B30908}"/>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Ⅰ</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がん等に係る手術を実施する患者の周術期における口腔機能の管理を行うため、歯科診療を実施している保険医療機関において、区分番号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B000-5</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に掲げる周術期等口腔機能管理計 画策定料の注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に規定する管理計画に基づき、当該手術を実施 する他の病院である保険医療機関に入院中の患者又は他の病院 である保険医療機関若しくは同一の病院である保険医療機関に 入院中の患者以外の患者に対して、歯科医師が口腔機能の管理 を行い、かつ、当該管理内容に係る情報を文書により提供した 場合は、当該患者につき、手術前は</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回に限り、手術後は手術 を行った日の属する月から起算して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月以内において</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DFEBBCD8-2BD5-CD15-2260-8208646CB6A1}"/>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周術期等口腔機能管理料（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Ⅰ</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がん等に係る手術</a:t>
              </a:r>
              <a:r>
                <a:rPr lang="ja-JP" altLang="en-US" sz="1500" b="1">
                  <a:solidFill>
                    <a:srgbClr val="0432FF"/>
                  </a:solidFill>
                  <a:effectLst/>
                  <a:latin typeface="HGMaruGothicMPRO" panose="020F0600000000000000" pitchFamily="34" charset="-128"/>
                  <a:ea typeface="HGMaruGothicMPRO" panose="020F0600000000000000" pitchFamily="34" charset="-128"/>
                </a:rPr>
                <a:t>（歯科疾患に係る手術については、入院期間が</a:t>
              </a:r>
              <a:r>
                <a:rPr lang="en-US" altLang="ja-JP" sz="1500" b="1" dirty="0">
                  <a:solidFill>
                    <a:srgbClr val="0432FF"/>
                  </a:solidFill>
                  <a:latin typeface="HGMaruGothicMPRO" panose="020F0600000000000000" pitchFamily="34" charset="-128"/>
                  <a:ea typeface="HGMaruGothicMPRO" panose="020F0600000000000000" pitchFamily="34" charset="-128"/>
                </a:rPr>
                <a:t>2</a:t>
              </a:r>
              <a:r>
                <a:rPr lang="ja-JP" altLang="en-US" sz="1500" b="1">
                  <a:solidFill>
                    <a:srgbClr val="0432FF"/>
                  </a:solidFill>
                  <a:effectLst/>
                  <a:latin typeface="HGMaruGothicMPRO" panose="020F0600000000000000" pitchFamily="34" charset="-128"/>
                  <a:ea typeface="HGMaruGothicMPRO" panose="020F0600000000000000" pitchFamily="34" charset="-128"/>
                </a:rPr>
                <a:t>日を超えるものに限る。）</a:t>
              </a:r>
              <a:r>
                <a:rPr lang="ja-JP" altLang="en-US" sz="1500">
                  <a:solidFill>
                    <a:schemeClr val="tx1"/>
                  </a:solidFill>
                  <a:effectLst/>
                  <a:latin typeface="HGMaruGothicMPRO" panose="020F0600000000000000" pitchFamily="34" charset="-128"/>
                  <a:ea typeface="HGMaruGothicMPRO" panose="020F0600000000000000" pitchFamily="34" charset="-128"/>
                </a:rPr>
                <a:t>を実施する患者の周術期における口腔機能の管理を行うため、歯科診療を実施している保険医療機関において、区分番号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B000-5</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に掲げる周術期等口腔機能管理計画策定料の注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規定する管理計画に基づき、当該手術を実施する他の病院である保険医療機関に入院中の患者又は他の病院である保険医療機関若しくは同一の病院である保険医療機関に入院中の患者以外の患者に対して、歯科医師が口腔機能の管理を行い、かつ、当該管理内容に係る情報を文書により提供した場合は、当該患者につき、手術前は</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回に限り、手術後は手術を行った日の属する月から起算して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月以内において</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r>
                <a:rPr lang="ja-JP" altLang="en-US" sz="1500">
                  <a:solidFill>
                    <a:srgbClr val="FF0000"/>
                  </a:solidFill>
                  <a:effectLst/>
                  <a:latin typeface="HGMaruGothicMPRO" panose="020F0600000000000000" pitchFamily="34" charset="-128"/>
                  <a:ea typeface="HGMaruGothicMPRO" panose="020F0600000000000000" pitchFamily="34" charset="-128"/>
                </a:rPr>
                <a:t>ただし、区分番号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B000-5</a:t>
              </a:r>
              <a:r>
                <a:rPr lang="ja-JP" altLang="en-US" sz="1500">
                  <a:solidFill>
                    <a:srgbClr val="FF0000"/>
                  </a:solidFill>
                  <a:effectLst/>
                  <a:latin typeface="HGMaruGothicMPRO" panose="020F0600000000000000" pitchFamily="34" charset="-128"/>
                  <a:ea typeface="HGMaruGothicMPRO" panose="020F0600000000000000" pitchFamily="34" charset="-128"/>
                </a:rPr>
                <a:t>に掲げる周術期等口腔機能管理計画策定料の注</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に規定する場合に策定した管理計画等に基づき、歯科医師が口腔機能の管理等を行う場合は、算定できない。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515ACF71-FCAA-5B38-AEC4-1103AB24A5DC}"/>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 name="タイトル 1">
            <a:extLst>
              <a:ext uri="{FF2B5EF4-FFF2-40B4-BE49-F238E27FC236}">
                <a16:creationId xmlns:a16="http://schemas.microsoft.com/office/drawing/2014/main" id="{4BBCAECF-92EC-4178-38C9-FAFA4398A68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③</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歯科疾患に対する周術期等口腔機能管理の見直し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683AEC9F-A9FA-1531-DE5F-4D3542C2F58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7" name="角丸四角形吹き出し 6">
            <a:extLst>
              <a:ext uri="{FF2B5EF4-FFF2-40B4-BE49-F238E27FC236}">
                <a16:creationId xmlns:a16="http://schemas.microsoft.com/office/drawing/2014/main" id="{83035853-EF22-3503-5983-69103CA840AE}"/>
              </a:ext>
            </a:extLst>
          </p:cNvPr>
          <p:cNvSpPr/>
          <p:nvPr/>
        </p:nvSpPr>
        <p:spPr>
          <a:xfrm>
            <a:off x="2427496" y="5277167"/>
            <a:ext cx="3454400" cy="1164274"/>
          </a:xfrm>
          <a:prstGeom prst="wedgeRoundRectCallout">
            <a:avLst>
              <a:gd name="adj1" fmla="val 69527"/>
              <a:gd name="adj2" fmla="val -22987"/>
              <a:gd name="adj3" fmla="val 1666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200">
                <a:latin typeface="HGMaruGothicMPRO" panose="020F0600000000000000" pitchFamily="34" charset="-128"/>
                <a:ea typeface="HGMaruGothicMPRO" panose="020F0600000000000000" pitchFamily="34" charset="-128"/>
              </a:rPr>
              <a:t>・開放型病院共同指導料（</a:t>
            </a:r>
            <a:r>
              <a:rPr lang="en-US" altLang="ja-JP" sz="1200" dirty="0">
                <a:latin typeface="HGMaruGothicMPRO" panose="020F0600000000000000" pitchFamily="34" charset="-128"/>
                <a:ea typeface="HGMaruGothicMPRO" panose="020F0600000000000000" pitchFamily="34" charset="-128"/>
              </a:rPr>
              <a:t>Ⅱ</a:t>
            </a:r>
            <a:r>
              <a:rPr lang="ja-JP" altLang="en-US" sz="1200">
                <a:latin typeface="HGMaruGothicMPRO" panose="020F0600000000000000" pitchFamily="34" charset="-128"/>
                <a:ea typeface="HGMaruGothicMPRO" panose="020F0600000000000000" pitchFamily="34" charset="-128"/>
              </a:rPr>
              <a:t>）</a:t>
            </a:r>
            <a:endParaRPr lang="en-US" altLang="ja-JP" sz="1200" dirty="0">
              <a:latin typeface="HGMaruGothicMPRO" panose="020F0600000000000000" pitchFamily="34" charset="-128"/>
              <a:ea typeface="HGMaruGothicMPRO" panose="020F0600000000000000" pitchFamily="34" charset="-128"/>
            </a:endParaRPr>
          </a:p>
          <a:p>
            <a:r>
              <a:rPr kumimoji="1" lang="ja-JP" altLang="en-US" sz="1200">
                <a:latin typeface="HGMaruGothicMPRO" panose="020F0600000000000000" pitchFamily="34" charset="-128"/>
                <a:ea typeface="HGMaruGothicMPRO" panose="020F0600000000000000" pitchFamily="34" charset="-128"/>
              </a:rPr>
              <a:t>・がん治療連携計画策定料</a:t>
            </a:r>
            <a:endParaRPr kumimoji="1" lang="en-US" altLang="ja-JP" sz="1200" dirty="0">
              <a:latin typeface="HGMaruGothicMPRO" panose="020F0600000000000000" pitchFamily="34" charset="-128"/>
              <a:ea typeface="HGMaruGothicMPRO" panose="020F0600000000000000" pitchFamily="34" charset="-128"/>
            </a:endParaRPr>
          </a:p>
          <a:p>
            <a:r>
              <a:rPr lang="ja-JP" altLang="en-US" sz="1200">
                <a:latin typeface="HGMaruGothicMPRO" panose="020F0600000000000000" pitchFamily="34" charset="-128"/>
                <a:ea typeface="HGMaruGothicMPRO" panose="020F0600000000000000" pitchFamily="34" charset="-128"/>
              </a:rPr>
              <a:t>・診療情報提供料（</a:t>
            </a:r>
            <a:r>
              <a:rPr lang="en-US" altLang="ja-JP" sz="1200" dirty="0">
                <a:latin typeface="HGMaruGothicMPRO" panose="020F0600000000000000" pitchFamily="34" charset="-128"/>
                <a:ea typeface="HGMaruGothicMPRO" panose="020F0600000000000000" pitchFamily="34" charset="-128"/>
              </a:rPr>
              <a:t>Ⅰ</a:t>
            </a:r>
            <a:r>
              <a:rPr lang="ja-JP" altLang="en-US" sz="1200">
                <a:latin typeface="HGMaruGothicMPRO" panose="020F0600000000000000" pitchFamily="34" charset="-128"/>
                <a:ea typeface="HGMaruGothicMPRO" panose="020F0600000000000000" pitchFamily="34" charset="-128"/>
              </a:rPr>
              <a:t>）への情報添付の加算</a:t>
            </a:r>
            <a:endParaRPr lang="en-US" altLang="ja-JP" sz="1200" dirty="0">
              <a:latin typeface="HGMaruGothicMPRO" panose="020F0600000000000000" pitchFamily="34" charset="-128"/>
              <a:ea typeface="HGMaruGothicMPRO" panose="020F0600000000000000" pitchFamily="34" charset="-128"/>
            </a:endParaRPr>
          </a:p>
          <a:p>
            <a:r>
              <a:rPr kumimoji="1" lang="ja-JP" altLang="en-US" sz="1200">
                <a:latin typeface="HGMaruGothicMPRO" panose="020F0600000000000000" pitchFamily="34" charset="-128"/>
                <a:ea typeface="HGMaruGothicMPRO" panose="020F0600000000000000" pitchFamily="34" charset="-128"/>
              </a:rPr>
              <a:t>・退院時共同指導料（</a:t>
            </a:r>
            <a:r>
              <a:rPr kumimoji="1" lang="en-US" altLang="ja-JP" sz="1200" dirty="0">
                <a:latin typeface="HGMaruGothicMPRO" panose="020F0600000000000000" pitchFamily="34" charset="-128"/>
                <a:ea typeface="HGMaruGothicMPRO" panose="020F0600000000000000" pitchFamily="34" charset="-128"/>
              </a:rPr>
              <a:t>Ⅱ</a:t>
            </a:r>
            <a:r>
              <a:rPr kumimoji="1" lang="ja-JP" altLang="en-US" sz="1200">
                <a:latin typeface="HGMaruGothicMPRO" panose="020F0600000000000000" pitchFamily="34" charset="-128"/>
                <a:ea typeface="HGMaruGothicMPRO" panose="020F0600000000000000" pitchFamily="34" charset="-128"/>
              </a:rPr>
              <a:t>）</a:t>
            </a:r>
            <a:endParaRPr kumimoji="1" lang="en-US" altLang="ja-JP" sz="1200" dirty="0">
              <a:latin typeface="HGMaruGothicMPRO" panose="020F0600000000000000" pitchFamily="34" charset="-128"/>
              <a:ea typeface="HGMaruGothicMPRO" panose="020F0600000000000000" pitchFamily="34" charset="-128"/>
            </a:endParaRPr>
          </a:p>
          <a:p>
            <a:pPr algn="r"/>
            <a:r>
              <a:rPr lang="ja-JP" altLang="en-US" sz="1200">
                <a:latin typeface="HGMaruGothicMPRO" panose="020F0600000000000000" pitchFamily="34" charset="-128"/>
                <a:ea typeface="HGMaruGothicMPRO" panose="020F0600000000000000" pitchFamily="34" charset="-128"/>
              </a:rPr>
              <a:t>　を算定した場合</a:t>
            </a:r>
            <a:endParaRPr kumimoji="1" lang="ja-JP" altLang="en-US" sz="1200">
              <a:latin typeface="HGMaruGothicMPRO" panose="020F0600000000000000" pitchFamily="34" charset="-128"/>
              <a:ea typeface="HGMaruGothicMPRO" panose="020F0600000000000000" pitchFamily="34" charset="-128"/>
            </a:endParaRPr>
          </a:p>
        </p:txBody>
      </p:sp>
      <p:sp>
        <p:nvSpPr>
          <p:cNvPr id="10" name="スライド番号プレースホルダー 9">
            <a:extLst>
              <a:ext uri="{FF2B5EF4-FFF2-40B4-BE49-F238E27FC236}">
                <a16:creationId xmlns:a16="http://schemas.microsoft.com/office/drawing/2014/main" id="{C9DD5407-7611-F593-D8FA-9CA7F3F6668E}"/>
              </a:ext>
            </a:extLst>
          </p:cNvPr>
          <p:cNvSpPr>
            <a:spLocks noGrp="1"/>
          </p:cNvSpPr>
          <p:nvPr>
            <p:ph type="sldNum" sz="quarter" idx="12"/>
          </p:nvPr>
        </p:nvSpPr>
        <p:spPr/>
        <p:txBody>
          <a:bodyPr/>
          <a:lstStyle/>
          <a:p>
            <a:fld id="{7F53A4F6-1DED-4042-94B1-26CBF9BCF6BA}" type="slidenum">
              <a:rPr kumimoji="1" lang="ja-JP" altLang="en-US" smtClean="0"/>
              <a:t>204</a:t>
            </a:fld>
            <a:endParaRPr kumimoji="1" lang="ja-JP" altLang="en-US"/>
          </a:p>
        </p:txBody>
      </p:sp>
    </p:spTree>
    <p:extLst>
      <p:ext uri="{BB962C8B-B14F-4D97-AF65-F5344CB8AC3E}">
        <p14:creationId xmlns:p14="http://schemas.microsoft.com/office/powerpoint/2010/main" val="39790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6C14E-D119-57F0-437D-A56F1A38C367}"/>
            </a:ext>
          </a:extLst>
        </p:cNvPr>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F476A462-5F67-9A95-A2E1-BB5070ADD3A4}"/>
              </a:ext>
            </a:extLst>
          </p:cNvPr>
          <p:cNvGraphicFramePr>
            <a:graphicFrameLocks noGrp="1"/>
          </p:cNvGraphicFramePr>
          <p:nvPr>
            <p:extLst>
              <p:ext uri="{D42A27DB-BD31-4B8C-83A1-F6EECF244321}">
                <p14:modId xmlns:p14="http://schemas.microsoft.com/office/powerpoint/2010/main" val="2319766768"/>
              </p:ext>
            </p:extLst>
          </p:nvPr>
        </p:nvGraphicFramePr>
        <p:xfrm>
          <a:off x="273270" y="2374406"/>
          <a:ext cx="11645460" cy="4376538"/>
        </p:xfrm>
        <a:graphic>
          <a:graphicData uri="http://schemas.openxmlformats.org/drawingml/2006/table">
            <a:tbl>
              <a:tblPr firstRow="1" bandRow="1">
                <a:tableStyleId>{69012ECD-51FC-41F1-AA8D-1B2483CD663E}</a:tableStyleId>
              </a:tblPr>
              <a:tblGrid>
                <a:gridCol w="2329092">
                  <a:extLst>
                    <a:ext uri="{9D8B030D-6E8A-4147-A177-3AD203B41FA5}">
                      <a16:colId xmlns:a16="http://schemas.microsoft.com/office/drawing/2014/main" val="3228002288"/>
                    </a:ext>
                  </a:extLst>
                </a:gridCol>
                <a:gridCol w="2329092">
                  <a:extLst>
                    <a:ext uri="{9D8B030D-6E8A-4147-A177-3AD203B41FA5}">
                      <a16:colId xmlns:a16="http://schemas.microsoft.com/office/drawing/2014/main" val="2942336824"/>
                    </a:ext>
                  </a:extLst>
                </a:gridCol>
                <a:gridCol w="2329092">
                  <a:extLst>
                    <a:ext uri="{9D8B030D-6E8A-4147-A177-3AD203B41FA5}">
                      <a16:colId xmlns:a16="http://schemas.microsoft.com/office/drawing/2014/main" val="1930449052"/>
                    </a:ext>
                  </a:extLst>
                </a:gridCol>
                <a:gridCol w="2329092">
                  <a:extLst>
                    <a:ext uri="{9D8B030D-6E8A-4147-A177-3AD203B41FA5}">
                      <a16:colId xmlns:a16="http://schemas.microsoft.com/office/drawing/2014/main" val="3090070036"/>
                    </a:ext>
                  </a:extLst>
                </a:gridCol>
                <a:gridCol w="2329092">
                  <a:extLst>
                    <a:ext uri="{9D8B030D-6E8A-4147-A177-3AD203B41FA5}">
                      <a16:colId xmlns:a16="http://schemas.microsoft.com/office/drawing/2014/main" val="2018026566"/>
                    </a:ext>
                  </a:extLst>
                </a:gridCol>
              </a:tblGrid>
              <a:tr h="996552">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Ⅰ</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Ⅱ</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Ⅲ</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4800" b="0">
                          <a:solidFill>
                            <a:schemeClr val="bg1"/>
                          </a:solidFill>
                          <a:latin typeface="HGMaruGothicMPRO" panose="020F0600000000000000" pitchFamily="34" charset="-128"/>
                          <a:ea typeface="HGMaruGothicMPRO" panose="020F0600000000000000" pitchFamily="34" charset="-128"/>
                        </a:rPr>
                        <a:t>周</a:t>
                      </a:r>
                      <a:r>
                        <a:rPr kumimoji="1" lang="en-US" altLang="ja-JP" sz="4800" b="0" dirty="0">
                          <a:solidFill>
                            <a:schemeClr val="bg1"/>
                          </a:solidFill>
                          <a:latin typeface="HGMaruGothicMPRO" panose="020F0600000000000000" pitchFamily="34" charset="-128"/>
                          <a:ea typeface="HGMaruGothicMPRO" panose="020F0600000000000000" pitchFamily="34" charset="-128"/>
                        </a:rPr>
                        <a:t>Ⅳ</a:t>
                      </a:r>
                      <a:endParaRPr kumimoji="1" lang="ja-JP" altLang="en-US" sz="4800" b="0">
                        <a:solidFill>
                          <a:schemeClr val="bg1"/>
                        </a:solidFill>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2400" b="0">
                          <a:solidFill>
                            <a:schemeClr val="bg1"/>
                          </a:solidFill>
                          <a:latin typeface="HGMaruGothicMPRO" panose="020F0600000000000000" pitchFamily="34" charset="-128"/>
                          <a:ea typeface="HGMaruGothicMPRO" panose="020F0600000000000000" pitchFamily="34" charset="-128"/>
                        </a:rPr>
                        <a:t>回復期等</a:t>
                      </a:r>
                      <a:endParaRPr kumimoji="1" lang="en-US" altLang="ja-JP" sz="2400" b="0" dirty="0">
                        <a:solidFill>
                          <a:schemeClr val="bg1"/>
                        </a:solidFill>
                        <a:latin typeface="HGMaruGothicMPRO" panose="020F0600000000000000" pitchFamily="34" charset="-128"/>
                        <a:ea typeface="HGMaruGothicMPRO" panose="020F0600000000000000" pitchFamily="34" charset="-128"/>
                      </a:endParaRPr>
                    </a:p>
                    <a:p>
                      <a:pPr algn="ctr"/>
                      <a:r>
                        <a:rPr kumimoji="1" lang="ja-JP" altLang="en-US" sz="2400" b="0">
                          <a:solidFill>
                            <a:schemeClr val="bg1"/>
                          </a:solidFill>
                          <a:latin typeface="HGMaruGothicMPRO" panose="020F0600000000000000" pitchFamily="34" charset="-128"/>
                          <a:ea typeface="HGMaruGothicMPRO" panose="020F0600000000000000" pitchFamily="34" charset="-128"/>
                        </a:rPr>
                        <a:t>口腔機能管理料</a:t>
                      </a: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035760"/>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w="12700" cap="flat" cmpd="sng" algn="ctr">
                      <a:noFill/>
                      <a:prstDash val="solid"/>
                      <a:round/>
                      <a:headEnd type="none" w="med" len="med"/>
                      <a:tailEnd type="none" w="med" len="med"/>
                    </a:lnBlToTr>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935672"/>
                  </a:ext>
                </a:extLst>
              </a:tr>
              <a:tr h="831033">
                <a:tc>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4435892"/>
                  </a:ext>
                </a:extLst>
              </a:tr>
              <a:tr h="1662066">
                <a:tc>
                  <a:txBody>
                    <a:bodyPr/>
                    <a:lstStyle/>
                    <a:p>
                      <a:pPr marL="171450" indent="-171450">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頭頸部領域、</a:t>
                      </a: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呼吸器領域、消化器領域等の悪性腫瘍の手術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心臓血管外科手術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人工股関節置換術等の整形外科手術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臓器移植手術</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造血幹細胞移植</a:t>
                      </a:r>
                      <a:endParaRPr kumimoji="1" lang="en-US" altLang="ja-JP" sz="1200" kern="1200" dirty="0">
                        <a:solidFill>
                          <a:schemeClr val="tx1"/>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chemeClr val="tx1"/>
                          </a:solidFill>
                          <a:effectLst/>
                          <a:latin typeface="HGMaruGothicMPRO" panose="020F0600000000000000" pitchFamily="34" charset="-128"/>
                          <a:ea typeface="HGMaruGothicMPRO" panose="020F0600000000000000" pitchFamily="34" charset="-128"/>
                          <a:cs typeface="+mn-cs"/>
                        </a:rPr>
                        <a:t>脳卒中に対する手術</a:t>
                      </a:r>
                      <a:endParaRPr kumimoji="1" lang="en-US" altLang="ja-JP" sz="1200" kern="1200" dirty="0">
                        <a:solidFill>
                          <a:srgbClr val="FF0000"/>
                        </a:solidFill>
                        <a:effectLst/>
                        <a:latin typeface="HGMaruGothicMPRO" panose="020F0600000000000000" pitchFamily="34" charset="-128"/>
                        <a:ea typeface="HGMaruGothicMPRO" panose="020F0600000000000000" pitchFamily="34" charset="-128"/>
                        <a:cs typeface="+mn-cs"/>
                      </a:endParaRPr>
                    </a:p>
                    <a:p>
                      <a:pPr marL="171450" indent="-171450">
                        <a:buFont typeface="Arial" panose="020B0604020202020204" pitchFamily="34" charset="0"/>
                        <a:buChar char="•"/>
                      </a:pPr>
                      <a:r>
                        <a:rPr kumimoji="1" lang="ja-JP" altLang="en-US" sz="1200" kern="1200">
                          <a:solidFill>
                            <a:srgbClr val="FF0000"/>
                          </a:solidFill>
                          <a:effectLst/>
                          <a:latin typeface="HGMaruGothicMPRO" panose="020F0600000000000000" pitchFamily="34" charset="-128"/>
                          <a:ea typeface="HGMaruGothicMPRO" panose="020F0600000000000000" pitchFamily="34" charset="-128"/>
                          <a:cs typeface="+mn-cs"/>
                        </a:rPr>
                        <a:t>３日以上の入院での歯科手術</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solidFill>
                          <a:schemeClr val="tx1"/>
                        </a:solidFill>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solidFill>
                            <a:schemeClr val="tx1"/>
                          </a:solidFill>
                          <a:latin typeface="HGMaruGothicMPRO" panose="020F0600000000000000" pitchFamily="34" charset="-128"/>
                          <a:ea typeface="HGMaruGothicMPRO" panose="020F0600000000000000" pitchFamily="34" charset="-128"/>
                        </a:rPr>
                        <a:t>集中治療室における治療</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がん等に係る放射線治療</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がん等に係る化学療法</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緩和ケア</a:t>
                      </a:r>
                      <a:endParaRPr kumimoji="1" lang="en-US" altLang="ja-JP" sz="1200" dirty="0">
                        <a:solidFill>
                          <a:schemeClr val="tx1"/>
                        </a:solidFill>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solidFill>
                            <a:schemeClr val="tx1"/>
                          </a:solidFill>
                          <a:latin typeface="HGMaruGothicMPRO" panose="020F0600000000000000" pitchFamily="34" charset="-128"/>
                          <a:ea typeface="HGMaruGothicMPRO" panose="020F0600000000000000" pitchFamily="34" charset="-128"/>
                        </a:rPr>
                        <a:t>集中治療室における治療</a:t>
                      </a:r>
                    </a:p>
                    <a:p>
                      <a:pPr algn="ctr"/>
                      <a:endParaRPr kumimoji="1" lang="ja-JP" altLang="en-US">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療養病棟入院基本料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回復期リハビリテーション病棟入院料</a:t>
                      </a:r>
                      <a:endParaRPr kumimoji="1" lang="en-US" altLang="ja-JP" sz="1200" dirty="0">
                        <a:latin typeface="HGMaruGothicMPRO" panose="020F0600000000000000" pitchFamily="34" charset="-128"/>
                        <a:ea typeface="HGMaruGothicMPRO" panose="020F0600000000000000" pitchFamily="34" charset="-128"/>
                      </a:endParaRPr>
                    </a:p>
                    <a:p>
                      <a:pPr marL="171450" indent="-171450" algn="l">
                        <a:buFont typeface="Arial" panose="020B0604020202020204" pitchFamily="34" charset="0"/>
                        <a:buChar char="•"/>
                      </a:pPr>
                      <a:r>
                        <a:rPr kumimoji="1" lang="ja-JP" altLang="en-US" sz="1200">
                          <a:latin typeface="HGMaruGothicMPRO" panose="020F0600000000000000" pitchFamily="34" charset="-128"/>
                          <a:ea typeface="HGMaruGothicMPRO" panose="020F0600000000000000" pitchFamily="34" charset="-128"/>
                        </a:rPr>
                        <a:t>地域包括ケア病棟入院料</a:t>
                      </a:r>
                      <a:endParaRPr kumimoji="1" lang="en-US" altLang="ja-JP" sz="1200" dirty="0">
                        <a:latin typeface="HGMaruGothicMPRO" panose="020F0600000000000000" pitchFamily="34" charset="-128"/>
                        <a:ea typeface="HGMaruGothicMPRO" panose="020F0600000000000000" pitchFamily="34" charset="-128"/>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2542910"/>
                  </a:ext>
                </a:extLst>
              </a:tr>
            </a:tbl>
          </a:graphicData>
        </a:graphic>
      </p:graphicFrame>
      <p:sp>
        <p:nvSpPr>
          <p:cNvPr id="17" name="タイトル 1">
            <a:extLst>
              <a:ext uri="{FF2B5EF4-FFF2-40B4-BE49-F238E27FC236}">
                <a16:creationId xmlns:a16="http://schemas.microsoft.com/office/drawing/2014/main" id="{CA503A09-54A9-FB9A-FEC1-58ACB556C5F8}"/>
              </a:ext>
            </a:extLst>
          </p:cNvPr>
          <p:cNvSpPr txBox="1">
            <a:spLocks/>
          </p:cNvSpPr>
          <p:nvPr/>
        </p:nvSpPr>
        <p:spPr>
          <a:xfrm>
            <a:off x="1095" y="1726407"/>
            <a:ext cx="12192000" cy="648000"/>
          </a:xfrm>
          <a:prstGeom prst="rect">
            <a:avLst/>
          </a:prstGeom>
          <a:no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＜手術等を担当する保険医療機関とは異なる医療機関の視点＞</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27" name="図 26">
            <a:extLst>
              <a:ext uri="{FF2B5EF4-FFF2-40B4-BE49-F238E27FC236}">
                <a16:creationId xmlns:a16="http://schemas.microsoft.com/office/drawing/2014/main" id="{05088322-B1D8-B05C-EAE6-9E91161EB9B5}"/>
              </a:ext>
            </a:extLst>
          </p:cNvPr>
          <p:cNvPicPr>
            <a:picLocks noChangeAspect="1"/>
          </p:cNvPicPr>
          <p:nvPr/>
        </p:nvPicPr>
        <p:blipFill>
          <a:blip r:embed="rId2"/>
          <a:stretch>
            <a:fillRect/>
          </a:stretch>
        </p:blipFill>
        <p:spPr>
          <a:xfrm>
            <a:off x="10272334" y="5852998"/>
            <a:ext cx="849209" cy="815240"/>
          </a:xfrm>
          <a:prstGeom prst="rect">
            <a:avLst/>
          </a:prstGeom>
        </p:spPr>
      </p:pic>
      <p:sp>
        <p:nvSpPr>
          <p:cNvPr id="6" name="タイトル 1">
            <a:extLst>
              <a:ext uri="{FF2B5EF4-FFF2-40B4-BE49-F238E27FC236}">
                <a16:creationId xmlns:a16="http://schemas.microsoft.com/office/drawing/2014/main" id="{26238611-CCDC-FE3C-DF86-464E8851F81D}"/>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099234CB-03D0-1FEC-7907-CB55D64E5F0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13" name="図 12">
            <a:extLst>
              <a:ext uri="{FF2B5EF4-FFF2-40B4-BE49-F238E27FC236}">
                <a16:creationId xmlns:a16="http://schemas.microsoft.com/office/drawing/2014/main" id="{9B58B110-0847-5628-9393-75E35BAAFD93}"/>
              </a:ext>
            </a:extLst>
          </p:cNvPr>
          <p:cNvPicPr>
            <a:picLocks noChangeAspect="1"/>
          </p:cNvPicPr>
          <p:nvPr/>
        </p:nvPicPr>
        <p:blipFill>
          <a:blip r:embed="rId3"/>
          <a:stretch>
            <a:fillRect/>
          </a:stretch>
        </p:blipFill>
        <p:spPr>
          <a:xfrm>
            <a:off x="5626259" y="5831303"/>
            <a:ext cx="895116" cy="863787"/>
          </a:xfrm>
          <a:prstGeom prst="rect">
            <a:avLst/>
          </a:prstGeom>
        </p:spPr>
      </p:pic>
      <p:pic>
        <p:nvPicPr>
          <p:cNvPr id="11" name="図 10">
            <a:extLst>
              <a:ext uri="{FF2B5EF4-FFF2-40B4-BE49-F238E27FC236}">
                <a16:creationId xmlns:a16="http://schemas.microsoft.com/office/drawing/2014/main" id="{0EC60803-B73E-A366-267C-C39186B0F43F}"/>
              </a:ext>
            </a:extLst>
          </p:cNvPr>
          <p:cNvPicPr>
            <a:picLocks noChangeAspect="1"/>
          </p:cNvPicPr>
          <p:nvPr/>
        </p:nvPicPr>
        <p:blipFill>
          <a:blip r:embed="rId3"/>
          <a:stretch>
            <a:fillRect/>
          </a:stretch>
        </p:blipFill>
        <p:spPr>
          <a:xfrm>
            <a:off x="7971476" y="5804798"/>
            <a:ext cx="895116" cy="863787"/>
          </a:xfrm>
          <a:prstGeom prst="rect">
            <a:avLst/>
          </a:prstGeom>
        </p:spPr>
      </p:pic>
      <p:grpSp>
        <p:nvGrpSpPr>
          <p:cNvPr id="35" name="グループ化 34">
            <a:extLst>
              <a:ext uri="{FF2B5EF4-FFF2-40B4-BE49-F238E27FC236}">
                <a16:creationId xmlns:a16="http://schemas.microsoft.com/office/drawing/2014/main" id="{D7DB439C-CD4B-0626-509E-DAE80D808C5B}"/>
              </a:ext>
            </a:extLst>
          </p:cNvPr>
          <p:cNvGrpSpPr/>
          <p:nvPr/>
        </p:nvGrpSpPr>
        <p:grpSpPr>
          <a:xfrm>
            <a:off x="399902" y="4259514"/>
            <a:ext cx="2139146" cy="742526"/>
            <a:chOff x="399902" y="4259514"/>
            <a:chExt cx="2139146" cy="742526"/>
          </a:xfrm>
        </p:grpSpPr>
        <p:pic>
          <p:nvPicPr>
            <p:cNvPr id="16" name="図 15">
              <a:extLst>
                <a:ext uri="{FF2B5EF4-FFF2-40B4-BE49-F238E27FC236}">
                  <a16:creationId xmlns:a16="http://schemas.microsoft.com/office/drawing/2014/main" id="{D8698542-02F0-2F5C-D68A-2AFAC34C4116}"/>
                </a:ext>
              </a:extLst>
            </p:cNvPr>
            <p:cNvPicPr>
              <a:picLocks noChangeAspect="1"/>
            </p:cNvPicPr>
            <p:nvPr/>
          </p:nvPicPr>
          <p:blipFill>
            <a:blip r:embed="rId4"/>
            <a:srcRect/>
            <a:stretch/>
          </p:blipFill>
          <p:spPr>
            <a:xfrm>
              <a:off x="960735" y="4259514"/>
              <a:ext cx="910599" cy="721194"/>
            </a:xfrm>
            <a:prstGeom prst="rect">
              <a:avLst/>
            </a:prstGeom>
          </p:spPr>
        </p:pic>
        <p:pic>
          <p:nvPicPr>
            <p:cNvPr id="23" name="図 22">
              <a:extLst>
                <a:ext uri="{FF2B5EF4-FFF2-40B4-BE49-F238E27FC236}">
                  <a16:creationId xmlns:a16="http://schemas.microsoft.com/office/drawing/2014/main" id="{24493283-434E-65D5-DB63-F6098D87FC23}"/>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32" name="図 31">
              <a:extLst>
                <a:ext uri="{FF2B5EF4-FFF2-40B4-BE49-F238E27FC236}">
                  <a16:creationId xmlns:a16="http://schemas.microsoft.com/office/drawing/2014/main" id="{868A2ADE-EC39-C3CC-A116-C644FE3F0AF5}"/>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36" name="グループ化 35">
            <a:extLst>
              <a:ext uri="{FF2B5EF4-FFF2-40B4-BE49-F238E27FC236}">
                <a16:creationId xmlns:a16="http://schemas.microsoft.com/office/drawing/2014/main" id="{D1878DD2-C312-54FA-34ED-C35E035242C9}"/>
              </a:ext>
            </a:extLst>
          </p:cNvPr>
          <p:cNvGrpSpPr/>
          <p:nvPr/>
        </p:nvGrpSpPr>
        <p:grpSpPr>
          <a:xfrm>
            <a:off x="382002" y="3461160"/>
            <a:ext cx="2186523" cy="745655"/>
            <a:chOff x="382002" y="3461160"/>
            <a:chExt cx="2186523" cy="745655"/>
          </a:xfrm>
        </p:grpSpPr>
        <p:pic>
          <p:nvPicPr>
            <p:cNvPr id="8" name="図 7">
              <a:extLst>
                <a:ext uri="{FF2B5EF4-FFF2-40B4-BE49-F238E27FC236}">
                  <a16:creationId xmlns:a16="http://schemas.microsoft.com/office/drawing/2014/main" id="{53AEA4AC-9797-D49E-B015-F22DEAAE7192}"/>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21" name="図 20">
              <a:extLst>
                <a:ext uri="{FF2B5EF4-FFF2-40B4-BE49-F238E27FC236}">
                  <a16:creationId xmlns:a16="http://schemas.microsoft.com/office/drawing/2014/main" id="{7A349495-64AB-A323-E002-1ED7547605B2}"/>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34" name="図 33">
              <a:extLst>
                <a:ext uri="{FF2B5EF4-FFF2-40B4-BE49-F238E27FC236}">
                  <a16:creationId xmlns:a16="http://schemas.microsoft.com/office/drawing/2014/main" id="{3E319273-A50C-8B11-FF98-959A3ED58950}"/>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37" name="グループ化 36">
            <a:extLst>
              <a:ext uri="{FF2B5EF4-FFF2-40B4-BE49-F238E27FC236}">
                <a16:creationId xmlns:a16="http://schemas.microsoft.com/office/drawing/2014/main" id="{AA94F836-E377-5D12-7012-784D4444C975}"/>
              </a:ext>
            </a:extLst>
          </p:cNvPr>
          <p:cNvGrpSpPr/>
          <p:nvPr/>
        </p:nvGrpSpPr>
        <p:grpSpPr>
          <a:xfrm>
            <a:off x="5002738" y="3870228"/>
            <a:ext cx="2186523" cy="745655"/>
            <a:chOff x="382002" y="3461160"/>
            <a:chExt cx="2186523" cy="745655"/>
          </a:xfrm>
        </p:grpSpPr>
        <p:pic>
          <p:nvPicPr>
            <p:cNvPr id="38" name="図 37">
              <a:extLst>
                <a:ext uri="{FF2B5EF4-FFF2-40B4-BE49-F238E27FC236}">
                  <a16:creationId xmlns:a16="http://schemas.microsoft.com/office/drawing/2014/main" id="{EF6FB89F-BE28-ABD5-C0CE-05B65D89ED0B}"/>
                </a:ext>
              </a:extLst>
            </p:cNvPr>
            <p:cNvPicPr>
              <a:picLocks noChangeAspect="1"/>
            </p:cNvPicPr>
            <p:nvPr/>
          </p:nvPicPr>
          <p:blipFill>
            <a:blip r:embed="rId7"/>
            <a:stretch>
              <a:fillRect/>
            </a:stretch>
          </p:blipFill>
          <p:spPr>
            <a:xfrm>
              <a:off x="858105" y="3501683"/>
              <a:ext cx="1109474" cy="705132"/>
            </a:xfrm>
            <a:prstGeom prst="rect">
              <a:avLst/>
            </a:prstGeom>
          </p:spPr>
        </p:pic>
        <p:pic>
          <p:nvPicPr>
            <p:cNvPr id="39" name="図 38">
              <a:extLst>
                <a:ext uri="{FF2B5EF4-FFF2-40B4-BE49-F238E27FC236}">
                  <a16:creationId xmlns:a16="http://schemas.microsoft.com/office/drawing/2014/main" id="{589F7BD8-3D5D-86BB-8178-48B0E9BABC21}"/>
                </a:ext>
              </a:extLst>
            </p:cNvPr>
            <p:cNvPicPr>
              <a:picLocks noChangeAspect="1"/>
            </p:cNvPicPr>
            <p:nvPr/>
          </p:nvPicPr>
          <p:blipFill>
            <a:blip r:embed="rId8"/>
            <a:stretch>
              <a:fillRect/>
            </a:stretch>
          </p:blipFill>
          <p:spPr>
            <a:xfrm>
              <a:off x="1954327" y="3461160"/>
              <a:ext cx="614198" cy="705976"/>
            </a:xfrm>
            <a:prstGeom prst="rect">
              <a:avLst/>
            </a:prstGeom>
          </p:spPr>
        </p:pic>
        <p:pic>
          <p:nvPicPr>
            <p:cNvPr id="40" name="図 39">
              <a:extLst>
                <a:ext uri="{FF2B5EF4-FFF2-40B4-BE49-F238E27FC236}">
                  <a16:creationId xmlns:a16="http://schemas.microsoft.com/office/drawing/2014/main" id="{D31BA1FE-5301-0CB4-9661-86D176174DFB}"/>
                </a:ext>
              </a:extLst>
            </p:cNvPr>
            <p:cNvPicPr>
              <a:picLocks noChangeAspect="1"/>
            </p:cNvPicPr>
            <p:nvPr/>
          </p:nvPicPr>
          <p:blipFill>
            <a:blip r:embed="rId9"/>
            <a:stretch>
              <a:fillRect/>
            </a:stretch>
          </p:blipFill>
          <p:spPr>
            <a:xfrm flipH="1">
              <a:off x="382002" y="3517859"/>
              <a:ext cx="555043" cy="672779"/>
            </a:xfrm>
            <a:prstGeom prst="rect">
              <a:avLst/>
            </a:prstGeom>
          </p:spPr>
        </p:pic>
      </p:grpSp>
      <p:grpSp>
        <p:nvGrpSpPr>
          <p:cNvPr id="45" name="グループ化 44">
            <a:extLst>
              <a:ext uri="{FF2B5EF4-FFF2-40B4-BE49-F238E27FC236}">
                <a16:creationId xmlns:a16="http://schemas.microsoft.com/office/drawing/2014/main" id="{648E10F4-4B2D-559A-EE98-0C01F20CB4D5}"/>
              </a:ext>
            </a:extLst>
          </p:cNvPr>
          <p:cNvGrpSpPr/>
          <p:nvPr/>
        </p:nvGrpSpPr>
        <p:grpSpPr>
          <a:xfrm>
            <a:off x="9707774" y="3859057"/>
            <a:ext cx="2139146" cy="852406"/>
            <a:chOff x="399902" y="4201938"/>
            <a:chExt cx="2139146" cy="852406"/>
          </a:xfrm>
        </p:grpSpPr>
        <p:pic>
          <p:nvPicPr>
            <p:cNvPr id="46" name="図 45">
              <a:extLst>
                <a:ext uri="{FF2B5EF4-FFF2-40B4-BE49-F238E27FC236}">
                  <a16:creationId xmlns:a16="http://schemas.microsoft.com/office/drawing/2014/main" id="{5A1079BF-5CD6-EB19-0296-D678AE458385}"/>
                </a:ext>
              </a:extLst>
            </p:cNvPr>
            <p:cNvPicPr>
              <a:picLocks noChangeAspect="1"/>
            </p:cNvPicPr>
            <p:nvPr/>
          </p:nvPicPr>
          <p:blipFill>
            <a:blip r:embed="rId10"/>
            <a:stretch>
              <a:fillRect/>
            </a:stretch>
          </p:blipFill>
          <p:spPr>
            <a:xfrm>
              <a:off x="1045754" y="4201938"/>
              <a:ext cx="720283" cy="852406"/>
            </a:xfrm>
            <a:prstGeom prst="rect">
              <a:avLst/>
            </a:prstGeom>
          </p:spPr>
        </p:pic>
        <p:pic>
          <p:nvPicPr>
            <p:cNvPr id="47" name="図 46">
              <a:extLst>
                <a:ext uri="{FF2B5EF4-FFF2-40B4-BE49-F238E27FC236}">
                  <a16:creationId xmlns:a16="http://schemas.microsoft.com/office/drawing/2014/main" id="{AF51EAAF-D59C-9F0C-134A-36BC35A95D2F}"/>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48" name="図 47">
              <a:extLst>
                <a:ext uri="{FF2B5EF4-FFF2-40B4-BE49-F238E27FC236}">
                  <a16:creationId xmlns:a16="http://schemas.microsoft.com/office/drawing/2014/main" id="{AA5A0204-65FE-EAB6-9043-E54FBF4EC97B}"/>
                </a:ext>
              </a:extLst>
            </p:cNvPr>
            <p:cNvPicPr>
              <a:picLocks noChangeAspect="1"/>
            </p:cNvPicPr>
            <p:nvPr/>
          </p:nvPicPr>
          <p:blipFill>
            <a:blip r:embed="rId6"/>
            <a:stretch>
              <a:fillRect/>
            </a:stretch>
          </p:blipFill>
          <p:spPr>
            <a:xfrm>
              <a:off x="399902" y="4275575"/>
              <a:ext cx="606414" cy="705133"/>
            </a:xfrm>
            <a:prstGeom prst="rect">
              <a:avLst/>
            </a:prstGeom>
          </p:spPr>
        </p:pic>
      </p:grpSp>
      <p:grpSp>
        <p:nvGrpSpPr>
          <p:cNvPr id="49" name="グループ化 48">
            <a:extLst>
              <a:ext uri="{FF2B5EF4-FFF2-40B4-BE49-F238E27FC236}">
                <a16:creationId xmlns:a16="http://schemas.microsoft.com/office/drawing/2014/main" id="{130F7EED-DE2F-AC47-11B1-4C4E4C90D450}"/>
              </a:ext>
            </a:extLst>
          </p:cNvPr>
          <p:cNvGrpSpPr/>
          <p:nvPr/>
        </p:nvGrpSpPr>
        <p:grpSpPr>
          <a:xfrm>
            <a:off x="7365692" y="3922099"/>
            <a:ext cx="2139146" cy="742526"/>
            <a:chOff x="399902" y="4259514"/>
            <a:chExt cx="2139146" cy="742526"/>
          </a:xfrm>
        </p:grpSpPr>
        <p:pic>
          <p:nvPicPr>
            <p:cNvPr id="50" name="図 49">
              <a:extLst>
                <a:ext uri="{FF2B5EF4-FFF2-40B4-BE49-F238E27FC236}">
                  <a16:creationId xmlns:a16="http://schemas.microsoft.com/office/drawing/2014/main" id="{9591E38C-B173-0F74-ABE6-7D6B7E1556BA}"/>
                </a:ext>
              </a:extLst>
            </p:cNvPr>
            <p:cNvPicPr>
              <a:picLocks noChangeAspect="1"/>
            </p:cNvPicPr>
            <p:nvPr/>
          </p:nvPicPr>
          <p:blipFill>
            <a:blip r:embed="rId4"/>
            <a:srcRect/>
            <a:stretch/>
          </p:blipFill>
          <p:spPr>
            <a:xfrm>
              <a:off x="960735" y="4259514"/>
              <a:ext cx="910599" cy="721194"/>
            </a:xfrm>
            <a:prstGeom prst="rect">
              <a:avLst/>
            </a:prstGeom>
          </p:spPr>
        </p:pic>
        <p:pic>
          <p:nvPicPr>
            <p:cNvPr id="51" name="図 50">
              <a:extLst>
                <a:ext uri="{FF2B5EF4-FFF2-40B4-BE49-F238E27FC236}">
                  <a16:creationId xmlns:a16="http://schemas.microsoft.com/office/drawing/2014/main" id="{4A8227CE-6736-689F-B85A-A56CAEEEDC98}"/>
                </a:ext>
              </a:extLst>
            </p:cNvPr>
            <p:cNvPicPr>
              <a:picLocks noChangeAspect="1"/>
            </p:cNvPicPr>
            <p:nvPr/>
          </p:nvPicPr>
          <p:blipFill>
            <a:blip r:embed="rId5"/>
            <a:stretch>
              <a:fillRect/>
            </a:stretch>
          </p:blipFill>
          <p:spPr>
            <a:xfrm>
              <a:off x="1767489" y="4296064"/>
              <a:ext cx="771559" cy="705976"/>
            </a:xfrm>
            <a:prstGeom prst="rect">
              <a:avLst/>
            </a:prstGeom>
          </p:spPr>
        </p:pic>
        <p:pic>
          <p:nvPicPr>
            <p:cNvPr id="52" name="図 51">
              <a:extLst>
                <a:ext uri="{FF2B5EF4-FFF2-40B4-BE49-F238E27FC236}">
                  <a16:creationId xmlns:a16="http://schemas.microsoft.com/office/drawing/2014/main" id="{E9D58650-D5C1-7F63-47FF-0E1C3B0A231A}"/>
                </a:ext>
              </a:extLst>
            </p:cNvPr>
            <p:cNvPicPr>
              <a:picLocks noChangeAspect="1"/>
            </p:cNvPicPr>
            <p:nvPr/>
          </p:nvPicPr>
          <p:blipFill>
            <a:blip r:embed="rId6"/>
            <a:stretch>
              <a:fillRect/>
            </a:stretch>
          </p:blipFill>
          <p:spPr>
            <a:xfrm>
              <a:off x="399902" y="4275575"/>
              <a:ext cx="606414" cy="705133"/>
            </a:xfrm>
            <a:prstGeom prst="rect">
              <a:avLst/>
            </a:prstGeom>
          </p:spPr>
        </p:pic>
      </p:grpSp>
      <p:sp>
        <p:nvSpPr>
          <p:cNvPr id="2" name="タイトル 1">
            <a:extLst>
              <a:ext uri="{FF2B5EF4-FFF2-40B4-BE49-F238E27FC236}">
                <a16:creationId xmlns:a16="http://schemas.microsoft.com/office/drawing/2014/main" id="{3457703A-181C-2778-D3A4-126FC26F3B1E}"/>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②</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回復期等の患者に対する口腔機能管理の推進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29F35DB1-FC3C-8123-CDDE-08CD03147F3E}"/>
              </a:ext>
            </a:extLst>
          </p:cNvPr>
          <p:cNvSpPr>
            <a:spLocks noGrp="1"/>
          </p:cNvSpPr>
          <p:nvPr>
            <p:ph type="sldNum" sz="quarter" idx="12"/>
          </p:nvPr>
        </p:nvSpPr>
        <p:spPr/>
        <p:txBody>
          <a:bodyPr/>
          <a:lstStyle/>
          <a:p>
            <a:fld id="{7F53A4F6-1DED-4042-94B1-26CBF9BCF6BA}" type="slidenum">
              <a:rPr kumimoji="1" lang="ja-JP" altLang="en-US" smtClean="0"/>
              <a:t>205</a:t>
            </a:fld>
            <a:endParaRPr kumimoji="1" lang="ja-JP" altLang="en-US"/>
          </a:p>
        </p:txBody>
      </p:sp>
    </p:spTree>
    <p:extLst>
      <p:ext uri="{BB962C8B-B14F-4D97-AF65-F5344CB8AC3E}">
        <p14:creationId xmlns:p14="http://schemas.microsoft.com/office/powerpoint/2010/main" val="47855696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600"/>
              </a:lnSpc>
            </a:pPr>
            <a:r>
              <a:rPr lang="ja-JP" altLang="en-US" sz="6000">
                <a:solidFill>
                  <a:schemeClr val="tx1"/>
                </a:solidFill>
                <a:latin typeface="HGMaruGothicMPRO" panose="020F0600000000000000" pitchFamily="34" charset="-128"/>
                <a:ea typeface="HGMaruGothicMPRO" panose="020F0600000000000000" pitchFamily="34" charset="-128"/>
              </a:rPr>
              <a:t>④</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医歯薬連携の推進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334152E6-F1EE-100A-6BE9-6A001D815E39}"/>
              </a:ext>
            </a:extLst>
          </p:cNvPr>
          <p:cNvSpPr>
            <a:spLocks noGrp="1"/>
          </p:cNvSpPr>
          <p:nvPr>
            <p:ph type="sldNum" sz="quarter" idx="12"/>
          </p:nvPr>
        </p:nvSpPr>
        <p:spPr/>
        <p:txBody>
          <a:bodyPr/>
          <a:lstStyle/>
          <a:p>
            <a:fld id="{7F53A4F6-1DED-4042-94B1-26CBF9BCF6BA}" type="slidenum">
              <a:rPr kumimoji="1" lang="ja-JP" altLang="en-US" smtClean="0"/>
              <a:t>206</a:t>
            </a:fld>
            <a:endParaRPr kumimoji="1" lang="ja-JP" altLang="en-US"/>
          </a:p>
        </p:txBody>
      </p:sp>
    </p:spTree>
    <p:extLst>
      <p:ext uri="{BB962C8B-B14F-4D97-AF65-F5344CB8AC3E}">
        <p14:creationId xmlns:p14="http://schemas.microsoft.com/office/powerpoint/2010/main" val="379221074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F311D8A-46E2-CC16-68C0-20B842843AE4}"/>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医歯薬連携を推進する観点から、医科からの依頼に基づく歯科診療情報の提供や患者の服薬状況等に関する歯科医療機関と薬局との情報連携・共有が可能となるよう、診療情報連携共有料について名称及び要件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12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情共について</a:t>
            </a:r>
            <a:r>
              <a:rPr lang="ja-JP" altLang="en-US" sz="2400">
                <a:solidFill>
                  <a:schemeClr val="tx1"/>
                </a:solidFill>
                <a:effectLst/>
                <a:latin typeface="HGMaruGothicMPRO" panose="020F0600000000000000" pitchFamily="34" charset="-128"/>
                <a:ea typeface="HGMaruGothicMPRO" panose="020F0600000000000000" pitchFamily="34" charset="-128"/>
              </a:rPr>
              <a:t>、名称を変更するとともに、</a:t>
            </a:r>
            <a:r>
              <a:rPr lang="ja-JP" altLang="en-US" sz="2400">
                <a:solidFill>
                  <a:srgbClr val="FF0000"/>
                </a:solidFill>
                <a:effectLst/>
                <a:latin typeface="HGMaruGothicMPRO" panose="020F0600000000000000" pitchFamily="34" charset="-128"/>
                <a:ea typeface="HGMaruGothicMPRO" panose="020F0600000000000000" pitchFamily="34" charset="-128"/>
              </a:rPr>
              <a:t>保険薬局に対して情報提供を求めた場合</a:t>
            </a:r>
            <a:r>
              <a:rPr lang="ja-JP" altLang="en-US" sz="2400">
                <a:solidFill>
                  <a:schemeClr val="tx1"/>
                </a:solidFill>
                <a:effectLst/>
                <a:latin typeface="HGMaruGothicMPRO" panose="020F0600000000000000" pitchFamily="34" charset="-128"/>
                <a:ea typeface="HGMaruGothicMPRO" panose="020F0600000000000000" pitchFamily="34" charset="-128"/>
              </a:rPr>
              <a:t>及び</a:t>
            </a:r>
            <a:r>
              <a:rPr lang="ja-JP" altLang="en-US" sz="2400">
                <a:solidFill>
                  <a:srgbClr val="FF0000"/>
                </a:solidFill>
                <a:effectLst/>
                <a:latin typeface="HGMaruGothicMPRO" panose="020F0600000000000000" pitchFamily="34" charset="-128"/>
                <a:ea typeface="HGMaruGothicMPRO" panose="020F0600000000000000" pitchFamily="34" charset="-128"/>
              </a:rPr>
              <a:t>医科医療機関からの依頼に基づく情報提供を行った場合</a:t>
            </a:r>
            <a:r>
              <a:rPr lang="ja-JP" altLang="en-US" sz="2400">
                <a:solidFill>
                  <a:schemeClr val="tx1"/>
                </a:solidFill>
                <a:effectLst/>
                <a:latin typeface="HGMaruGothicMPRO" panose="020F0600000000000000" pitchFamily="34" charset="-128"/>
                <a:ea typeface="HGMaruGothicMPRO" panose="020F0600000000000000" pitchFamily="34" charset="-128"/>
              </a:rPr>
              <a:t>にも算定可能とする。</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8727AFFE-4B54-EB6F-25CF-4A4CFFE205D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医歯薬連携の推進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9A2BDFEB-E4B6-4412-8581-2511EA59DFB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DA1A2E47-43E6-2521-27A0-C3857D7CE817}"/>
              </a:ext>
            </a:extLst>
          </p:cNvPr>
          <p:cNvSpPr/>
          <p:nvPr/>
        </p:nvSpPr>
        <p:spPr>
          <a:xfrm>
            <a:off x="11167671" y="59914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1545FE19-A59C-431F-F1CA-8D6E849B7691}"/>
              </a:ext>
            </a:extLst>
          </p:cNvPr>
          <p:cNvSpPr>
            <a:spLocks noGrp="1"/>
          </p:cNvSpPr>
          <p:nvPr>
            <p:ph type="sldNum" sz="quarter" idx="12"/>
          </p:nvPr>
        </p:nvSpPr>
        <p:spPr/>
        <p:txBody>
          <a:bodyPr/>
          <a:lstStyle/>
          <a:p>
            <a:fld id="{7F53A4F6-1DED-4042-94B1-26CBF9BCF6BA}" type="slidenum">
              <a:rPr kumimoji="1" lang="ja-JP" altLang="en-US" smtClean="0"/>
              <a:t>207</a:t>
            </a:fld>
            <a:endParaRPr kumimoji="1" lang="ja-JP" altLang="en-US"/>
          </a:p>
        </p:txBody>
      </p:sp>
    </p:spTree>
    <p:extLst>
      <p:ext uri="{BB962C8B-B14F-4D97-AF65-F5344CB8AC3E}">
        <p14:creationId xmlns:p14="http://schemas.microsoft.com/office/powerpoint/2010/main" val="410350352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EAD8-C587-296F-62DF-CD1AC089AAB4}"/>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E4F42E1E-FBE2-61AE-DA38-A35F206CE218}"/>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FFBE0BA2-4F38-480E-5846-7A4E8EE47306}"/>
              </a:ext>
            </a:extLst>
          </p:cNvPr>
          <p:cNvGrpSpPr/>
          <p:nvPr/>
        </p:nvGrpSpPr>
        <p:grpSpPr>
          <a:xfrm>
            <a:off x="227195" y="1932039"/>
            <a:ext cx="11744260" cy="4687662"/>
            <a:chOff x="285070" y="1932039"/>
            <a:chExt cx="11744260" cy="4687662"/>
          </a:xfrm>
        </p:grpSpPr>
        <p:sp>
          <p:nvSpPr>
            <p:cNvPr id="3" name="タイトル 1">
              <a:extLst>
                <a:ext uri="{FF2B5EF4-FFF2-40B4-BE49-F238E27FC236}">
                  <a16:creationId xmlns:a16="http://schemas.microsoft.com/office/drawing/2014/main" id="{94C67761-0E10-C684-7102-3C7624FC128D}"/>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診療情報連携共有料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歯科診療を行うに当たり全身的な管理が必要な患者に対し、 当該患者の同意を得て、別の保険医療機関</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歯科診療を行うものを除く。）で行った検査の結果</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投薬内容等の診療情報について、当該別の保険医療機関に文書により提供を求めた場合に保険医療機関ごとに患者</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人につき、診療情報の提供を求めた日の属する月から起算して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月に</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B900AF14-1CBE-6FA9-BD5D-41067D15AFA1}"/>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a:t>
              </a:r>
              <a:r>
                <a:rPr lang="ja-JP" altLang="en-US" sz="2000" u="sng">
                  <a:solidFill>
                    <a:srgbClr val="FF0000"/>
                  </a:solidFill>
                  <a:latin typeface="HGMaruGothicMPRO" panose="020F0600000000000000" pitchFamily="34" charset="-128"/>
                  <a:ea typeface="HGMaruGothicMPRO" panose="020F0600000000000000" pitchFamily="34" charset="-128"/>
                </a:rPr>
                <a:t>等</a:t>
              </a:r>
              <a:r>
                <a:rPr lang="ja-JP" altLang="en-US" sz="2000" u="sng">
                  <a:solidFill>
                    <a:schemeClr val="tx1"/>
                  </a:solidFill>
                  <a:latin typeface="HGMaruGothicMPRO" panose="020F0600000000000000" pitchFamily="34" charset="-128"/>
                  <a:ea typeface="HGMaruGothicMPRO" panose="020F0600000000000000" pitchFamily="34" charset="-128"/>
                </a:rPr>
                <a:t>連携共有料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１については、</a:t>
              </a:r>
              <a:r>
                <a:rPr lang="ja-JP" altLang="en-US" sz="1500">
                  <a:solidFill>
                    <a:schemeClr val="tx1"/>
                  </a:solidFill>
                  <a:effectLst/>
                  <a:latin typeface="HGMaruGothicMPRO" panose="020F0600000000000000" pitchFamily="34" charset="-128"/>
                  <a:ea typeface="HGMaruGothicMPRO" panose="020F0600000000000000" pitchFamily="34" charset="-128"/>
                </a:rPr>
                <a:t>歯科診療を行うに当たり全身的な管理が必要な患者に対し、 当該患者の同意を得て、別の保険医療機関</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歯科診療を行うものを除く。）で行った検査の結果</a:t>
              </a:r>
              <a:r>
                <a:rPr lang="ja-JP" altLang="en-US" sz="1500">
                  <a:solidFill>
                    <a:srgbClr val="FF0000"/>
                  </a:solidFill>
                  <a:effectLst/>
                  <a:latin typeface="HGMaruGothicMPRO" panose="020F0600000000000000" pitchFamily="34" charset="-128"/>
                  <a:ea typeface="HGMaruGothicMPRO" panose="020F0600000000000000" pitchFamily="34" charset="-128"/>
                </a:rPr>
                <a:t>若しくは</a:t>
              </a:r>
              <a:r>
                <a:rPr lang="ja-JP" altLang="en-US" sz="1500">
                  <a:solidFill>
                    <a:schemeClr val="tx1"/>
                  </a:solidFill>
                  <a:effectLst/>
                  <a:latin typeface="HGMaruGothicMPRO" panose="020F0600000000000000" pitchFamily="34" charset="-128"/>
                  <a:ea typeface="HGMaruGothicMPRO" panose="020F0600000000000000" pitchFamily="34" charset="-128"/>
                </a:rPr>
                <a:t>投薬内容等の診療情報</a:t>
              </a:r>
              <a:r>
                <a:rPr lang="ja-JP" altLang="en-US" sz="1500">
                  <a:solidFill>
                    <a:srgbClr val="FF0000"/>
                  </a:solidFill>
                  <a:effectLst/>
                  <a:latin typeface="HGMaruGothicMPRO" panose="020F0600000000000000" pitchFamily="34" charset="-128"/>
                  <a:ea typeface="HGMaruGothicMPRO" panose="020F0600000000000000" pitchFamily="34" charset="-128"/>
                </a:rPr>
                <a:t>又は保険薬局が有する服用薬の情報等（以下この区分番号において「診療情報等」という。）</a:t>
              </a:r>
              <a:r>
                <a:rPr lang="ja-JP" altLang="en-US" sz="1500">
                  <a:solidFill>
                    <a:schemeClr val="tx1"/>
                  </a:solidFill>
                  <a:effectLst/>
                  <a:latin typeface="HGMaruGothicMPRO" panose="020F0600000000000000" pitchFamily="34" charset="-128"/>
                  <a:ea typeface="HGMaruGothicMPRO" panose="020F0600000000000000" pitchFamily="34" charset="-128"/>
                </a:rPr>
                <a:t>について、当該別の保険医療機関</a:t>
              </a:r>
              <a:r>
                <a:rPr lang="ja-JP" altLang="en-US" sz="1500">
                  <a:solidFill>
                    <a:srgbClr val="FF0000"/>
                  </a:solidFill>
                  <a:effectLst/>
                  <a:latin typeface="HGMaruGothicMPRO" panose="020F0600000000000000" pitchFamily="34" charset="-128"/>
                  <a:ea typeface="HGMaruGothicMPRO" panose="020F0600000000000000" pitchFamily="34" charset="-128"/>
                </a:rPr>
                <a:t>又は保険薬局</a:t>
              </a:r>
              <a:r>
                <a:rPr lang="ja-JP" altLang="en-US" sz="1500">
                  <a:solidFill>
                    <a:schemeClr val="tx1"/>
                  </a:solidFill>
                  <a:effectLst/>
                  <a:latin typeface="HGMaruGothicMPRO" panose="020F0600000000000000" pitchFamily="34" charset="-128"/>
                  <a:ea typeface="HGMaruGothicMPRO" panose="020F0600000000000000" pitchFamily="34" charset="-128"/>
                </a:rPr>
                <a:t>に文書</a:t>
              </a:r>
              <a:r>
                <a:rPr lang="ja-JP" altLang="en-US" sz="1500">
                  <a:solidFill>
                    <a:srgbClr val="FF0000"/>
                  </a:solidFill>
                  <a:effectLst/>
                  <a:latin typeface="HGMaruGothicMPRO" panose="020F0600000000000000" pitchFamily="34" charset="-128"/>
                  <a:ea typeface="HGMaruGothicMPRO" panose="020F0600000000000000" pitchFamily="34" charset="-128"/>
                </a:rPr>
                <a:t>等</a:t>
              </a:r>
              <a:r>
                <a:rPr lang="ja-JP" altLang="en-US" sz="1500">
                  <a:solidFill>
                    <a:schemeClr val="tx1"/>
                  </a:solidFill>
                  <a:effectLst/>
                  <a:latin typeface="HGMaruGothicMPRO" panose="020F0600000000000000" pitchFamily="34" charset="-128"/>
                  <a:ea typeface="HGMaruGothicMPRO" panose="020F0600000000000000" pitchFamily="34" charset="-128"/>
                </a:rPr>
                <a:t>により提供を求めた場合に</a:t>
              </a:r>
              <a:r>
                <a:rPr lang="ja-JP" altLang="en-US" sz="1500">
                  <a:solidFill>
                    <a:srgbClr val="FF0000"/>
                  </a:solidFill>
                  <a:effectLst/>
                  <a:latin typeface="HGMaruGothicMPRO" panose="020F0600000000000000" pitchFamily="34" charset="-128"/>
                  <a:ea typeface="HGMaruGothicMPRO" panose="020F0600000000000000" pitchFamily="34" charset="-128"/>
                </a:rPr>
                <a:t>、当該別の</a:t>
              </a:r>
              <a:r>
                <a:rPr lang="ja-JP" altLang="en-US" sz="1500">
                  <a:solidFill>
                    <a:schemeClr val="tx1"/>
                  </a:solidFill>
                  <a:effectLst/>
                  <a:latin typeface="HGMaruGothicMPRO" panose="020F0600000000000000" pitchFamily="34" charset="-128"/>
                  <a:ea typeface="HGMaruGothicMPRO" panose="020F0600000000000000" pitchFamily="34" charset="-128"/>
                </a:rPr>
                <a:t>保険医療機関</a:t>
              </a:r>
              <a:r>
                <a:rPr lang="ja-JP" altLang="en-US" sz="1500">
                  <a:solidFill>
                    <a:srgbClr val="FF0000"/>
                  </a:solidFill>
                  <a:effectLst/>
                  <a:latin typeface="HGMaruGothicMPRO" panose="020F0600000000000000" pitchFamily="34" charset="-128"/>
                  <a:ea typeface="HGMaruGothicMPRO" panose="020F0600000000000000" pitchFamily="34" charset="-128"/>
                </a:rPr>
                <a:t>又は保険薬局</a:t>
              </a:r>
              <a:r>
                <a:rPr lang="ja-JP" altLang="en-US" sz="1500">
                  <a:solidFill>
                    <a:schemeClr val="tx1"/>
                  </a:solidFill>
                  <a:effectLst/>
                  <a:latin typeface="HGMaruGothicMPRO" panose="020F0600000000000000" pitchFamily="34" charset="-128"/>
                  <a:ea typeface="HGMaruGothicMPRO" panose="020F0600000000000000" pitchFamily="34" charset="-128"/>
                </a:rPr>
                <a:t>ごとに患者</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人につき、診療情報</a:t>
              </a:r>
              <a:r>
                <a:rPr lang="ja-JP" altLang="en-US" sz="1500">
                  <a:solidFill>
                    <a:srgbClr val="FF0000"/>
                  </a:solidFill>
                  <a:effectLst/>
                  <a:latin typeface="HGMaruGothicMPRO" panose="020F0600000000000000" pitchFamily="34" charset="-128"/>
                  <a:ea typeface="HGMaruGothicMPRO" panose="020F0600000000000000" pitchFamily="34" charset="-128"/>
                </a:rPr>
                <a:t>等</a:t>
              </a:r>
              <a:r>
                <a:rPr lang="ja-JP" altLang="en-US" sz="1500">
                  <a:solidFill>
                    <a:schemeClr val="tx1"/>
                  </a:solidFill>
                  <a:effectLst/>
                  <a:latin typeface="HGMaruGothicMPRO" panose="020F0600000000000000" pitchFamily="34" charset="-128"/>
                  <a:ea typeface="HGMaruGothicMPRO" panose="020F0600000000000000" pitchFamily="34" charset="-128"/>
                </a:rPr>
                <a:t>の提供を求めた日の属する月から起算して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月に</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alpha val="30000"/>
                    </a:srgbClr>
                  </a:solidFill>
                  <a:effectLst/>
                  <a:latin typeface="HGMaruGothicMPRO" panose="020F0600000000000000" pitchFamily="34" charset="-128"/>
                  <a:ea typeface="HGMaruGothicMPRO" panose="020F0600000000000000" pitchFamily="34" charset="-128"/>
                </a:rPr>
                <a:t>2</a:t>
              </a:r>
              <a:r>
                <a:rPr lang="ja-JP" altLang="en-US" sz="1500">
                  <a:solidFill>
                    <a:srgbClr val="FF0000">
                      <a:alpha val="30000"/>
                    </a:srgbClr>
                  </a:solidFill>
                  <a:effectLst/>
                  <a:latin typeface="HGMaruGothicMPRO" panose="020F0600000000000000" pitchFamily="34" charset="-128"/>
                  <a:ea typeface="HGMaruGothicMPRO" panose="020F0600000000000000" pitchFamily="34" charset="-128"/>
                </a:rPr>
                <a:t>　</a:t>
              </a:r>
              <a:r>
                <a:rPr lang="en-US" altLang="ja-JP" sz="1500" dirty="0">
                  <a:solidFill>
                    <a:srgbClr val="FF0000">
                      <a:alpha val="30000"/>
                    </a:srgbClr>
                  </a:solidFill>
                  <a:effectLst/>
                  <a:latin typeface="HGMaruGothicMPRO" panose="020F0600000000000000" pitchFamily="34" charset="-128"/>
                  <a:ea typeface="HGMaruGothicMPRO" panose="020F0600000000000000" pitchFamily="34" charset="-128"/>
                </a:rPr>
                <a:t>2</a:t>
              </a:r>
              <a:r>
                <a:rPr lang="ja-JP" altLang="en-US" sz="1500">
                  <a:solidFill>
                    <a:srgbClr val="FF0000">
                      <a:alpha val="30000"/>
                    </a:srgbClr>
                  </a:solidFill>
                  <a:effectLst/>
                  <a:latin typeface="HGMaruGothicMPRO" panose="020F0600000000000000" pitchFamily="34" charset="-128"/>
                  <a:ea typeface="HGMaruGothicMPRO" panose="020F0600000000000000" pitchFamily="34" charset="-128"/>
                </a:rPr>
                <a:t>については、別の保険医療機関</a:t>
              </a:r>
              <a:r>
                <a:rPr lang="ja-JP" altLang="en-US" sz="1500">
                  <a:solidFill>
                    <a:srgbClr val="FF0000">
                      <a:alpha val="30000"/>
                    </a:srgbClr>
                  </a:solidFill>
                  <a:latin typeface="HGMaruGothicMPRO" panose="020F0600000000000000" pitchFamily="34" charset="-128"/>
                  <a:ea typeface="HGMaruGothicMPRO" panose="020F0600000000000000" pitchFamily="34" charset="-128"/>
                </a:rPr>
                <a:t>（</a:t>
              </a:r>
              <a:r>
                <a:rPr lang="ja-JP" altLang="en-US" sz="1500">
                  <a:solidFill>
                    <a:srgbClr val="FF0000">
                      <a:alpha val="30000"/>
                    </a:srgbClr>
                  </a:solidFill>
                  <a:effectLst/>
                  <a:latin typeface="HGMaruGothicMPRO" panose="020F0600000000000000" pitchFamily="34" charset="-128"/>
                  <a:ea typeface="HGMaruGothicMPRO" panose="020F0600000000000000" pitchFamily="34" charset="-128"/>
                </a:rPr>
                <a:t>歯科診療を行うものを除く。）からの求めに応じ、患者の同意を得て、診療情報を文書により提供した場合に、提供する保険医療機関ごとに患者</a:t>
              </a:r>
              <a:r>
                <a:rPr lang="en-US" altLang="ja-JP" sz="1500" dirty="0">
                  <a:solidFill>
                    <a:srgbClr val="FF0000">
                      <a:alpha val="30000"/>
                    </a:srgbClr>
                  </a:solidFill>
                  <a:effectLst/>
                  <a:latin typeface="HGMaruGothicMPRO" panose="020F0600000000000000" pitchFamily="34" charset="-128"/>
                  <a:ea typeface="HGMaruGothicMPRO" panose="020F0600000000000000" pitchFamily="34" charset="-128"/>
                </a:rPr>
                <a:t>1</a:t>
              </a:r>
              <a:r>
                <a:rPr lang="ja-JP" altLang="en-US" sz="1500">
                  <a:solidFill>
                    <a:srgbClr val="FF0000">
                      <a:alpha val="30000"/>
                    </a:srgbClr>
                  </a:solidFill>
                  <a:effectLst/>
                  <a:latin typeface="HGMaruGothicMPRO" panose="020F0600000000000000" pitchFamily="34" charset="-128"/>
                  <a:ea typeface="HGMaruGothicMPRO" panose="020F0600000000000000" pitchFamily="34" charset="-128"/>
                </a:rPr>
                <a:t>人につき、診療情報を提供した日の属する月から起算して●月に</a:t>
              </a:r>
              <a:r>
                <a:rPr lang="ja-JP" altLang="en-US" sz="1500">
                  <a:solidFill>
                    <a:srgbClr val="FF0000">
                      <a:alpha val="30000"/>
                    </a:srgbClr>
                  </a:solidFill>
                  <a:latin typeface="HGMaruGothicMPRO" panose="020F0600000000000000" pitchFamily="34" charset="-128"/>
                  <a:ea typeface="HGMaruGothicMPRO" panose="020F0600000000000000" pitchFamily="34" charset="-128"/>
                </a:rPr>
                <a:t>●</a:t>
              </a:r>
              <a:r>
                <a:rPr lang="ja-JP" altLang="en-US" sz="1500">
                  <a:solidFill>
                    <a:srgbClr val="FF0000">
                      <a:alpha val="30000"/>
                    </a:srgbClr>
                  </a:solidFill>
                  <a:effectLst/>
                  <a:latin typeface="HGMaruGothicMPRO" panose="020F0600000000000000" pitchFamily="34" charset="-128"/>
                  <a:ea typeface="HGMaruGothicMPRO" panose="020F0600000000000000" pitchFamily="34" charset="-128"/>
                </a:rPr>
                <a:t>回に限り算定する。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694B776E-9B5A-BCB8-0A2F-268B2771358B}"/>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六角形 4">
            <a:extLst>
              <a:ext uri="{FF2B5EF4-FFF2-40B4-BE49-F238E27FC236}">
                <a16:creationId xmlns:a16="http://schemas.microsoft.com/office/drawing/2014/main" id="{8B26F0D8-B69F-0017-6EC3-23E599FCD452}"/>
              </a:ext>
            </a:extLst>
          </p:cNvPr>
          <p:cNvSpPr/>
          <p:nvPr/>
        </p:nvSpPr>
        <p:spPr>
          <a:xfrm>
            <a:off x="11167671" y="59914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F9967B04-8642-6D64-DE36-BACF5245B74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医歯薬連携の推進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タイトル 1">
            <a:extLst>
              <a:ext uri="{FF2B5EF4-FFF2-40B4-BE49-F238E27FC236}">
                <a16:creationId xmlns:a16="http://schemas.microsoft.com/office/drawing/2014/main" id="{6CC7B0F1-3A26-802E-5397-0F7402FA4AD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10" name="スライド番号プレースホルダー 9">
            <a:extLst>
              <a:ext uri="{FF2B5EF4-FFF2-40B4-BE49-F238E27FC236}">
                <a16:creationId xmlns:a16="http://schemas.microsoft.com/office/drawing/2014/main" id="{CF452B72-AC5B-D46E-C3B4-0DA761B7A798}"/>
              </a:ext>
            </a:extLst>
          </p:cNvPr>
          <p:cNvSpPr>
            <a:spLocks noGrp="1"/>
          </p:cNvSpPr>
          <p:nvPr>
            <p:ph type="sldNum" sz="quarter" idx="12"/>
          </p:nvPr>
        </p:nvSpPr>
        <p:spPr/>
        <p:txBody>
          <a:bodyPr/>
          <a:lstStyle/>
          <a:p>
            <a:fld id="{7F53A4F6-1DED-4042-94B1-26CBF9BCF6BA}" type="slidenum">
              <a:rPr kumimoji="1" lang="ja-JP" altLang="en-US" smtClean="0"/>
              <a:t>208</a:t>
            </a:fld>
            <a:endParaRPr kumimoji="1" lang="ja-JP" altLang="en-US"/>
          </a:p>
        </p:txBody>
      </p:sp>
    </p:spTree>
    <p:extLst>
      <p:ext uri="{BB962C8B-B14F-4D97-AF65-F5344CB8AC3E}">
        <p14:creationId xmlns:p14="http://schemas.microsoft.com/office/powerpoint/2010/main" val="28035182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9AFCB-4A24-1413-B712-A74D92E08CB9}"/>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F96D0D7E-944A-8E90-15A0-9B120E0223F7}"/>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37E5CD93-4BD3-DDBE-BC69-9BB0E86483DF}"/>
              </a:ext>
            </a:extLst>
          </p:cNvPr>
          <p:cNvGrpSpPr/>
          <p:nvPr/>
        </p:nvGrpSpPr>
        <p:grpSpPr>
          <a:xfrm>
            <a:off x="227920" y="1932039"/>
            <a:ext cx="11744260" cy="1287411"/>
            <a:chOff x="285070" y="1932039"/>
            <a:chExt cx="11744260" cy="1287411"/>
          </a:xfrm>
        </p:grpSpPr>
        <p:sp>
          <p:nvSpPr>
            <p:cNvPr id="3" name="タイトル 1">
              <a:extLst>
                <a:ext uri="{FF2B5EF4-FFF2-40B4-BE49-F238E27FC236}">
                  <a16:creationId xmlns:a16="http://schemas.microsoft.com/office/drawing/2014/main" id="{5422184E-E803-49EE-8A5E-38587249AD27}"/>
                </a:ext>
              </a:extLst>
            </p:cNvPr>
            <p:cNvSpPr txBox="1">
              <a:spLocks/>
            </p:cNvSpPr>
            <p:nvPr/>
          </p:nvSpPr>
          <p:spPr>
            <a:xfrm>
              <a:off x="285070" y="1932039"/>
              <a:ext cx="5487080" cy="128741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診療情報連携共有料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endParaRPr lang="en-US" altLang="ja-JP" sz="1500" dirty="0">
                <a:solidFill>
                  <a:schemeClr val="tx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診療情報連携共有料　　　　　　　　　</a:t>
              </a:r>
              <a:r>
                <a:rPr lang="en-US" altLang="ja-JP" sz="1500" dirty="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  120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976F51CC-5422-9175-56AE-028794959A31}"/>
                </a:ext>
              </a:extLst>
            </p:cNvPr>
            <p:cNvSpPr txBox="1">
              <a:spLocks/>
            </p:cNvSpPr>
            <p:nvPr/>
          </p:nvSpPr>
          <p:spPr>
            <a:xfrm>
              <a:off x="6542930" y="1932039"/>
              <a:ext cx="5486400" cy="128741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a:t>
              </a:r>
              <a:r>
                <a:rPr lang="ja-JP" altLang="en-US" sz="2000" u="sng">
                  <a:solidFill>
                    <a:srgbClr val="FF0000"/>
                  </a:solidFill>
                  <a:latin typeface="HGMaruGothicMPRO" panose="020F0600000000000000" pitchFamily="34" charset="-128"/>
                  <a:ea typeface="HGMaruGothicMPRO" panose="020F0600000000000000" pitchFamily="34" charset="-128"/>
                </a:rPr>
                <a:t>等</a:t>
              </a:r>
              <a:r>
                <a:rPr lang="ja-JP" altLang="en-US" sz="2000" u="sng">
                  <a:solidFill>
                    <a:schemeClr val="tx1"/>
                  </a:solidFill>
                  <a:latin typeface="HGMaruGothicMPRO" panose="020F0600000000000000" pitchFamily="34" charset="-128"/>
                  <a:ea typeface="HGMaruGothicMPRO" panose="020F0600000000000000" pitchFamily="34" charset="-128"/>
                </a:rPr>
                <a:t>連携共有料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en-US" altLang="ja-JP" sz="1500" dirty="0">
                  <a:solidFill>
                    <a:srgbClr val="FF0000"/>
                  </a:solidFill>
                  <a:latin typeface="HGMaruGothicMPRO" panose="020F0600000000000000" pitchFamily="34" charset="-128"/>
                  <a:ea typeface="HGMaruGothicMPRO" panose="020F0600000000000000" pitchFamily="34" charset="-128"/>
                </a:rPr>
                <a:t>1</a:t>
              </a:r>
              <a:r>
                <a:rPr lang="ja-JP" altLang="en-US" sz="1500">
                  <a:solidFill>
                    <a:srgbClr val="FF0000"/>
                  </a:solidFill>
                  <a:latin typeface="HGMaruGothicMPRO" panose="020F0600000000000000" pitchFamily="34" charset="-128"/>
                  <a:ea typeface="HGMaruGothicMPRO" panose="020F0600000000000000" pitchFamily="34" charset="-128"/>
                </a:rPr>
                <a:t>　診療情報等連携共有料１　　　　　　　　　　　　</a:t>
              </a:r>
              <a:r>
                <a:rPr lang="en-US" altLang="ja-JP" sz="1500" dirty="0">
                  <a:solidFill>
                    <a:srgbClr val="FF0000"/>
                  </a:solidFill>
                  <a:latin typeface="HGMaruGothicMPRO" panose="020F0600000000000000" pitchFamily="34" charset="-128"/>
                  <a:ea typeface="HGMaruGothicMPRO" panose="020F0600000000000000" pitchFamily="34" charset="-128"/>
                </a:rPr>
                <a:t> 120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alpha val="20000"/>
                    </a:srgbClr>
                  </a:solidFill>
                  <a:latin typeface="HGMaruGothicMPRO" panose="020F0600000000000000" pitchFamily="34" charset="-128"/>
                  <a:ea typeface="HGMaruGothicMPRO" panose="020F0600000000000000" pitchFamily="34" charset="-128"/>
                </a:rPr>
                <a:t>2</a:t>
              </a:r>
              <a:r>
                <a:rPr lang="ja-JP" altLang="en-US" sz="1500">
                  <a:solidFill>
                    <a:srgbClr val="FF0000">
                      <a:alpha val="20000"/>
                    </a:srgbClr>
                  </a:solidFill>
                  <a:latin typeface="HGMaruGothicMPRO" panose="020F0600000000000000" pitchFamily="34" charset="-128"/>
                  <a:ea typeface="HGMaruGothicMPRO" panose="020F0600000000000000" pitchFamily="34" charset="-128"/>
                </a:rPr>
                <a:t>　診療情報等連携共有料２　　　　　　　　　　　　</a:t>
              </a:r>
              <a:r>
                <a:rPr lang="en-US" altLang="ja-JP" sz="1500" dirty="0">
                  <a:solidFill>
                    <a:srgbClr val="FF0000">
                      <a:alpha val="20000"/>
                    </a:srgbClr>
                  </a:solidFill>
                  <a:latin typeface="HGMaruGothicMPRO" panose="020F0600000000000000" pitchFamily="34" charset="-128"/>
                  <a:ea typeface="HGMaruGothicMPRO" panose="020F0600000000000000" pitchFamily="34" charset="-128"/>
                </a:rPr>
                <a:t> 120</a:t>
              </a:r>
              <a:r>
                <a:rPr lang="ja-JP" altLang="en-US" sz="1500">
                  <a:solidFill>
                    <a:srgbClr val="FF0000">
                      <a:alpha val="20000"/>
                    </a:srgbClr>
                  </a:solidFill>
                  <a:latin typeface="HGMaruGothicMPRO" panose="020F0600000000000000" pitchFamily="34" charset="-128"/>
                  <a:ea typeface="HGMaruGothicMPRO" panose="020F0600000000000000" pitchFamily="34" charset="-128"/>
                </a:rPr>
                <a:t>点</a:t>
              </a:r>
              <a:endParaRPr lang="en-US" altLang="ja-JP" sz="1500" dirty="0">
                <a:solidFill>
                  <a:srgbClr val="FF0000">
                    <a:alpha val="20000"/>
                  </a:srgbClr>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B874FEAA-0736-87AE-A607-C0606B5B2C08}"/>
                </a:ext>
              </a:extLst>
            </p:cNvPr>
            <p:cNvSpPr/>
            <p:nvPr/>
          </p:nvSpPr>
          <p:spPr>
            <a:xfrm>
              <a:off x="5862638" y="2189664"/>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タイトル 1">
            <a:extLst>
              <a:ext uri="{FF2B5EF4-FFF2-40B4-BE49-F238E27FC236}">
                <a16:creationId xmlns:a16="http://schemas.microsoft.com/office/drawing/2014/main" id="{E48FC5F7-5CC3-305B-C1A1-55655340F37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医歯薬連携の推進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7" name="六角形 6">
            <a:extLst>
              <a:ext uri="{FF2B5EF4-FFF2-40B4-BE49-F238E27FC236}">
                <a16:creationId xmlns:a16="http://schemas.microsoft.com/office/drawing/2014/main" id="{6CA192B3-4A3D-62CE-EDA5-B3F6AFF26B08}"/>
              </a:ext>
            </a:extLst>
          </p:cNvPr>
          <p:cNvSpPr/>
          <p:nvPr/>
        </p:nvSpPr>
        <p:spPr>
          <a:xfrm>
            <a:off x="11167671" y="59914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EB3CA7A9-E15B-0BA7-28F5-CC28F0CBA99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11" name="図 10">
            <a:extLst>
              <a:ext uri="{FF2B5EF4-FFF2-40B4-BE49-F238E27FC236}">
                <a16:creationId xmlns:a16="http://schemas.microsoft.com/office/drawing/2014/main" id="{C0D1D8C2-051D-4D40-1EAF-2FD2D7389035}"/>
              </a:ext>
            </a:extLst>
          </p:cNvPr>
          <p:cNvPicPr>
            <a:picLocks noChangeAspect="1"/>
          </p:cNvPicPr>
          <p:nvPr/>
        </p:nvPicPr>
        <p:blipFill>
          <a:blip r:embed="rId2"/>
          <a:stretch>
            <a:fillRect/>
          </a:stretch>
        </p:blipFill>
        <p:spPr>
          <a:xfrm>
            <a:off x="1582274" y="3581401"/>
            <a:ext cx="2007290" cy="3136391"/>
          </a:xfrm>
          <a:prstGeom prst="rect">
            <a:avLst/>
          </a:prstGeom>
        </p:spPr>
      </p:pic>
      <p:pic>
        <p:nvPicPr>
          <p:cNvPr id="12" name="図 11">
            <a:extLst>
              <a:ext uri="{FF2B5EF4-FFF2-40B4-BE49-F238E27FC236}">
                <a16:creationId xmlns:a16="http://schemas.microsoft.com/office/drawing/2014/main" id="{F10F9751-F8C9-DBC6-E9B2-4B51A0C29F9D}"/>
              </a:ext>
            </a:extLst>
          </p:cNvPr>
          <p:cNvPicPr>
            <a:picLocks noChangeAspect="1"/>
          </p:cNvPicPr>
          <p:nvPr/>
        </p:nvPicPr>
        <p:blipFill>
          <a:blip r:embed="rId3"/>
          <a:srcRect/>
          <a:stretch/>
        </p:blipFill>
        <p:spPr>
          <a:xfrm>
            <a:off x="8218714" y="3660025"/>
            <a:ext cx="2122768" cy="3022929"/>
          </a:xfrm>
          <a:prstGeom prst="rect">
            <a:avLst/>
          </a:prstGeom>
        </p:spPr>
      </p:pic>
      <p:sp>
        <p:nvSpPr>
          <p:cNvPr id="17" name="円弧 16">
            <a:extLst>
              <a:ext uri="{FF2B5EF4-FFF2-40B4-BE49-F238E27FC236}">
                <a16:creationId xmlns:a16="http://schemas.microsoft.com/office/drawing/2014/main" id="{7F59EF25-8CBD-E2F6-E9C5-1D2FAA1D6F19}"/>
              </a:ext>
            </a:extLst>
          </p:cNvPr>
          <p:cNvSpPr/>
          <p:nvPr/>
        </p:nvSpPr>
        <p:spPr>
          <a:xfrm>
            <a:off x="3552379" y="4113547"/>
            <a:ext cx="4752000" cy="1497692"/>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C875B0B6-2B02-76E2-DC9F-178AC1AB4D1C}"/>
              </a:ext>
            </a:extLst>
          </p:cNvPr>
          <p:cNvPicPr>
            <a:picLocks noChangeAspect="1"/>
          </p:cNvPicPr>
          <p:nvPr/>
        </p:nvPicPr>
        <p:blipFill>
          <a:blip r:embed="rId4"/>
          <a:stretch>
            <a:fillRect/>
          </a:stretch>
        </p:blipFill>
        <p:spPr>
          <a:xfrm>
            <a:off x="3333294" y="3579053"/>
            <a:ext cx="1621758" cy="1187766"/>
          </a:xfrm>
          <a:prstGeom prst="rect">
            <a:avLst/>
          </a:prstGeom>
        </p:spPr>
      </p:pic>
      <p:sp>
        <p:nvSpPr>
          <p:cNvPr id="18" name="円弧 17">
            <a:extLst>
              <a:ext uri="{FF2B5EF4-FFF2-40B4-BE49-F238E27FC236}">
                <a16:creationId xmlns:a16="http://schemas.microsoft.com/office/drawing/2014/main" id="{BE3DAA59-CA07-1827-E244-783D6D4FFFE0}"/>
              </a:ext>
            </a:extLst>
          </p:cNvPr>
          <p:cNvSpPr/>
          <p:nvPr/>
        </p:nvSpPr>
        <p:spPr>
          <a:xfrm flipH="1">
            <a:off x="3572148" y="4346097"/>
            <a:ext cx="4752000" cy="149769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57A70289-1BFD-A785-9356-2AE9F870E8C8}"/>
              </a:ext>
            </a:extLst>
          </p:cNvPr>
          <p:cNvPicPr>
            <a:picLocks noChangeAspect="1"/>
          </p:cNvPicPr>
          <p:nvPr/>
        </p:nvPicPr>
        <p:blipFill>
          <a:blip r:embed="rId5"/>
          <a:stretch>
            <a:fillRect/>
          </a:stretch>
        </p:blipFill>
        <p:spPr>
          <a:xfrm>
            <a:off x="7097485" y="3697344"/>
            <a:ext cx="1417867" cy="1417867"/>
          </a:xfrm>
          <a:prstGeom prst="rect">
            <a:avLst/>
          </a:prstGeom>
        </p:spPr>
      </p:pic>
      <p:sp>
        <p:nvSpPr>
          <p:cNvPr id="10" name="スライド番号プレースホルダー 9">
            <a:extLst>
              <a:ext uri="{FF2B5EF4-FFF2-40B4-BE49-F238E27FC236}">
                <a16:creationId xmlns:a16="http://schemas.microsoft.com/office/drawing/2014/main" id="{DED130A8-E7BF-F8BB-4723-17CCE5DF13D8}"/>
              </a:ext>
            </a:extLst>
          </p:cNvPr>
          <p:cNvSpPr>
            <a:spLocks noGrp="1"/>
          </p:cNvSpPr>
          <p:nvPr>
            <p:ph type="sldNum" sz="quarter" idx="12"/>
          </p:nvPr>
        </p:nvSpPr>
        <p:spPr/>
        <p:txBody>
          <a:bodyPr/>
          <a:lstStyle/>
          <a:p>
            <a:fld id="{7F53A4F6-1DED-4042-94B1-26CBF9BCF6BA}" type="slidenum">
              <a:rPr kumimoji="1" lang="ja-JP" altLang="en-US" smtClean="0"/>
              <a:t>209</a:t>
            </a:fld>
            <a:endParaRPr kumimoji="1" lang="ja-JP" altLang="en-US"/>
          </a:p>
        </p:txBody>
      </p:sp>
    </p:spTree>
    <p:extLst>
      <p:ext uri="{BB962C8B-B14F-4D97-AF65-F5344CB8AC3E}">
        <p14:creationId xmlns:p14="http://schemas.microsoft.com/office/powerpoint/2010/main" val="329848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71475" y="146644"/>
            <a:ext cx="11449049" cy="996356"/>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800">
                <a:solidFill>
                  <a:srgbClr val="FF0000"/>
                </a:solidFill>
                <a:latin typeface="HG丸ｺﾞｼｯｸM-PRO"/>
                <a:ea typeface="HG丸ｺﾞｼｯｸM-PRO"/>
                <a:cs typeface="HG丸ｺﾞｼｯｸM-PRO"/>
              </a:rPr>
              <a:t>本日の</a:t>
            </a:r>
            <a:r>
              <a:rPr lang="en-US" altLang="ja-JP" sz="4800" dirty="0">
                <a:solidFill>
                  <a:srgbClr val="FF0000"/>
                </a:solidFill>
                <a:latin typeface="HG丸ｺﾞｼｯｸM-PRO"/>
                <a:ea typeface="HG丸ｺﾞｼｯｸM-PRO"/>
                <a:cs typeface="HG丸ｺﾞｼｯｸM-PRO"/>
              </a:rPr>
              <a:t>AGENDA</a:t>
            </a:r>
          </a:p>
          <a:p>
            <a:endParaRPr lang="en-US" altLang="ja-JP" sz="1200" dirty="0">
              <a:solidFill>
                <a:srgbClr val="0000FF"/>
              </a:solidFill>
              <a:latin typeface="HG丸ｺﾞｼｯｸM-PRO"/>
              <a:ea typeface="HG丸ｺﾞｼｯｸM-PRO"/>
              <a:cs typeface="HG丸ｺﾞｼｯｸM-PRO"/>
            </a:endParaRPr>
          </a:p>
          <a:p>
            <a:endParaRPr lang="en-US" altLang="ja-JP" sz="3000" dirty="0">
              <a:latin typeface="HG丸ｺﾞｼｯｸM-PRO"/>
              <a:ea typeface="HG丸ｺﾞｼｯｸM-PRO"/>
              <a:cs typeface="HG丸ｺﾞｼｯｸM-PRO"/>
            </a:endParaRPr>
          </a:p>
        </p:txBody>
      </p:sp>
      <p:sp>
        <p:nvSpPr>
          <p:cNvPr id="5" name="サブタイトル 2"/>
          <p:cNvSpPr txBox="1">
            <a:spLocks/>
          </p:cNvSpPr>
          <p:nvPr/>
        </p:nvSpPr>
        <p:spPr>
          <a:xfrm>
            <a:off x="228599" y="870857"/>
            <a:ext cx="11734800" cy="5840499"/>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lnSpc>
                <a:spcPct val="150000"/>
              </a:lnSpc>
            </a:pPr>
            <a:r>
              <a:rPr lang="ja-JP" altLang="en-US" sz="4800">
                <a:solidFill>
                  <a:srgbClr val="0070C0"/>
                </a:solidFill>
                <a:latin typeface="HG丸ｺﾞｼｯｸM-PRO"/>
                <a:ea typeface="HG丸ｺﾞｼｯｸM-PRO"/>
                <a:cs typeface="HG丸ｺﾞｼｯｸM-PRO"/>
              </a:rPr>
              <a:t>１．近年の傾向　　　　　　　　　　　　　　　　　　　　　　　　　　　　</a:t>
            </a:r>
            <a:endParaRPr lang="en-US" altLang="ja-JP" sz="4800" dirty="0">
              <a:solidFill>
                <a:srgbClr val="0070C0"/>
              </a:solidFill>
              <a:latin typeface="HG丸ｺﾞｼｯｸM-PRO"/>
              <a:ea typeface="HG丸ｺﾞｼｯｸM-PRO"/>
              <a:cs typeface="HG丸ｺﾞｼｯｸM-PRO"/>
            </a:endParaRPr>
          </a:p>
          <a:p>
            <a:pPr algn="l">
              <a:lnSpc>
                <a:spcPts val="3000"/>
              </a:lnSpc>
            </a:pPr>
            <a:r>
              <a:rPr lang="ja-JP" altLang="en-US" sz="4800">
                <a:solidFill>
                  <a:srgbClr val="0070C0"/>
                </a:solidFill>
                <a:latin typeface="HG丸ｺﾞｼｯｸM-PRO"/>
                <a:ea typeface="HG丸ｺﾞｼｯｸM-PRO"/>
                <a:cs typeface="HG丸ｺﾞｼｯｸM-PRO"/>
              </a:rPr>
              <a:t>　　</a:t>
            </a:r>
            <a:r>
              <a:rPr lang="ja-JP" altLang="en-US" sz="3000">
                <a:solidFill>
                  <a:schemeClr val="tx1"/>
                </a:solidFill>
                <a:latin typeface="HG丸ｺﾞｼｯｸM-PRO"/>
                <a:ea typeface="HG丸ｺﾞｼｯｸM-PRO"/>
                <a:cs typeface="HG丸ｺﾞｼｯｸM-PRO"/>
              </a:rPr>
              <a:t>傾向（トレンド）の分析：厚労省の思惑と施策の動き</a:t>
            </a:r>
            <a:endParaRPr lang="en-US" altLang="ja-JP" sz="3000" dirty="0">
              <a:solidFill>
                <a:schemeClr val="bg1">
                  <a:lumMod val="85000"/>
                </a:schemeClr>
              </a:solidFill>
              <a:latin typeface="HG丸ｺﾞｼｯｸM-PRO"/>
              <a:ea typeface="HG丸ｺﾞｼｯｸM-PRO"/>
              <a:cs typeface="HG丸ｺﾞｼｯｸM-PRO"/>
            </a:endParaRPr>
          </a:p>
          <a:p>
            <a:pPr algn="l">
              <a:lnSpc>
                <a:spcPct val="150000"/>
              </a:lnSpc>
            </a:pPr>
            <a:r>
              <a:rPr lang="ja-JP" altLang="en-US" sz="4800">
                <a:solidFill>
                  <a:srgbClr val="0070C0"/>
                </a:solidFill>
                <a:latin typeface="HG丸ｺﾞｼｯｸM-PRO"/>
                <a:ea typeface="HG丸ｺﾞｼｯｸM-PRO"/>
                <a:cs typeface="HG丸ｺﾞｼｯｸM-PRO"/>
              </a:rPr>
              <a:t>２．短期的対策　　　　　　　　　　　　　　　　　　　　　　　　　　　　</a:t>
            </a:r>
            <a:endParaRPr lang="en-US" altLang="ja-JP" sz="4800" dirty="0">
              <a:solidFill>
                <a:srgbClr val="0070C0"/>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tx1"/>
                </a:solidFill>
                <a:latin typeface="HG丸ｺﾞｼｯｸM-PRO"/>
                <a:ea typeface="HG丸ｺﾞｼｯｸM-PRO"/>
                <a:cs typeface="HG丸ｺﾞｼｯｸM-PRO"/>
              </a:rPr>
              <a:t>直近の対応：令和６年度改定の概要とその対応</a:t>
            </a:r>
            <a:endParaRPr lang="en-US" altLang="ja-JP" sz="3000" dirty="0">
              <a:solidFill>
                <a:schemeClr val="tx1"/>
              </a:solidFill>
              <a:latin typeface="HG丸ｺﾞｼｯｸM-PRO"/>
              <a:ea typeface="HG丸ｺﾞｼｯｸM-PRO"/>
              <a:cs typeface="HG丸ｺﾞｼｯｸM-PRO"/>
            </a:endParaRPr>
          </a:p>
          <a:p>
            <a:pPr algn="l">
              <a:lnSpc>
                <a:spcPct val="150000"/>
              </a:lnSpc>
            </a:pPr>
            <a:r>
              <a:rPr lang="ja-JP" altLang="en-US" sz="4800">
                <a:solidFill>
                  <a:srgbClr val="0070C0"/>
                </a:solidFill>
                <a:latin typeface="HG丸ｺﾞｼｯｸM-PRO"/>
                <a:ea typeface="HG丸ｺﾞｼｯｸM-PRO"/>
                <a:cs typeface="HG丸ｺﾞｼｯｸM-PRO"/>
              </a:rPr>
              <a:t>３．中長期的対策　　　　　　　　　　　　　　　　　　　　　　　　　　</a:t>
            </a:r>
            <a:endParaRPr lang="en-US" altLang="ja-JP" sz="4800" dirty="0">
              <a:solidFill>
                <a:srgbClr val="0070C0"/>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tx1"/>
                </a:solidFill>
                <a:latin typeface="HG丸ｺﾞｼｯｸM-PRO"/>
                <a:ea typeface="HG丸ｺﾞｼｯｸM-PRO"/>
                <a:cs typeface="HG丸ｺﾞｼｯｸM-PRO"/>
              </a:rPr>
              <a:t>今後の展望：生産性の向上のためにそしてその先に在るもの</a:t>
            </a:r>
            <a:endParaRPr lang="en-US" altLang="ja-JP" sz="3000" dirty="0">
              <a:solidFill>
                <a:schemeClr val="tx1"/>
              </a:solidFill>
              <a:latin typeface="HG丸ｺﾞｼｯｸM-PRO"/>
              <a:ea typeface="HG丸ｺﾞｼｯｸM-PRO"/>
              <a:cs typeface="HG丸ｺﾞｼｯｸM-PRO"/>
            </a:endParaRPr>
          </a:p>
          <a:p>
            <a:pPr algn="l"/>
            <a:endParaRPr lang="en-US" altLang="ja-JP" sz="4800" dirty="0">
              <a:solidFill>
                <a:srgbClr val="0070C0"/>
              </a:solidFill>
              <a:latin typeface="HG丸ｺﾞｼｯｸM-PRO"/>
              <a:ea typeface="HG丸ｺﾞｼｯｸM-PRO"/>
              <a:cs typeface="HG丸ｺﾞｼｯｸM-PRO"/>
            </a:endParaRPr>
          </a:p>
          <a:p>
            <a:pPr algn="l"/>
            <a:endParaRPr lang="en-US" altLang="ja-JP" sz="4800" dirty="0">
              <a:solidFill>
                <a:srgbClr val="0070C0"/>
              </a:solidFill>
              <a:latin typeface="HG丸ｺﾞｼｯｸM-PRO"/>
              <a:ea typeface="HG丸ｺﾞｼｯｸM-PRO"/>
              <a:cs typeface="HG丸ｺﾞｼｯｸM-PRO"/>
            </a:endParaRPr>
          </a:p>
          <a:p>
            <a:pPr algn="l"/>
            <a:endParaRPr lang="ja-JP" altLang="en-US" sz="4800" dirty="0">
              <a:solidFill>
                <a:srgbClr val="0070C0"/>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AB799EAF-94A3-9FBF-141B-3329E0C87224}"/>
              </a:ext>
            </a:extLst>
          </p:cNvPr>
          <p:cNvSpPr>
            <a:spLocks noGrp="1"/>
          </p:cNvSpPr>
          <p:nvPr>
            <p:ph type="sldNum" sz="quarter" idx="12"/>
          </p:nvPr>
        </p:nvSpPr>
        <p:spPr/>
        <p:txBody>
          <a:bodyPr/>
          <a:lstStyle/>
          <a:p>
            <a:fld id="{7F53A4F6-1DED-4042-94B1-26CBF9BCF6BA}" type="slidenum">
              <a:rPr kumimoji="1" lang="ja-JP" altLang="en-US" smtClean="0"/>
              <a:t>21</a:t>
            </a:fld>
            <a:endParaRPr kumimoji="1" lang="ja-JP" altLang="en-US"/>
          </a:p>
        </p:txBody>
      </p:sp>
    </p:spTree>
    <p:extLst>
      <p:ext uri="{BB962C8B-B14F-4D97-AF65-F5344CB8AC3E}">
        <p14:creationId xmlns:p14="http://schemas.microsoft.com/office/powerpoint/2010/main" val="261705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71C16E7B-55EA-91AF-9C36-0BC9067C9E50}"/>
              </a:ext>
            </a:extLst>
          </p:cNvPr>
          <p:cNvGrpSpPr/>
          <p:nvPr/>
        </p:nvGrpSpPr>
        <p:grpSpPr>
          <a:xfrm>
            <a:off x="227195" y="1932039"/>
            <a:ext cx="11744260" cy="4687662"/>
            <a:chOff x="285070" y="1932039"/>
            <a:chExt cx="11744260" cy="4687662"/>
          </a:xfrm>
        </p:grpSpPr>
        <p:sp>
          <p:nvSpPr>
            <p:cNvPr id="3" name="タイトル 1">
              <a:extLst>
                <a:ext uri="{FF2B5EF4-FFF2-40B4-BE49-F238E27FC236}">
                  <a16:creationId xmlns:a16="http://schemas.microsoft.com/office/drawing/2014/main" id="{8CE036BD-A145-1BD7-D2E9-F3CA93B85506}"/>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診療情報連携共有料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歯科診療を行うに当たり全身的な管理が必要な患者に対し、 当該患者の同意を得て、別の保険医療機関</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歯科診療を行うものを除く。）で行った検査の結果</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投薬内容等の診療情報について、当該別の保険医療機関に文書により提供を求めた場合に保険医療機関ごとに患者</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人につき、診療情報の提供を求めた日の属する月から起算して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月に</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8FDACBB0-CFC0-A106-37DC-F21D891D098C}"/>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a:t>
              </a:r>
              <a:r>
                <a:rPr lang="ja-JP" altLang="en-US" sz="2000" u="sng">
                  <a:solidFill>
                    <a:srgbClr val="FF0000"/>
                  </a:solidFill>
                  <a:latin typeface="HGMaruGothicMPRO" panose="020F0600000000000000" pitchFamily="34" charset="-128"/>
                  <a:ea typeface="HGMaruGothicMPRO" panose="020F0600000000000000" pitchFamily="34" charset="-128"/>
                </a:rPr>
                <a:t>等</a:t>
              </a:r>
              <a:r>
                <a:rPr lang="ja-JP" altLang="en-US" sz="2000" u="sng">
                  <a:solidFill>
                    <a:schemeClr val="tx1"/>
                  </a:solidFill>
                  <a:latin typeface="HGMaruGothicMPRO" panose="020F0600000000000000" pitchFamily="34" charset="-128"/>
                  <a:ea typeface="HGMaruGothicMPRO" panose="020F0600000000000000" pitchFamily="34" charset="-128"/>
                </a:rPr>
                <a:t>連携共有料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alpha val="50000"/>
                    </a:schemeClr>
                  </a:solidFill>
                  <a:latin typeface="HGMaruGothicMPRO" panose="020F0600000000000000" pitchFamily="34" charset="-128"/>
                  <a:ea typeface="HGMaruGothicMPRO" panose="020F0600000000000000" pitchFamily="34" charset="-128"/>
                </a:rPr>
                <a:t>注</a:t>
              </a:r>
              <a:r>
                <a:rPr lang="en-US" altLang="ja-JP" sz="1500" dirty="0">
                  <a:solidFill>
                    <a:schemeClr val="tx1">
                      <a:alpha val="50000"/>
                    </a:schemeClr>
                  </a:solidFill>
                  <a:latin typeface="HGMaruGothicMPRO" panose="020F0600000000000000" pitchFamily="34" charset="-128"/>
                  <a:ea typeface="HGMaruGothicMPRO" panose="020F0600000000000000" pitchFamily="34" charset="-128"/>
                </a:rPr>
                <a:t>1</a:t>
              </a:r>
              <a:r>
                <a:rPr lang="ja-JP" altLang="en-US" sz="1500">
                  <a:solidFill>
                    <a:schemeClr val="tx1">
                      <a:alpha val="50000"/>
                    </a:schemeClr>
                  </a:solidFill>
                  <a:latin typeface="HGMaruGothicMPRO" panose="020F0600000000000000" pitchFamily="34" charset="-128"/>
                  <a:ea typeface="HGMaruGothicMPRO" panose="020F0600000000000000" pitchFamily="34" charset="-128"/>
                </a:rPr>
                <a:t>　</a:t>
              </a:r>
              <a:r>
                <a:rPr lang="ja-JP" altLang="en-US" sz="1500">
                  <a:solidFill>
                    <a:srgbClr val="FF0000">
                      <a:alpha val="50000"/>
                    </a:srgbClr>
                  </a:solidFill>
                  <a:latin typeface="HGMaruGothicMPRO" panose="020F0600000000000000" pitchFamily="34" charset="-128"/>
                  <a:ea typeface="HGMaruGothicMPRO" panose="020F0600000000000000" pitchFamily="34" charset="-128"/>
                </a:rPr>
                <a:t>１については、</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歯科診療を行うに当たり全身的な管理が必要な患者に対し、 当該患者の同意を得て、別の保険医療機関</a:t>
              </a:r>
              <a:r>
                <a:rPr lang="ja-JP" altLang="en-US" sz="1500">
                  <a:solidFill>
                    <a:schemeClr val="tx1">
                      <a:alpha val="50000"/>
                    </a:schemeClr>
                  </a:solidFill>
                  <a:latin typeface="HGMaruGothicMPRO" panose="020F0600000000000000" pitchFamily="34" charset="-128"/>
                  <a:ea typeface="HGMaruGothicMPRO" panose="020F0600000000000000" pitchFamily="34" charset="-128"/>
                </a:rPr>
                <a:t>（</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歯科診療を行うものを除く。）で行った検査の結果</a:t>
              </a:r>
              <a:r>
                <a:rPr lang="ja-JP" altLang="en-US" sz="1500">
                  <a:solidFill>
                    <a:srgbClr val="FF0000">
                      <a:alpha val="50000"/>
                    </a:srgbClr>
                  </a:solidFill>
                  <a:effectLst/>
                  <a:latin typeface="HGMaruGothicMPRO" panose="020F0600000000000000" pitchFamily="34" charset="-128"/>
                  <a:ea typeface="HGMaruGothicMPRO" panose="020F0600000000000000" pitchFamily="34" charset="-128"/>
                </a:rPr>
                <a:t>若しくは</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投薬内容等の診療情報</a:t>
              </a:r>
              <a:r>
                <a:rPr lang="ja-JP" altLang="en-US" sz="1500">
                  <a:solidFill>
                    <a:srgbClr val="FF0000">
                      <a:alpha val="50000"/>
                    </a:srgbClr>
                  </a:solidFill>
                  <a:effectLst/>
                  <a:latin typeface="HGMaruGothicMPRO" panose="020F0600000000000000" pitchFamily="34" charset="-128"/>
                  <a:ea typeface="HGMaruGothicMPRO" panose="020F0600000000000000" pitchFamily="34" charset="-128"/>
                </a:rPr>
                <a:t>又は保険薬局が有する服用薬の情報等（以下この区分番号において「診療情報等」という。）</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について、当該別の保険医療機関</a:t>
              </a:r>
              <a:r>
                <a:rPr lang="ja-JP" altLang="en-US" sz="1500">
                  <a:solidFill>
                    <a:srgbClr val="FF0000">
                      <a:alpha val="50000"/>
                    </a:srgbClr>
                  </a:solidFill>
                  <a:effectLst/>
                  <a:latin typeface="HGMaruGothicMPRO" panose="020F0600000000000000" pitchFamily="34" charset="-128"/>
                  <a:ea typeface="HGMaruGothicMPRO" panose="020F0600000000000000" pitchFamily="34" charset="-128"/>
                </a:rPr>
                <a:t>又は保険薬局</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に文書</a:t>
              </a:r>
              <a:r>
                <a:rPr lang="ja-JP" altLang="en-US" sz="1500">
                  <a:solidFill>
                    <a:srgbClr val="FF0000">
                      <a:alpha val="50000"/>
                    </a:srgbClr>
                  </a:solidFill>
                  <a:effectLst/>
                  <a:latin typeface="HGMaruGothicMPRO" panose="020F0600000000000000" pitchFamily="34" charset="-128"/>
                  <a:ea typeface="HGMaruGothicMPRO" panose="020F0600000000000000" pitchFamily="34" charset="-128"/>
                </a:rPr>
                <a:t>等</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により提供を求めた場合に</a:t>
              </a:r>
              <a:r>
                <a:rPr lang="ja-JP" altLang="en-US" sz="1500">
                  <a:solidFill>
                    <a:srgbClr val="FF0000">
                      <a:alpha val="50000"/>
                    </a:srgbClr>
                  </a:solidFill>
                  <a:effectLst/>
                  <a:latin typeface="HGMaruGothicMPRO" panose="020F0600000000000000" pitchFamily="34" charset="-128"/>
                  <a:ea typeface="HGMaruGothicMPRO" panose="020F0600000000000000" pitchFamily="34" charset="-128"/>
                </a:rPr>
                <a:t>、当該別の</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保険医療機関</a:t>
              </a:r>
              <a:r>
                <a:rPr lang="ja-JP" altLang="en-US" sz="1500">
                  <a:solidFill>
                    <a:srgbClr val="FF0000">
                      <a:alpha val="50000"/>
                    </a:srgbClr>
                  </a:solidFill>
                  <a:effectLst/>
                  <a:latin typeface="HGMaruGothicMPRO" panose="020F0600000000000000" pitchFamily="34" charset="-128"/>
                  <a:ea typeface="HGMaruGothicMPRO" panose="020F0600000000000000" pitchFamily="34" charset="-128"/>
                </a:rPr>
                <a:t>又は保険薬局</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ごとに患者</a:t>
              </a:r>
              <a:r>
                <a:rPr lang="en-US" altLang="ja-JP" sz="1500" dirty="0">
                  <a:solidFill>
                    <a:schemeClr val="tx1">
                      <a:alpha val="50000"/>
                    </a:schemeClr>
                  </a:solidFill>
                  <a:effectLst/>
                  <a:latin typeface="HGMaruGothicMPRO" panose="020F0600000000000000" pitchFamily="34" charset="-128"/>
                  <a:ea typeface="HGMaruGothicMPRO" panose="020F0600000000000000" pitchFamily="34" charset="-128"/>
                </a:rPr>
                <a:t>1</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人につき、診療情報</a:t>
              </a:r>
              <a:r>
                <a:rPr lang="ja-JP" altLang="en-US" sz="1500">
                  <a:solidFill>
                    <a:srgbClr val="FF0000">
                      <a:alpha val="50000"/>
                    </a:srgbClr>
                  </a:solidFill>
                  <a:effectLst/>
                  <a:latin typeface="HGMaruGothicMPRO" panose="020F0600000000000000" pitchFamily="34" charset="-128"/>
                  <a:ea typeface="HGMaruGothicMPRO" panose="020F0600000000000000" pitchFamily="34" charset="-128"/>
                </a:rPr>
                <a:t>等</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の提供を求めた日の属する月から起算して</a:t>
              </a:r>
              <a:r>
                <a:rPr lang="en-US" altLang="ja-JP" sz="1500" dirty="0">
                  <a:solidFill>
                    <a:schemeClr val="tx1">
                      <a:alpha val="50000"/>
                    </a:schemeClr>
                  </a:solidFill>
                  <a:effectLst/>
                  <a:latin typeface="HGMaruGothicMPRO" panose="020F0600000000000000" pitchFamily="34" charset="-128"/>
                  <a:ea typeface="HGMaruGothicMPRO" panose="020F0600000000000000" pitchFamily="34" charset="-128"/>
                </a:rPr>
                <a:t>3</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月に</a:t>
              </a:r>
              <a:r>
                <a:rPr lang="en-US" altLang="ja-JP" sz="1500" dirty="0">
                  <a:solidFill>
                    <a:schemeClr val="tx1">
                      <a:alpha val="50000"/>
                    </a:schemeClr>
                  </a:solidFill>
                  <a:effectLst/>
                  <a:latin typeface="HGMaruGothicMPRO" panose="020F0600000000000000" pitchFamily="34" charset="-128"/>
                  <a:ea typeface="HGMaruGothicMPRO" panose="020F0600000000000000" pitchFamily="34" charset="-128"/>
                </a:rPr>
                <a:t>1</a:t>
              </a:r>
              <a:r>
                <a:rPr lang="ja-JP" altLang="en-US" sz="1500">
                  <a:solidFill>
                    <a:schemeClr val="tx1">
                      <a:alpha val="50000"/>
                    </a:schemeClr>
                  </a:solidFill>
                  <a:effectLst/>
                  <a:latin typeface="HGMaruGothicMPRO" panose="020F0600000000000000" pitchFamily="34" charset="-128"/>
                  <a:ea typeface="HGMaruGothicMPRO" panose="020F0600000000000000" pitchFamily="34" charset="-128"/>
                </a:rPr>
                <a:t>回に限り算定する。 </a:t>
              </a:r>
              <a:endParaRPr lang="en-US" altLang="ja-JP" sz="1500" dirty="0">
                <a:solidFill>
                  <a:schemeClr val="tx1">
                    <a:alpha val="50000"/>
                  </a:schemeClr>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については、別の保険医療機関</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歯科診療を行うものを除く。）からの求めに応じ、患者の同意を得て、診療情報を文書により提供した場合に、提供する保険医療機関ごとに患者</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人につき、診療情報を提供した日の属する月から起算して</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月に</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回に限り算定する。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CE9BEAE8-AF7A-9DB8-5439-D007F45B90CD}"/>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六角形 4">
            <a:extLst>
              <a:ext uri="{FF2B5EF4-FFF2-40B4-BE49-F238E27FC236}">
                <a16:creationId xmlns:a16="http://schemas.microsoft.com/office/drawing/2014/main" id="{DB00B0BC-7592-FAB6-CAC9-983F36E88E0D}"/>
              </a:ext>
            </a:extLst>
          </p:cNvPr>
          <p:cNvSpPr/>
          <p:nvPr/>
        </p:nvSpPr>
        <p:spPr>
          <a:xfrm>
            <a:off x="11167671" y="59914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A3DFB94E-1B4F-1650-C02A-541BCBCE26B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医歯薬連携の推進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タイトル 1">
            <a:extLst>
              <a:ext uri="{FF2B5EF4-FFF2-40B4-BE49-F238E27FC236}">
                <a16:creationId xmlns:a16="http://schemas.microsoft.com/office/drawing/2014/main" id="{557FF747-5B4A-C19A-31C8-71155C0D180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10" name="スライド番号プレースホルダー 9">
            <a:extLst>
              <a:ext uri="{FF2B5EF4-FFF2-40B4-BE49-F238E27FC236}">
                <a16:creationId xmlns:a16="http://schemas.microsoft.com/office/drawing/2014/main" id="{70C8D7B9-A9F0-AB07-D874-8F0A71412E14}"/>
              </a:ext>
            </a:extLst>
          </p:cNvPr>
          <p:cNvSpPr>
            <a:spLocks noGrp="1"/>
          </p:cNvSpPr>
          <p:nvPr>
            <p:ph type="sldNum" sz="quarter" idx="12"/>
          </p:nvPr>
        </p:nvSpPr>
        <p:spPr/>
        <p:txBody>
          <a:bodyPr/>
          <a:lstStyle/>
          <a:p>
            <a:fld id="{7F53A4F6-1DED-4042-94B1-26CBF9BCF6BA}" type="slidenum">
              <a:rPr kumimoji="1" lang="ja-JP" altLang="en-US" smtClean="0"/>
              <a:t>210</a:t>
            </a:fld>
            <a:endParaRPr kumimoji="1" lang="ja-JP" altLang="en-US"/>
          </a:p>
        </p:txBody>
      </p:sp>
    </p:spTree>
    <p:extLst>
      <p:ext uri="{BB962C8B-B14F-4D97-AF65-F5344CB8AC3E}">
        <p14:creationId xmlns:p14="http://schemas.microsoft.com/office/powerpoint/2010/main" val="377469479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9AFCB-4A24-1413-B712-A74D92E08CB9}"/>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F96D0D7E-944A-8E90-15A0-9B120E0223F7}"/>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37E5CD93-4BD3-DDBE-BC69-9BB0E86483DF}"/>
              </a:ext>
            </a:extLst>
          </p:cNvPr>
          <p:cNvGrpSpPr/>
          <p:nvPr/>
        </p:nvGrpSpPr>
        <p:grpSpPr>
          <a:xfrm>
            <a:off x="227920" y="1932039"/>
            <a:ext cx="11744260" cy="1287411"/>
            <a:chOff x="285070" y="1932039"/>
            <a:chExt cx="11744260" cy="1287411"/>
          </a:xfrm>
        </p:grpSpPr>
        <p:sp>
          <p:nvSpPr>
            <p:cNvPr id="3" name="タイトル 1">
              <a:extLst>
                <a:ext uri="{FF2B5EF4-FFF2-40B4-BE49-F238E27FC236}">
                  <a16:creationId xmlns:a16="http://schemas.microsoft.com/office/drawing/2014/main" id="{5422184E-E803-49EE-8A5E-38587249AD27}"/>
                </a:ext>
              </a:extLst>
            </p:cNvPr>
            <p:cNvSpPr txBox="1">
              <a:spLocks/>
            </p:cNvSpPr>
            <p:nvPr/>
          </p:nvSpPr>
          <p:spPr>
            <a:xfrm>
              <a:off x="285070" y="1932039"/>
              <a:ext cx="5487080" cy="128741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診療情報連携共有料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endParaRPr lang="en-US" altLang="ja-JP" sz="1500" dirty="0">
                <a:solidFill>
                  <a:schemeClr val="tx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診療情報連携共有料　　　　　　　　　</a:t>
              </a:r>
              <a:r>
                <a:rPr lang="en-US" altLang="ja-JP" sz="1500" dirty="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  120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976F51CC-5422-9175-56AE-028794959A31}"/>
                </a:ext>
              </a:extLst>
            </p:cNvPr>
            <p:cNvSpPr txBox="1">
              <a:spLocks/>
            </p:cNvSpPr>
            <p:nvPr/>
          </p:nvSpPr>
          <p:spPr>
            <a:xfrm>
              <a:off x="6542930" y="1932039"/>
              <a:ext cx="5486400" cy="1287411"/>
            </a:xfrm>
            <a:prstGeom prst="rect">
              <a:avLst/>
            </a:prstGeom>
            <a:ln>
              <a:solidFill>
                <a:schemeClr val="tx1">
                  <a:alpha val="98000"/>
                </a:schemeClr>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a:t>
              </a:r>
              <a:r>
                <a:rPr lang="ja-JP" altLang="en-US" sz="2000" u="sng">
                  <a:solidFill>
                    <a:srgbClr val="FF0000"/>
                  </a:solidFill>
                  <a:latin typeface="HGMaruGothicMPRO" panose="020F0600000000000000" pitchFamily="34" charset="-128"/>
                  <a:ea typeface="HGMaruGothicMPRO" panose="020F0600000000000000" pitchFamily="34" charset="-128"/>
                </a:rPr>
                <a:t>等</a:t>
              </a:r>
              <a:r>
                <a:rPr lang="ja-JP" altLang="en-US" sz="2000" u="sng">
                  <a:solidFill>
                    <a:schemeClr val="tx1"/>
                  </a:solidFill>
                  <a:latin typeface="HGMaruGothicMPRO" panose="020F0600000000000000" pitchFamily="34" charset="-128"/>
                  <a:ea typeface="HGMaruGothicMPRO" panose="020F0600000000000000" pitchFamily="34" charset="-128"/>
                </a:rPr>
                <a:t>連携共有料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en-US" altLang="ja-JP" sz="1500" dirty="0">
                  <a:solidFill>
                    <a:srgbClr val="FF0000">
                      <a:alpha val="20000"/>
                    </a:srgbClr>
                  </a:solidFill>
                  <a:latin typeface="HGMaruGothicMPRO" panose="020F0600000000000000" pitchFamily="34" charset="-128"/>
                  <a:ea typeface="HGMaruGothicMPRO" panose="020F0600000000000000" pitchFamily="34" charset="-128"/>
                </a:rPr>
                <a:t>1</a:t>
              </a:r>
              <a:r>
                <a:rPr lang="ja-JP" altLang="en-US" sz="1500">
                  <a:solidFill>
                    <a:srgbClr val="FF0000">
                      <a:alpha val="20000"/>
                    </a:srgbClr>
                  </a:solidFill>
                  <a:latin typeface="HGMaruGothicMPRO" panose="020F0600000000000000" pitchFamily="34" charset="-128"/>
                  <a:ea typeface="HGMaruGothicMPRO" panose="020F0600000000000000" pitchFamily="34" charset="-128"/>
                </a:rPr>
                <a:t>　診療情報等連携共有料１　　　　　　　　　　　　</a:t>
              </a:r>
              <a:r>
                <a:rPr lang="en-US" altLang="ja-JP" sz="1500" dirty="0">
                  <a:solidFill>
                    <a:srgbClr val="FF0000">
                      <a:alpha val="20000"/>
                    </a:srgbClr>
                  </a:solidFill>
                  <a:latin typeface="HGMaruGothicMPRO" panose="020F0600000000000000" pitchFamily="34" charset="-128"/>
                  <a:ea typeface="HGMaruGothicMPRO" panose="020F0600000000000000" pitchFamily="34" charset="-128"/>
                </a:rPr>
                <a:t> 120</a:t>
              </a:r>
              <a:r>
                <a:rPr lang="ja-JP" altLang="en-US" sz="1500">
                  <a:solidFill>
                    <a:srgbClr val="FF0000">
                      <a:alpha val="20000"/>
                    </a:srgbClr>
                  </a:solidFill>
                  <a:latin typeface="HGMaruGothicMPRO" panose="020F0600000000000000" pitchFamily="34" charset="-128"/>
                  <a:ea typeface="HGMaruGothicMPRO" panose="020F0600000000000000" pitchFamily="34" charset="-128"/>
                </a:rPr>
                <a:t>点</a:t>
              </a:r>
              <a:endParaRPr lang="en-US" altLang="ja-JP" sz="1500" dirty="0">
                <a:solidFill>
                  <a:srgbClr val="FF0000">
                    <a:alpha val="20000"/>
                  </a:srgbClr>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　診療情報等連携共有料２　　　　　　　　　　　　</a:t>
              </a:r>
              <a:r>
                <a:rPr lang="en-US" altLang="ja-JP" sz="1500" dirty="0">
                  <a:solidFill>
                    <a:srgbClr val="FF0000"/>
                  </a:solidFill>
                  <a:latin typeface="HGMaruGothicMPRO" panose="020F0600000000000000" pitchFamily="34" charset="-128"/>
                  <a:ea typeface="HGMaruGothicMPRO" panose="020F0600000000000000" pitchFamily="34" charset="-128"/>
                </a:rPr>
                <a:t> 120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B874FEAA-0736-87AE-A607-C0606B5B2C08}"/>
                </a:ext>
              </a:extLst>
            </p:cNvPr>
            <p:cNvSpPr/>
            <p:nvPr/>
          </p:nvSpPr>
          <p:spPr>
            <a:xfrm>
              <a:off x="5862638" y="2189664"/>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タイトル 1">
            <a:extLst>
              <a:ext uri="{FF2B5EF4-FFF2-40B4-BE49-F238E27FC236}">
                <a16:creationId xmlns:a16="http://schemas.microsoft.com/office/drawing/2014/main" id="{E48FC5F7-5CC3-305B-C1A1-55655340F37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医歯薬連携の推進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7" name="六角形 6">
            <a:extLst>
              <a:ext uri="{FF2B5EF4-FFF2-40B4-BE49-F238E27FC236}">
                <a16:creationId xmlns:a16="http://schemas.microsoft.com/office/drawing/2014/main" id="{6CA192B3-4A3D-62CE-EDA5-B3F6AFF26B08}"/>
              </a:ext>
            </a:extLst>
          </p:cNvPr>
          <p:cNvSpPr/>
          <p:nvPr/>
        </p:nvSpPr>
        <p:spPr>
          <a:xfrm>
            <a:off x="11167671" y="59914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EB3CA7A9-E15B-0BA7-28F5-CC28F0CBA99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11" name="図 10">
            <a:extLst>
              <a:ext uri="{FF2B5EF4-FFF2-40B4-BE49-F238E27FC236}">
                <a16:creationId xmlns:a16="http://schemas.microsoft.com/office/drawing/2014/main" id="{C0D1D8C2-051D-4D40-1EAF-2FD2D7389035}"/>
              </a:ext>
            </a:extLst>
          </p:cNvPr>
          <p:cNvPicPr>
            <a:picLocks noChangeAspect="1"/>
          </p:cNvPicPr>
          <p:nvPr/>
        </p:nvPicPr>
        <p:blipFill>
          <a:blip r:embed="rId2"/>
          <a:stretch>
            <a:fillRect/>
          </a:stretch>
        </p:blipFill>
        <p:spPr>
          <a:xfrm>
            <a:off x="1582274" y="3581401"/>
            <a:ext cx="2007290" cy="3136391"/>
          </a:xfrm>
          <a:prstGeom prst="rect">
            <a:avLst/>
          </a:prstGeom>
        </p:spPr>
      </p:pic>
      <p:pic>
        <p:nvPicPr>
          <p:cNvPr id="12" name="図 11">
            <a:extLst>
              <a:ext uri="{FF2B5EF4-FFF2-40B4-BE49-F238E27FC236}">
                <a16:creationId xmlns:a16="http://schemas.microsoft.com/office/drawing/2014/main" id="{F10F9751-F8C9-DBC6-E9B2-4B51A0C29F9D}"/>
              </a:ext>
            </a:extLst>
          </p:cNvPr>
          <p:cNvPicPr>
            <a:picLocks noChangeAspect="1"/>
          </p:cNvPicPr>
          <p:nvPr/>
        </p:nvPicPr>
        <p:blipFill>
          <a:blip r:embed="rId3"/>
          <a:stretch>
            <a:fillRect/>
          </a:stretch>
        </p:blipFill>
        <p:spPr>
          <a:xfrm>
            <a:off x="8218714" y="3581401"/>
            <a:ext cx="2122768" cy="3180177"/>
          </a:xfrm>
          <a:prstGeom prst="rect">
            <a:avLst/>
          </a:prstGeom>
        </p:spPr>
      </p:pic>
      <p:sp>
        <p:nvSpPr>
          <p:cNvPr id="17" name="円弧 16">
            <a:extLst>
              <a:ext uri="{FF2B5EF4-FFF2-40B4-BE49-F238E27FC236}">
                <a16:creationId xmlns:a16="http://schemas.microsoft.com/office/drawing/2014/main" id="{7F59EF25-8CBD-E2F6-E9C5-1D2FAA1D6F19}"/>
              </a:ext>
            </a:extLst>
          </p:cNvPr>
          <p:cNvSpPr/>
          <p:nvPr/>
        </p:nvSpPr>
        <p:spPr>
          <a:xfrm>
            <a:off x="3552379" y="4113547"/>
            <a:ext cx="4752000" cy="1497692"/>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C875B0B6-2B02-76E2-DC9F-178AC1AB4D1C}"/>
              </a:ext>
            </a:extLst>
          </p:cNvPr>
          <p:cNvPicPr>
            <a:picLocks noChangeAspect="1"/>
          </p:cNvPicPr>
          <p:nvPr/>
        </p:nvPicPr>
        <p:blipFill>
          <a:blip r:embed="rId4"/>
          <a:stretch>
            <a:fillRect/>
          </a:stretch>
        </p:blipFill>
        <p:spPr>
          <a:xfrm>
            <a:off x="3333294" y="3579053"/>
            <a:ext cx="1621758" cy="1187766"/>
          </a:xfrm>
          <a:prstGeom prst="rect">
            <a:avLst/>
          </a:prstGeom>
        </p:spPr>
      </p:pic>
      <p:sp>
        <p:nvSpPr>
          <p:cNvPr id="18" name="円弧 17">
            <a:extLst>
              <a:ext uri="{FF2B5EF4-FFF2-40B4-BE49-F238E27FC236}">
                <a16:creationId xmlns:a16="http://schemas.microsoft.com/office/drawing/2014/main" id="{BE3DAA59-CA07-1827-E244-783D6D4FFFE0}"/>
              </a:ext>
            </a:extLst>
          </p:cNvPr>
          <p:cNvSpPr/>
          <p:nvPr/>
        </p:nvSpPr>
        <p:spPr>
          <a:xfrm flipH="1">
            <a:off x="3572148" y="4346097"/>
            <a:ext cx="4752000" cy="149769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57A70289-1BFD-A785-9356-2AE9F870E8C8}"/>
              </a:ext>
            </a:extLst>
          </p:cNvPr>
          <p:cNvPicPr>
            <a:picLocks noChangeAspect="1"/>
          </p:cNvPicPr>
          <p:nvPr/>
        </p:nvPicPr>
        <p:blipFill>
          <a:blip r:embed="rId5"/>
          <a:stretch>
            <a:fillRect/>
          </a:stretch>
        </p:blipFill>
        <p:spPr>
          <a:xfrm>
            <a:off x="7097485" y="3697344"/>
            <a:ext cx="1417867" cy="1417867"/>
          </a:xfrm>
          <a:prstGeom prst="rect">
            <a:avLst/>
          </a:prstGeom>
        </p:spPr>
      </p:pic>
      <p:sp>
        <p:nvSpPr>
          <p:cNvPr id="19" name="円弧 18">
            <a:extLst>
              <a:ext uri="{FF2B5EF4-FFF2-40B4-BE49-F238E27FC236}">
                <a16:creationId xmlns:a16="http://schemas.microsoft.com/office/drawing/2014/main" id="{6DA7C192-BBDF-8EFE-E32C-1196C51AA3F8}"/>
              </a:ext>
            </a:extLst>
          </p:cNvPr>
          <p:cNvSpPr/>
          <p:nvPr/>
        </p:nvSpPr>
        <p:spPr>
          <a:xfrm flipH="1" flipV="1">
            <a:off x="3627937" y="4434176"/>
            <a:ext cx="4752000" cy="1497692"/>
          </a:xfrm>
          <a:prstGeom prst="arc">
            <a:avLst>
              <a:gd name="adj1" fmla="val 11098077"/>
              <a:gd name="adj2" fmla="val 21382501"/>
            </a:avLst>
          </a:prstGeom>
          <a:ln w="47625">
            <a:solidFill>
              <a:schemeClr val="bg1">
                <a:lumMod val="65000"/>
              </a:schemeClr>
            </a:solidFill>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6BC5B98A-C7E6-504F-6E11-EECA89F428E2}"/>
              </a:ext>
            </a:extLst>
          </p:cNvPr>
          <p:cNvPicPr>
            <a:picLocks noChangeAspect="1"/>
          </p:cNvPicPr>
          <p:nvPr/>
        </p:nvPicPr>
        <p:blipFill>
          <a:blip r:embed="rId5"/>
          <a:stretch>
            <a:fillRect/>
          </a:stretch>
        </p:blipFill>
        <p:spPr>
          <a:xfrm>
            <a:off x="7171466" y="4765156"/>
            <a:ext cx="1417867" cy="1417867"/>
          </a:xfrm>
          <a:prstGeom prst="rect">
            <a:avLst/>
          </a:prstGeom>
        </p:spPr>
      </p:pic>
      <p:sp>
        <p:nvSpPr>
          <p:cNvPr id="22" name="円弧 21">
            <a:extLst>
              <a:ext uri="{FF2B5EF4-FFF2-40B4-BE49-F238E27FC236}">
                <a16:creationId xmlns:a16="http://schemas.microsoft.com/office/drawing/2014/main" id="{C735E48B-7F6A-C3B7-A3D2-1F1E911ADF99}"/>
              </a:ext>
            </a:extLst>
          </p:cNvPr>
          <p:cNvSpPr/>
          <p:nvPr/>
        </p:nvSpPr>
        <p:spPr>
          <a:xfrm flipV="1">
            <a:off x="3589370" y="4680734"/>
            <a:ext cx="4752000" cy="1497692"/>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D7FF6155-2D32-338D-405E-654D101A8BC7}"/>
              </a:ext>
            </a:extLst>
          </p:cNvPr>
          <p:cNvPicPr>
            <a:picLocks noChangeAspect="1"/>
          </p:cNvPicPr>
          <p:nvPr/>
        </p:nvPicPr>
        <p:blipFill>
          <a:blip r:embed="rId4"/>
          <a:stretch>
            <a:fillRect/>
          </a:stretch>
        </p:blipFill>
        <p:spPr>
          <a:xfrm>
            <a:off x="3341406" y="5284761"/>
            <a:ext cx="1621758" cy="1187766"/>
          </a:xfrm>
          <a:prstGeom prst="rect">
            <a:avLst/>
          </a:prstGeom>
        </p:spPr>
      </p:pic>
      <p:sp>
        <p:nvSpPr>
          <p:cNvPr id="10" name="スライド番号プレースホルダー 9">
            <a:extLst>
              <a:ext uri="{FF2B5EF4-FFF2-40B4-BE49-F238E27FC236}">
                <a16:creationId xmlns:a16="http://schemas.microsoft.com/office/drawing/2014/main" id="{D162550A-DAFD-AD68-EB37-CD88487AB896}"/>
              </a:ext>
            </a:extLst>
          </p:cNvPr>
          <p:cNvSpPr>
            <a:spLocks noGrp="1"/>
          </p:cNvSpPr>
          <p:nvPr>
            <p:ph type="sldNum" sz="quarter" idx="12"/>
          </p:nvPr>
        </p:nvSpPr>
        <p:spPr/>
        <p:txBody>
          <a:bodyPr/>
          <a:lstStyle/>
          <a:p>
            <a:fld id="{7F53A4F6-1DED-4042-94B1-26CBF9BCF6BA}" type="slidenum">
              <a:rPr kumimoji="1" lang="ja-JP" altLang="en-US" smtClean="0"/>
              <a:t>211</a:t>
            </a:fld>
            <a:endParaRPr kumimoji="1" lang="ja-JP" altLang="en-US"/>
          </a:p>
        </p:txBody>
      </p:sp>
    </p:spTree>
    <p:extLst>
      <p:ext uri="{BB962C8B-B14F-4D97-AF65-F5344CB8AC3E}">
        <p14:creationId xmlns:p14="http://schemas.microsoft.com/office/powerpoint/2010/main" val="151774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righ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2"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600"/>
              </a:lnSpc>
            </a:pPr>
            <a:r>
              <a:rPr lang="ja-JP" altLang="en-US" sz="6000">
                <a:solidFill>
                  <a:schemeClr val="tx1"/>
                </a:solidFill>
                <a:latin typeface="HGMaruGothicMPRO" panose="020F0600000000000000" pitchFamily="34" charset="-128"/>
                <a:ea typeface="HGMaruGothicMPRO" panose="020F0600000000000000" pitchFamily="34" charset="-128"/>
              </a:rPr>
              <a:t>⑤</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ライフステージに応じた</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5600"/>
              </a:lnSpc>
            </a:pPr>
            <a:r>
              <a:rPr lang="ja-JP" altLang="en-US" sz="6000">
                <a:solidFill>
                  <a:schemeClr val="tx1"/>
                </a:solidFill>
                <a:latin typeface="HGMaruGothicMPRO" panose="020F0600000000000000" pitchFamily="34" charset="-128"/>
                <a:ea typeface="HGMaruGothicMPRO" panose="020F0600000000000000" pitchFamily="34" charset="-128"/>
              </a:rPr>
              <a:t>口腔機能管理の推進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19EA6AA2-0552-57C0-EA14-04227B5B3A10}"/>
              </a:ext>
            </a:extLst>
          </p:cNvPr>
          <p:cNvSpPr>
            <a:spLocks noGrp="1"/>
          </p:cNvSpPr>
          <p:nvPr>
            <p:ph type="sldNum" sz="quarter" idx="12"/>
          </p:nvPr>
        </p:nvSpPr>
        <p:spPr/>
        <p:txBody>
          <a:bodyPr/>
          <a:lstStyle/>
          <a:p>
            <a:fld id="{7F53A4F6-1DED-4042-94B1-26CBF9BCF6BA}" type="slidenum">
              <a:rPr kumimoji="1" lang="ja-JP" altLang="en-US" smtClean="0"/>
              <a:t>212</a:t>
            </a:fld>
            <a:endParaRPr kumimoji="1" lang="ja-JP" altLang="en-US"/>
          </a:p>
        </p:txBody>
      </p:sp>
    </p:spTree>
    <p:extLst>
      <p:ext uri="{BB962C8B-B14F-4D97-AF65-F5344CB8AC3E}">
        <p14:creationId xmlns:p14="http://schemas.microsoft.com/office/powerpoint/2010/main" val="45778779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F311D8A-46E2-CC16-68C0-20B842843AE4}"/>
              </a:ext>
            </a:extLst>
          </p:cNvPr>
          <p:cNvSpPr txBox="1">
            <a:spLocks/>
          </p:cNvSpPr>
          <p:nvPr/>
        </p:nvSpPr>
        <p:spPr>
          <a:xfrm>
            <a:off x="365760" y="1873045"/>
            <a:ext cx="11521440" cy="474669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ライフステージに応じた口腔機能管理を推進する観点から、口機及び小機能について、指導訓練が実施されるようになってきた診療実態を踏まえて、評価の在り方を見直すとともに、指導訓練に係る評価を新設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chemeClr val="tx1"/>
                </a:solidFill>
                <a:effectLst/>
                <a:latin typeface="HGMaruGothicMPRO" panose="020F0600000000000000" pitchFamily="34" charset="-128"/>
                <a:ea typeface="HGMaruGothicMPRO" panose="020F0600000000000000" pitchFamily="34" charset="-128"/>
              </a:rPr>
              <a:t>小機能及び口機能について、指導訓練が実施されるようになってきた診療実態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を踏まえて、要件及び評価を見直す。</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FB2C4938-89AE-3487-61D8-FB0CBA14837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ライフステージに応じた口腔機能管理の推進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0BFEF721-97A6-D7D8-A01C-D323D0C258C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AAD89A32-2C77-C08D-2353-96867C0781A3}"/>
              </a:ext>
            </a:extLst>
          </p:cNvPr>
          <p:cNvSpPr>
            <a:spLocks noGrp="1"/>
          </p:cNvSpPr>
          <p:nvPr>
            <p:ph type="sldNum" sz="quarter" idx="12"/>
          </p:nvPr>
        </p:nvSpPr>
        <p:spPr/>
        <p:txBody>
          <a:bodyPr/>
          <a:lstStyle/>
          <a:p>
            <a:fld id="{7F53A4F6-1DED-4042-94B1-26CBF9BCF6BA}" type="slidenum">
              <a:rPr kumimoji="1" lang="ja-JP" altLang="en-US" smtClean="0"/>
              <a:t>213</a:t>
            </a:fld>
            <a:endParaRPr kumimoji="1" lang="ja-JP" altLang="en-US"/>
          </a:p>
        </p:txBody>
      </p:sp>
    </p:spTree>
    <p:extLst>
      <p:ext uri="{BB962C8B-B14F-4D97-AF65-F5344CB8AC3E}">
        <p14:creationId xmlns:p14="http://schemas.microsoft.com/office/powerpoint/2010/main" val="140401092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71C16E7B-55EA-91AF-9C36-0BC9067C9E50}"/>
              </a:ext>
            </a:extLst>
          </p:cNvPr>
          <p:cNvGrpSpPr/>
          <p:nvPr/>
        </p:nvGrpSpPr>
        <p:grpSpPr>
          <a:xfrm>
            <a:off x="285070" y="1836503"/>
            <a:ext cx="11744260" cy="2380654"/>
            <a:chOff x="285070" y="1932039"/>
            <a:chExt cx="11744260" cy="2380654"/>
          </a:xfrm>
        </p:grpSpPr>
        <p:sp>
          <p:nvSpPr>
            <p:cNvPr id="3" name="タイトル 1">
              <a:extLst>
                <a:ext uri="{FF2B5EF4-FFF2-40B4-BE49-F238E27FC236}">
                  <a16:creationId xmlns:a16="http://schemas.microsoft.com/office/drawing/2014/main" id="{8CE036BD-A145-1BD7-D2E9-F3CA93B85506}"/>
                </a:ext>
              </a:extLst>
            </p:cNvPr>
            <p:cNvSpPr txBox="1">
              <a:spLocks/>
            </p:cNvSpPr>
            <p:nvPr/>
          </p:nvSpPr>
          <p:spPr>
            <a:xfrm>
              <a:off x="285070" y="1932039"/>
              <a:ext cx="5487080" cy="23806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小児口腔機能管理料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a:solidFill>
                    <a:schemeClr val="tx1"/>
                  </a:solidFill>
                  <a:latin typeface="HGMaruGothicMPRO" panose="020F0600000000000000" pitchFamily="34" charset="-128"/>
                  <a:ea typeface="HGMaruGothicMPRO" panose="020F0600000000000000" pitchFamily="34" charset="-128"/>
                </a:rPr>
                <a:t>　　　　　　　</a:t>
              </a:r>
              <a:r>
                <a:rPr lang="en-US" altLang="ja-JP" sz="2000" dirty="0">
                  <a:solidFill>
                    <a:schemeClr val="tx1"/>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100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u="sng" dirty="0">
                <a:solidFill>
                  <a:srgbClr val="FF0000"/>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　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B000-4</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に掲げる歯科疾患管理料又は区分番号 </a:t>
              </a:r>
              <a:r>
                <a:rPr lang="en" altLang="ja-JP" sz="1500" dirty="0">
                  <a:solidFill>
                    <a:schemeClr val="tx1"/>
                  </a:solidFill>
                  <a:effectLst/>
                  <a:latin typeface="HGMaruGothicMPRO" panose="020F0600000000000000" pitchFamily="34" charset="-128"/>
                  <a:ea typeface="HGMaruGothicMPRO" panose="020F0600000000000000" pitchFamily="34" charset="-128"/>
                </a:rPr>
                <a:t>B002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に掲げる歯科特定疾患療養管理料を算定した患者であって、口腔機能の発達不全を有する</a:t>
              </a:r>
              <a:r>
                <a:rPr lang="en-US" altLang="ja-JP" sz="1500" dirty="0">
                  <a:solidFill>
                    <a:schemeClr val="tx1"/>
                  </a:solidFill>
                  <a:effectLst/>
                  <a:latin typeface="HGMaruGothicMPRO" panose="020F0600000000000000" pitchFamily="34" charset="-128"/>
                  <a:ea typeface="HGMaruGothicMPRO" panose="020F0600000000000000" pitchFamily="34" charset="-128"/>
                </a:rPr>
                <a:t>18</a:t>
              </a:r>
              <a:r>
                <a:rPr lang="ja-JP" altLang="en-US" sz="1500">
                  <a:solidFill>
                    <a:schemeClr val="tx1"/>
                  </a:solidFill>
                  <a:effectLst/>
                  <a:latin typeface="HGMaruGothicMPRO" panose="020F0600000000000000" pitchFamily="34" charset="-128"/>
                  <a:ea typeface="HGMaruGothicMPRO" panose="020F0600000000000000" pitchFamily="34" charset="-128"/>
                </a:rPr>
                <a:t>歳未満の児童に対して、口腔機能の獲得を目的として、当該患者等の同意を得て、当該 患者の口腔機能評価に基づく管理計画を作成し、</a:t>
              </a:r>
              <a:r>
                <a:rPr lang="ja-JP" altLang="en-US" sz="1500">
                  <a:solidFill>
                    <a:srgbClr val="FF0000"/>
                  </a:solidFill>
                  <a:effectLst/>
                  <a:latin typeface="HGMaruGothicMPRO" panose="020F0600000000000000" pitchFamily="34" charset="-128"/>
                  <a:ea typeface="HGMaruGothicMPRO" panose="020F0600000000000000" pitchFamily="34" charset="-128"/>
                </a:rPr>
                <a:t>療養上必要な指導</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8FDACBB0-CFC0-A106-37DC-F21D891D098C}"/>
                </a:ext>
              </a:extLst>
            </p:cNvPr>
            <p:cNvSpPr txBox="1">
              <a:spLocks/>
            </p:cNvSpPr>
            <p:nvPr/>
          </p:nvSpPr>
          <p:spPr>
            <a:xfrm>
              <a:off x="6542930" y="1932039"/>
              <a:ext cx="5486400" cy="23806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小児口腔機能管理料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a:solidFill>
                    <a:schemeClr val="tx1"/>
                  </a:solidFill>
                  <a:latin typeface="HGMaruGothicMPRO" panose="020F0600000000000000" pitchFamily="34" charset="-128"/>
                  <a:ea typeface="HGMaruGothicMPRO" panose="020F0600000000000000" pitchFamily="34" charset="-128"/>
                </a:rPr>
                <a:t>　　　　　　　</a:t>
              </a:r>
              <a:r>
                <a:rPr lang="en-US" altLang="ja-JP" sz="2000" dirty="0">
                  <a:solidFill>
                    <a:schemeClr val="tx1"/>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60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u="sng" dirty="0">
                <a:solidFill>
                  <a:srgbClr val="FF0000"/>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B000-4</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に掲げる歯科疾患管理料又は区分番号 </a:t>
              </a:r>
              <a:r>
                <a:rPr lang="en" altLang="ja-JP" sz="1500" dirty="0">
                  <a:solidFill>
                    <a:schemeClr val="tx1"/>
                  </a:solidFill>
                  <a:effectLst/>
                  <a:latin typeface="HGMaruGothicMPRO" panose="020F0600000000000000" pitchFamily="34" charset="-128"/>
                  <a:ea typeface="HGMaruGothicMPRO" panose="020F0600000000000000" pitchFamily="34" charset="-128"/>
                </a:rPr>
                <a:t>B002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に掲げる歯科特定疾患療養管理料を算定した患者であって、口腔機能の発達不全を有する</a:t>
              </a:r>
              <a:r>
                <a:rPr lang="en-US" altLang="ja-JP" sz="1500" dirty="0">
                  <a:solidFill>
                    <a:schemeClr val="tx1"/>
                  </a:solidFill>
                  <a:effectLst/>
                  <a:latin typeface="HGMaruGothicMPRO" panose="020F0600000000000000" pitchFamily="34" charset="-128"/>
                  <a:ea typeface="HGMaruGothicMPRO" panose="020F0600000000000000" pitchFamily="34" charset="-128"/>
                </a:rPr>
                <a:t>18</a:t>
              </a:r>
              <a:r>
                <a:rPr lang="ja-JP" altLang="en-US" sz="1500">
                  <a:solidFill>
                    <a:schemeClr val="tx1"/>
                  </a:solidFill>
                  <a:effectLst/>
                  <a:latin typeface="HGMaruGothicMPRO" panose="020F0600000000000000" pitchFamily="34" charset="-128"/>
                  <a:ea typeface="HGMaruGothicMPRO" panose="020F0600000000000000" pitchFamily="34" charset="-128"/>
                </a:rPr>
                <a:t>歳未満の児童に対して、口腔機能の獲得を目的として、 当該患者等の同意を得て、当該患者の口腔機能評価に基づく管理計画を作成し、</a:t>
              </a:r>
              <a:r>
                <a:rPr lang="ja-JP" altLang="en-US" sz="1500">
                  <a:solidFill>
                    <a:srgbClr val="FF0000"/>
                  </a:solidFill>
                  <a:effectLst/>
                  <a:latin typeface="HGMaruGothicMPRO" panose="020F0600000000000000" pitchFamily="34" charset="-128"/>
                  <a:ea typeface="HGMaruGothicMPRO" panose="020F0600000000000000" pitchFamily="34" charset="-128"/>
                </a:rPr>
                <a:t>当該管理計画に基づき、口腔機能の管理</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a:p>
              <a:pPr algn="l"/>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CE9BEAE8-AF7A-9DB8-5439-D007F45B90CD}"/>
                </a:ext>
              </a:extLst>
            </p:cNvPr>
            <p:cNvSpPr/>
            <p:nvPr/>
          </p:nvSpPr>
          <p:spPr>
            <a:xfrm>
              <a:off x="5867028" y="2736286"/>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 name="タイトル 1">
            <a:extLst>
              <a:ext uri="{FF2B5EF4-FFF2-40B4-BE49-F238E27FC236}">
                <a16:creationId xmlns:a16="http://schemas.microsoft.com/office/drawing/2014/main" id="{E46D5405-C822-723C-64EA-22096FC4FB0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ライフステージに応じた口腔機能管理の推進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5397B2F5-C34F-6FBA-BDB1-926ACCFCDC8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21F8E491-5D8A-AFB0-3BDF-787993E7FDAA}"/>
              </a:ext>
            </a:extLst>
          </p:cNvPr>
          <p:cNvGrpSpPr/>
          <p:nvPr/>
        </p:nvGrpSpPr>
        <p:grpSpPr>
          <a:xfrm>
            <a:off x="285070" y="4336745"/>
            <a:ext cx="11744260" cy="2380654"/>
            <a:chOff x="285070" y="1932039"/>
            <a:chExt cx="11744260" cy="2380654"/>
          </a:xfrm>
        </p:grpSpPr>
        <p:sp>
          <p:nvSpPr>
            <p:cNvPr id="11" name="タイトル 1">
              <a:extLst>
                <a:ext uri="{FF2B5EF4-FFF2-40B4-BE49-F238E27FC236}">
                  <a16:creationId xmlns:a16="http://schemas.microsoft.com/office/drawing/2014/main" id="{04AA6B2E-D54A-8F6A-7C35-029E6AF595D9}"/>
                </a:ext>
              </a:extLst>
            </p:cNvPr>
            <p:cNvSpPr txBox="1">
              <a:spLocks/>
            </p:cNvSpPr>
            <p:nvPr/>
          </p:nvSpPr>
          <p:spPr>
            <a:xfrm>
              <a:off x="285070" y="1932039"/>
              <a:ext cx="5487080" cy="23806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a:solidFill>
                    <a:schemeClr val="tx1"/>
                  </a:solidFill>
                  <a:latin typeface="HGMaruGothicMPRO" panose="020F0600000000000000" pitchFamily="34" charset="-128"/>
                  <a:ea typeface="HGMaruGothicMPRO" panose="020F0600000000000000" pitchFamily="34" charset="-128"/>
                </a:rPr>
                <a:t>　　　　　　　</a:t>
              </a:r>
              <a:r>
                <a:rPr lang="en-US" altLang="ja-JP" sz="2000" dirty="0">
                  <a:solidFill>
                    <a:schemeClr val="tx1"/>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100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u="sng" dirty="0">
                <a:solidFill>
                  <a:srgbClr val="FF0000"/>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　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B000-4</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に掲げる歯科疾患管理料又は区分番号 </a:t>
              </a:r>
              <a:r>
                <a:rPr lang="en" altLang="ja-JP" sz="1500" dirty="0">
                  <a:solidFill>
                    <a:schemeClr val="tx1"/>
                  </a:solidFill>
                  <a:effectLst/>
                  <a:latin typeface="HGMaruGothicMPRO" panose="020F0600000000000000" pitchFamily="34" charset="-128"/>
                  <a:ea typeface="HGMaruGothicMPRO" panose="020F0600000000000000" pitchFamily="34" charset="-128"/>
                </a:rPr>
                <a:t>B002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に掲げる歯科特定疾患療養管理料を算定した患者であって、口腔機能の低下を来しているものに対して、口腔機能の</a:t>
              </a:r>
              <a:r>
                <a:rPr lang="ja-JP" altLang="en-US" sz="1500">
                  <a:solidFill>
                    <a:schemeClr val="tx1"/>
                  </a:solidFill>
                  <a:latin typeface="HGMaruGothicMPRO" panose="020F0600000000000000" pitchFamily="34" charset="-128"/>
                  <a:ea typeface="HGMaruGothicMPRO" panose="020F0600000000000000" pitchFamily="34" charset="-128"/>
                </a:rPr>
                <a:t>回復又は維持</a:t>
              </a:r>
              <a:r>
                <a:rPr lang="ja-JP" altLang="en-US" sz="1500">
                  <a:solidFill>
                    <a:schemeClr val="tx1"/>
                  </a:solidFill>
                  <a:effectLst/>
                  <a:latin typeface="HGMaruGothicMPRO" panose="020F0600000000000000" pitchFamily="34" charset="-128"/>
                  <a:ea typeface="HGMaruGothicMPRO" panose="020F0600000000000000" pitchFamily="34" charset="-128"/>
                </a:rPr>
                <a:t>を目的として、当該患者等の同意を得て、当該患者の口腔機能評価に基づく管理計画を作成し、</a:t>
              </a:r>
              <a:r>
                <a:rPr lang="ja-JP" altLang="en-US" sz="1500">
                  <a:solidFill>
                    <a:srgbClr val="FF0000"/>
                  </a:solidFill>
                  <a:effectLst/>
                  <a:latin typeface="HGMaruGothicMPRO" panose="020F0600000000000000" pitchFamily="34" charset="-128"/>
                  <a:ea typeface="HGMaruGothicMPRO" panose="020F0600000000000000" pitchFamily="34" charset="-128"/>
                </a:rPr>
                <a:t>療養上必要な指導</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69858A72-04DC-E955-C4A8-F38A3F91772D}"/>
                </a:ext>
              </a:extLst>
            </p:cNvPr>
            <p:cNvSpPr txBox="1">
              <a:spLocks/>
            </p:cNvSpPr>
            <p:nvPr/>
          </p:nvSpPr>
          <p:spPr>
            <a:xfrm>
              <a:off x="6542930" y="1932039"/>
              <a:ext cx="5486400" cy="238065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口腔機能管理料</a:t>
              </a:r>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a:solidFill>
                    <a:schemeClr val="tx1"/>
                  </a:solidFill>
                  <a:latin typeface="HGMaruGothicMPRO" panose="020F0600000000000000" pitchFamily="34" charset="-128"/>
                  <a:ea typeface="HGMaruGothicMPRO" panose="020F0600000000000000" pitchFamily="34" charset="-128"/>
                </a:rPr>
                <a:t>　　　　　　　  </a:t>
              </a:r>
              <a:r>
                <a:rPr lang="en-US" altLang="ja-JP" sz="2000" dirty="0">
                  <a:solidFill>
                    <a:schemeClr val="tx1"/>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60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u="sng" dirty="0">
                <a:solidFill>
                  <a:srgbClr val="FF0000"/>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　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B000-4</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に掲げる歯科疾患管理料又は区分番号 </a:t>
              </a:r>
              <a:r>
                <a:rPr lang="en" altLang="ja-JP" sz="1500" dirty="0">
                  <a:solidFill>
                    <a:schemeClr val="tx1"/>
                  </a:solidFill>
                  <a:effectLst/>
                  <a:latin typeface="HGMaruGothicMPRO" panose="020F0600000000000000" pitchFamily="34" charset="-128"/>
                  <a:ea typeface="HGMaruGothicMPRO" panose="020F0600000000000000" pitchFamily="34" charset="-128"/>
                </a:rPr>
                <a:t>B002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に掲げる歯科特定疾患療養管理料を算定した患者であって、口腔機能の低下を来しているものに対して、口腔機能の</a:t>
              </a:r>
              <a:r>
                <a:rPr lang="ja-JP" altLang="en-US" sz="1500">
                  <a:solidFill>
                    <a:schemeClr val="tx1"/>
                  </a:solidFill>
                  <a:latin typeface="HGMaruGothicMPRO" panose="020F0600000000000000" pitchFamily="34" charset="-128"/>
                  <a:ea typeface="HGMaruGothicMPRO" panose="020F0600000000000000" pitchFamily="34" charset="-128"/>
                </a:rPr>
                <a:t>回復又は維持</a:t>
              </a:r>
              <a:r>
                <a:rPr lang="ja-JP" altLang="en-US" sz="1500">
                  <a:solidFill>
                    <a:schemeClr val="tx1"/>
                  </a:solidFill>
                  <a:effectLst/>
                  <a:latin typeface="HGMaruGothicMPRO" panose="020F0600000000000000" pitchFamily="34" charset="-128"/>
                  <a:ea typeface="HGMaruGothicMPRO" panose="020F0600000000000000" pitchFamily="34" charset="-128"/>
                </a:rPr>
                <a:t>を目的として、当該患者等の同意を得て、当該患者の口腔機能評価に基づく管理計画を作成し、</a:t>
              </a:r>
              <a:r>
                <a:rPr lang="ja-JP" altLang="en-US" sz="1500">
                  <a:solidFill>
                    <a:srgbClr val="FF0000"/>
                  </a:solidFill>
                  <a:latin typeface="HGMaruGothicMPRO" panose="020F0600000000000000" pitchFamily="34" charset="-128"/>
                  <a:ea typeface="HGMaruGothicMPRO" panose="020F0600000000000000" pitchFamily="34" charset="-128"/>
                </a:rPr>
                <a:t>当該管理計画に基づき、口腔機能の管理</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7DEDC6E9-FB2B-886B-85C7-D663BF6BC69B}"/>
                </a:ext>
              </a:extLst>
            </p:cNvPr>
            <p:cNvSpPr/>
            <p:nvPr/>
          </p:nvSpPr>
          <p:spPr>
            <a:xfrm>
              <a:off x="5867028" y="2736286"/>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スライド番号プレースホルダー 9">
            <a:extLst>
              <a:ext uri="{FF2B5EF4-FFF2-40B4-BE49-F238E27FC236}">
                <a16:creationId xmlns:a16="http://schemas.microsoft.com/office/drawing/2014/main" id="{542A21C9-46E6-11E4-AF1B-B51D42AF403A}"/>
              </a:ext>
            </a:extLst>
          </p:cNvPr>
          <p:cNvSpPr>
            <a:spLocks noGrp="1"/>
          </p:cNvSpPr>
          <p:nvPr>
            <p:ph type="sldNum" sz="quarter" idx="12"/>
          </p:nvPr>
        </p:nvSpPr>
        <p:spPr/>
        <p:txBody>
          <a:bodyPr/>
          <a:lstStyle/>
          <a:p>
            <a:fld id="{7F53A4F6-1DED-4042-94B1-26CBF9BCF6BA}" type="slidenum">
              <a:rPr kumimoji="1" lang="ja-JP" altLang="en-US" smtClean="0"/>
              <a:t>214</a:t>
            </a:fld>
            <a:endParaRPr kumimoji="1" lang="ja-JP" altLang="en-US"/>
          </a:p>
        </p:txBody>
      </p:sp>
    </p:spTree>
    <p:extLst>
      <p:ext uri="{BB962C8B-B14F-4D97-AF65-F5344CB8AC3E}">
        <p14:creationId xmlns:p14="http://schemas.microsoft.com/office/powerpoint/2010/main" val="144680021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D24E0-3497-FEF9-4035-CD444265EBA9}"/>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33913DBA-0344-8553-0B7F-4A084AC865F5}"/>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F4F8F499-6599-61EE-BCD6-B28121198655}"/>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ライフステージに応じた口腔機能管理を推進する観点から、口機能及び小機能について、指導訓練が実施されるようになってきた診療実態を踏まえて、評価の在り方を見直すとともに、指導訓練に係る評価を新設する。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12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口腔機能発達不全症の患者及び口腔機能低下症の患者に対して、口腔機能の獲</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得や、口腔機能の回復又は維持を目的として</a:t>
            </a:r>
            <a:r>
              <a:rPr lang="ja-JP" altLang="en-US" sz="2400">
                <a:solidFill>
                  <a:srgbClr val="FF0000"/>
                </a:solidFill>
                <a:effectLst/>
                <a:latin typeface="HGMaruGothicMPRO" panose="020F0600000000000000" pitchFamily="34" charset="-128"/>
                <a:ea typeface="HGMaruGothicMPRO" panose="020F0600000000000000" pitchFamily="34" charset="-128"/>
              </a:rPr>
              <a:t>指導訓練を実施した場合の評価を新</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設</a:t>
            </a:r>
            <a:r>
              <a:rPr lang="ja-JP" altLang="en-US" sz="2400">
                <a:solidFill>
                  <a:schemeClr val="tx1"/>
                </a:solidFill>
                <a:effectLst/>
                <a:latin typeface="HGMaruGothicMPRO" panose="020F0600000000000000" pitchFamily="34" charset="-128"/>
                <a:ea typeface="HGMaruGothicMPRO" panose="020F0600000000000000" pitchFamily="34" charset="-128"/>
              </a:rPr>
              <a:t>する。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六角形 2">
            <a:extLst>
              <a:ext uri="{FF2B5EF4-FFF2-40B4-BE49-F238E27FC236}">
                <a16:creationId xmlns:a16="http://schemas.microsoft.com/office/drawing/2014/main" id="{DA65D19C-AE48-EE89-671F-68D85DDE137D}"/>
              </a:ext>
            </a:extLst>
          </p:cNvPr>
          <p:cNvSpPr/>
          <p:nvPr/>
        </p:nvSpPr>
        <p:spPr>
          <a:xfrm>
            <a:off x="11179342" y="5978032"/>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83E63648-A9E6-DA48-70DC-7D33CBCC7A0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ライフステージに応じた口腔機能管理の推進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792717E0-A3E3-6228-8153-A5EEB75C833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01F39519-5750-0D96-4E23-032547A434BE}"/>
              </a:ext>
            </a:extLst>
          </p:cNvPr>
          <p:cNvSpPr>
            <a:spLocks noGrp="1"/>
          </p:cNvSpPr>
          <p:nvPr>
            <p:ph type="sldNum" sz="quarter" idx="12"/>
          </p:nvPr>
        </p:nvSpPr>
        <p:spPr/>
        <p:txBody>
          <a:bodyPr/>
          <a:lstStyle/>
          <a:p>
            <a:fld id="{7F53A4F6-1DED-4042-94B1-26CBF9BCF6BA}" type="slidenum">
              <a:rPr kumimoji="1" lang="ja-JP" altLang="en-US" smtClean="0"/>
              <a:t>215</a:t>
            </a:fld>
            <a:endParaRPr kumimoji="1" lang="ja-JP" altLang="en-US"/>
          </a:p>
        </p:txBody>
      </p:sp>
    </p:spTree>
    <p:extLst>
      <p:ext uri="{BB962C8B-B14F-4D97-AF65-F5344CB8AC3E}">
        <p14:creationId xmlns:p14="http://schemas.microsoft.com/office/powerpoint/2010/main" val="111748955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95395-A385-E032-1B17-07ED57B18B5D}"/>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2D07A045-8E8B-6332-3D14-ACAB9C031E54}"/>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1E8A15CB-F5BB-B5DA-85A9-F66ED5070EA6}"/>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歯科口腔リハビリテーション料</a:t>
            </a:r>
            <a:r>
              <a:rPr lang="ja-JP" altLang="en-US" sz="2800" b="1">
                <a:solidFill>
                  <a:srgbClr val="0432FF"/>
                </a:solidFill>
                <a:latin typeface="HGMaruGothicMPRO" panose="020F0600000000000000" pitchFamily="34" charset="-128"/>
                <a:ea typeface="HGMaruGothicMPRO" panose="020F0600000000000000" pitchFamily="34" charset="-128"/>
              </a:rPr>
              <a:t>３</a:t>
            </a:r>
            <a:r>
              <a:rPr lang="ja-JP" altLang="en-US" sz="2800" b="1">
                <a:solidFill>
                  <a:srgbClr val="0432FF"/>
                </a:solidFill>
                <a:effectLst/>
                <a:latin typeface="HGMaruGothicMPRO" panose="020F0600000000000000" pitchFamily="34" charset="-128"/>
                <a:ea typeface="HGMaruGothicMPRO" panose="020F0600000000000000" pitchFamily="34" charset="-128"/>
              </a:rPr>
              <a:t>（</a:t>
            </a:r>
            <a:r>
              <a:rPr lang="en-US" altLang="ja-JP" sz="2800" b="1" dirty="0">
                <a:solidFill>
                  <a:srgbClr val="0432FF"/>
                </a:solidFill>
                <a:effectLst/>
                <a:latin typeface="HGMaruGothicMPRO" panose="020F0600000000000000" pitchFamily="34" charset="-128"/>
                <a:ea typeface="HGMaruGothicMPRO" panose="020F0600000000000000" pitchFamily="34" charset="-128"/>
              </a:rPr>
              <a:t>1</a:t>
            </a:r>
            <a:r>
              <a:rPr lang="ja-JP" altLang="en-US" sz="2800" b="1">
                <a:solidFill>
                  <a:srgbClr val="0432FF"/>
                </a:solidFill>
                <a:effectLst/>
                <a:latin typeface="HGMaruGothicMPRO" panose="020F0600000000000000" pitchFamily="34" charset="-128"/>
                <a:ea typeface="HGMaruGothicMPRO" panose="020F0600000000000000" pitchFamily="34" charset="-128"/>
              </a:rPr>
              <a:t>口腔につき</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rgbClr val="0432FF"/>
                </a:solidFill>
                <a:effectLst/>
                <a:latin typeface="HGMaruGothicMPRO" panose="020F0600000000000000" pitchFamily="34" charset="-128"/>
                <a:ea typeface="HGMaruGothicMPRO" panose="020F0600000000000000" pitchFamily="34" charset="-128"/>
              </a:rPr>
              <a:t>1 </a:t>
            </a:r>
            <a:r>
              <a:rPr lang="ja-JP" altLang="en-US" sz="2400">
                <a:solidFill>
                  <a:srgbClr val="0432FF"/>
                </a:solidFill>
                <a:effectLst/>
                <a:latin typeface="HGMaruGothicMPRO" panose="020F0600000000000000" pitchFamily="34" charset="-128"/>
                <a:ea typeface="HGMaruGothicMPRO" panose="020F0600000000000000" pitchFamily="34" charset="-128"/>
              </a:rPr>
              <a:t>口腔機能の発達不全を有する</a:t>
            </a:r>
            <a:r>
              <a:rPr lang="en-US" altLang="ja-JP" sz="2400" dirty="0">
                <a:solidFill>
                  <a:srgbClr val="0432FF"/>
                </a:solidFill>
                <a:effectLst/>
                <a:latin typeface="HGMaruGothicMPRO" panose="020F0600000000000000" pitchFamily="34" charset="-128"/>
                <a:ea typeface="HGMaruGothicMPRO" panose="020F0600000000000000" pitchFamily="34" charset="-128"/>
              </a:rPr>
              <a:t>18</a:t>
            </a:r>
            <a:r>
              <a:rPr lang="ja-JP" altLang="en-US" sz="2400">
                <a:solidFill>
                  <a:srgbClr val="0432FF"/>
                </a:solidFill>
                <a:effectLst/>
                <a:latin typeface="HGMaruGothicMPRO" panose="020F0600000000000000" pitchFamily="34" charset="-128"/>
                <a:ea typeface="HGMaruGothicMPRO" panose="020F0600000000000000" pitchFamily="34" charset="-128"/>
              </a:rPr>
              <a:t>歳未満の患者の場合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rgbClr val="0432FF"/>
                </a:solidFill>
                <a:effectLst/>
                <a:latin typeface="HGMaruGothicMPRO" panose="020F0600000000000000" pitchFamily="34" charset="-128"/>
                <a:ea typeface="HGMaruGothicMPRO" panose="020F0600000000000000" pitchFamily="34" charset="-128"/>
              </a:rPr>
              <a:t>2 </a:t>
            </a:r>
            <a:r>
              <a:rPr lang="ja-JP" altLang="en-US" sz="2400">
                <a:solidFill>
                  <a:srgbClr val="0432FF"/>
                </a:solidFill>
                <a:effectLst/>
                <a:latin typeface="HGMaruGothicMPRO" panose="020F0600000000000000" pitchFamily="34" charset="-128"/>
                <a:ea typeface="HGMaruGothicMPRO" panose="020F0600000000000000" pitchFamily="34" charset="-128"/>
              </a:rPr>
              <a:t>口腔機能の低下を来している患者の場合　　　　　　　　</a:t>
            </a:r>
            <a:r>
              <a:rPr lang="en-US" altLang="ja-JP" sz="2400" dirty="0">
                <a:solidFill>
                  <a:srgbClr val="0432FF"/>
                </a:solidFill>
                <a:effectLst/>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●●点</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800" dirty="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は、小機能を算定する患者に対し、口腔機能の獲得を目的に、 療養上必要</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な</a:t>
            </a:r>
            <a:r>
              <a:rPr lang="ja-JP" altLang="en-US" sz="2400">
                <a:solidFill>
                  <a:srgbClr val="FF0000"/>
                </a:solidFill>
                <a:effectLst/>
                <a:latin typeface="HGMaruGothicMPRO" panose="020F0600000000000000" pitchFamily="34" charset="-128"/>
                <a:ea typeface="HGMaruGothicMPRO" panose="020F0600000000000000" pitchFamily="34" charset="-128"/>
              </a:rPr>
              <a:t>指導及び訓練</a:t>
            </a:r>
            <a:r>
              <a:rPr lang="ja-JP" altLang="en-US" sz="2400">
                <a:solidFill>
                  <a:schemeClr val="tx1"/>
                </a:solidFill>
                <a:effectLst/>
                <a:latin typeface="HGMaruGothicMPRO" panose="020F0600000000000000" pitchFamily="34" charset="-128"/>
                <a:ea typeface="HGMaruGothicMPRO" panose="020F0600000000000000" pitchFamily="34" charset="-128"/>
              </a:rPr>
              <a:t>を行った場合、</a:t>
            </a:r>
            <a:r>
              <a:rPr lang="ja-JP" altLang="en-US" sz="2400">
                <a:solidFill>
                  <a:srgbClr val="FF0000"/>
                </a:solidFill>
                <a:effectLst/>
                <a:latin typeface="HGMaruGothicMPRO" panose="020F0600000000000000" pitchFamily="34" charset="-128"/>
                <a:ea typeface="HGMaruGothicMPRO" panose="020F0600000000000000" pitchFamily="34" charset="-128"/>
              </a:rPr>
              <a:t>月２回</a:t>
            </a:r>
            <a:r>
              <a:rPr lang="ja-JP" altLang="en-US" sz="2400">
                <a:solidFill>
                  <a:schemeClr val="tx1"/>
                </a:solidFill>
                <a:effectLst/>
                <a:latin typeface="HGMaruGothicMPRO" panose="020F0600000000000000" pitchFamily="34" charset="-128"/>
                <a:ea typeface="HGMaruGothicMPRO" panose="020F0600000000000000" pitchFamily="34" charset="-128"/>
              </a:rPr>
              <a:t>に限り算定する。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8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は、口機能を算定する患者に対し、口腔機能の回復又は維持を目的に、療</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養上必要な</a:t>
            </a:r>
            <a:r>
              <a:rPr lang="ja-JP" altLang="en-US" sz="2400">
                <a:solidFill>
                  <a:srgbClr val="FF0000"/>
                </a:solidFill>
                <a:effectLst/>
                <a:latin typeface="HGMaruGothicMPRO" panose="020F0600000000000000" pitchFamily="34" charset="-128"/>
                <a:ea typeface="HGMaruGothicMPRO" panose="020F0600000000000000" pitchFamily="34" charset="-128"/>
              </a:rPr>
              <a:t>指導及び訓練</a:t>
            </a:r>
            <a:r>
              <a:rPr lang="ja-JP" altLang="en-US" sz="2400">
                <a:solidFill>
                  <a:schemeClr val="tx1"/>
                </a:solidFill>
                <a:effectLst/>
                <a:latin typeface="HGMaruGothicMPRO" panose="020F0600000000000000" pitchFamily="34" charset="-128"/>
                <a:ea typeface="HGMaruGothicMPRO" panose="020F0600000000000000" pitchFamily="34" charset="-128"/>
              </a:rPr>
              <a:t>を行った場合に、</a:t>
            </a:r>
            <a:r>
              <a:rPr lang="ja-JP" altLang="en-US" sz="2400">
                <a:solidFill>
                  <a:srgbClr val="FF0000"/>
                </a:solidFill>
                <a:effectLst/>
                <a:latin typeface="HGMaruGothicMPRO" panose="020F0600000000000000" pitchFamily="34" charset="-128"/>
                <a:ea typeface="HGMaruGothicMPRO" panose="020F0600000000000000" pitchFamily="34" charset="-128"/>
              </a:rPr>
              <a:t>月２回</a:t>
            </a:r>
            <a:r>
              <a:rPr lang="ja-JP" altLang="en-US" sz="2400">
                <a:solidFill>
                  <a:schemeClr val="tx1"/>
                </a:solidFill>
                <a:effectLst/>
                <a:latin typeface="HGMaruGothicMPRO" panose="020F0600000000000000" pitchFamily="34" charset="-128"/>
                <a:ea typeface="HGMaruGothicMPRO" panose="020F0600000000000000" pitchFamily="34" charset="-128"/>
              </a:rPr>
              <a:t>に限り算定する。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8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摂食機能療法を算定した日は、歯リハ</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effectLst/>
                <a:latin typeface="HGMaruGothicMPRO" panose="020F0600000000000000" pitchFamily="34" charset="-128"/>
                <a:ea typeface="HGMaruGothicMPRO" panose="020F0600000000000000" pitchFamily="34" charset="-128"/>
              </a:rPr>
              <a:t>は算定できない。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6" name="タイトル 1">
            <a:extLst>
              <a:ext uri="{FF2B5EF4-FFF2-40B4-BE49-F238E27FC236}">
                <a16:creationId xmlns:a16="http://schemas.microsoft.com/office/drawing/2014/main" id="{29F26621-6603-C720-25AA-A1046658A22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ライフステージに応じた口腔機能管理の推進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B8CEFFF3-748E-B3B4-AB85-3EEDFD622B6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79638430-22B8-FE91-8EB7-EFDD44A29896}"/>
              </a:ext>
            </a:extLst>
          </p:cNvPr>
          <p:cNvSpPr/>
          <p:nvPr/>
        </p:nvSpPr>
        <p:spPr>
          <a:xfrm>
            <a:off x="11179342" y="5978032"/>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294DADAE-D612-D0D6-34B5-A31D86538AFE}"/>
              </a:ext>
            </a:extLst>
          </p:cNvPr>
          <p:cNvSpPr txBox="1">
            <a:spLocks/>
          </p:cNvSpPr>
          <p:nvPr/>
        </p:nvSpPr>
        <p:spPr>
          <a:xfrm>
            <a:off x="9777214" y="2188192"/>
            <a:ext cx="1545772" cy="1041895"/>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50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50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7" name="スライド番号プレースホルダー 6">
            <a:extLst>
              <a:ext uri="{FF2B5EF4-FFF2-40B4-BE49-F238E27FC236}">
                <a16:creationId xmlns:a16="http://schemas.microsoft.com/office/drawing/2014/main" id="{EFCCEA4A-950C-94DE-D37E-E170E93377E8}"/>
              </a:ext>
            </a:extLst>
          </p:cNvPr>
          <p:cNvSpPr>
            <a:spLocks noGrp="1"/>
          </p:cNvSpPr>
          <p:nvPr>
            <p:ph type="sldNum" sz="quarter" idx="12"/>
          </p:nvPr>
        </p:nvSpPr>
        <p:spPr/>
        <p:txBody>
          <a:bodyPr/>
          <a:lstStyle/>
          <a:p>
            <a:fld id="{7F53A4F6-1DED-4042-94B1-26CBF9BCF6BA}" type="slidenum">
              <a:rPr kumimoji="1" lang="ja-JP" altLang="en-US" smtClean="0"/>
              <a:t>216</a:t>
            </a:fld>
            <a:endParaRPr kumimoji="1" lang="ja-JP" altLang="en-US"/>
          </a:p>
        </p:txBody>
      </p:sp>
    </p:spTree>
    <p:extLst>
      <p:ext uri="{BB962C8B-B14F-4D97-AF65-F5344CB8AC3E}">
        <p14:creationId xmlns:p14="http://schemas.microsoft.com/office/powerpoint/2010/main" val="24147381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66C61-4824-E3D8-85FF-408F51C316FD}"/>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3E514863-46CA-D3F8-0027-B454EB437ED4}"/>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1852625E-E84B-5331-B491-565D26EB5B61}"/>
              </a:ext>
            </a:extLst>
          </p:cNvPr>
          <p:cNvSpPr txBox="1">
            <a:spLocks/>
          </p:cNvSpPr>
          <p:nvPr/>
        </p:nvSpPr>
        <p:spPr>
          <a:xfrm>
            <a:off x="365760" y="1723075"/>
            <a:ext cx="11521440" cy="4423725"/>
          </a:xfrm>
          <a:prstGeom prst="rect">
            <a:avLst/>
          </a:prstGeom>
        </p:spPr>
        <p:txBody>
          <a:bodyPr vert="horz" lIns="91440" tIns="45720" rIns="91440" bIns="4572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9600">
                <a:solidFill>
                  <a:schemeClr val="tx1"/>
                </a:solidFill>
                <a:latin typeface="HGMaruGothicMPRO" panose="020F0600000000000000" pitchFamily="34" charset="-128"/>
                <a:ea typeface="HGMaruGothicMPRO" panose="020F0600000000000000" pitchFamily="34" charset="-128"/>
              </a:rPr>
              <a:t>つまり、こうなる！</a:t>
            </a:r>
          </a:p>
        </p:txBody>
      </p:sp>
      <p:sp>
        <p:nvSpPr>
          <p:cNvPr id="6" name="タイトル 1">
            <a:extLst>
              <a:ext uri="{FF2B5EF4-FFF2-40B4-BE49-F238E27FC236}">
                <a16:creationId xmlns:a16="http://schemas.microsoft.com/office/drawing/2014/main" id="{81826487-1016-9083-200B-2120868EF9C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ライフステージに応じた口腔機能管理の推進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9EE8B090-2948-05DE-47F1-44B06A32895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426A7D97-8A29-4FBA-E2E3-3F329A7E4D88}"/>
              </a:ext>
            </a:extLst>
          </p:cNvPr>
          <p:cNvSpPr>
            <a:spLocks noGrp="1"/>
          </p:cNvSpPr>
          <p:nvPr>
            <p:ph type="sldNum" sz="quarter" idx="12"/>
          </p:nvPr>
        </p:nvSpPr>
        <p:spPr/>
        <p:txBody>
          <a:bodyPr/>
          <a:lstStyle/>
          <a:p>
            <a:fld id="{7F53A4F6-1DED-4042-94B1-26CBF9BCF6BA}" type="slidenum">
              <a:rPr kumimoji="1" lang="ja-JP" altLang="en-US" smtClean="0"/>
              <a:t>217</a:t>
            </a:fld>
            <a:endParaRPr kumimoji="1" lang="ja-JP" altLang="en-US"/>
          </a:p>
        </p:txBody>
      </p:sp>
    </p:spTree>
    <p:extLst>
      <p:ext uri="{BB962C8B-B14F-4D97-AF65-F5344CB8AC3E}">
        <p14:creationId xmlns:p14="http://schemas.microsoft.com/office/powerpoint/2010/main" val="37723852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01368-B359-101C-E482-20200ADEF79A}"/>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21535CA0-2274-D7D6-A75D-73EA665D076D}"/>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5715091C-40E9-5F12-C31E-1F3CA662DE2E}"/>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ライフステージに応じた口腔機能管理の推進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1147DE16-F3C9-3282-31E5-21CC9E3240D7}"/>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71F5B117-DB62-E19D-F94D-DD347FFF6BC8}"/>
              </a:ext>
            </a:extLst>
          </p:cNvPr>
          <p:cNvSpPr/>
          <p:nvPr/>
        </p:nvSpPr>
        <p:spPr>
          <a:xfrm>
            <a:off x="11179342" y="5978032"/>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正方形/長方形 4">
            <a:extLst>
              <a:ext uri="{FF2B5EF4-FFF2-40B4-BE49-F238E27FC236}">
                <a16:creationId xmlns:a16="http://schemas.microsoft.com/office/drawing/2014/main" id="{9D072213-237B-CAAE-5603-9D136ED29336}"/>
              </a:ext>
            </a:extLst>
          </p:cNvPr>
          <p:cNvSpPr/>
          <p:nvPr/>
        </p:nvSpPr>
        <p:spPr>
          <a:xfrm>
            <a:off x="386550" y="2179102"/>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7" name="正方形/長方形 6">
            <a:extLst>
              <a:ext uri="{FF2B5EF4-FFF2-40B4-BE49-F238E27FC236}">
                <a16:creationId xmlns:a16="http://schemas.microsoft.com/office/drawing/2014/main" id="{B1953C54-CDC2-C5DC-435B-B97C99A44467}"/>
              </a:ext>
            </a:extLst>
          </p:cNvPr>
          <p:cNvSpPr/>
          <p:nvPr/>
        </p:nvSpPr>
        <p:spPr>
          <a:xfrm>
            <a:off x="2292193" y="2179102"/>
            <a:ext cx="1748360"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solidFill>
                  <a:schemeClr val="bg1"/>
                </a:solidFill>
                <a:latin typeface="HGMaruGothicMPRO" panose="020F0600000000000000" pitchFamily="34" charset="-128"/>
                <a:ea typeface="HGMaruGothicMPRO" panose="020F0600000000000000" pitchFamily="34" charset="-128"/>
              </a:rPr>
              <a:t>小</a:t>
            </a:r>
            <a:r>
              <a:rPr kumimoji="1" lang="ja-JP" altLang="en-US" sz="3200">
                <a:solidFill>
                  <a:schemeClr val="bg1"/>
                </a:solidFill>
                <a:latin typeface="HGMaruGothicMPRO" panose="020F0600000000000000" pitchFamily="34" charset="-128"/>
                <a:ea typeface="HGMaruGothicMPRO" panose="020F0600000000000000" pitchFamily="34" charset="-128"/>
              </a:rPr>
              <a:t>機能</a:t>
            </a:r>
            <a:endParaRPr kumimoji="1" lang="en-US" altLang="ja-JP" sz="32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3200" dirty="0">
                <a:solidFill>
                  <a:schemeClr val="bg1"/>
                </a:solidFill>
                <a:latin typeface="HGMaruGothicMPRO" panose="020F0600000000000000" pitchFamily="34" charset="-128"/>
                <a:ea typeface="HGMaruGothicMPRO" panose="020F0600000000000000" pitchFamily="34" charset="-128"/>
              </a:rPr>
              <a:t>100</a:t>
            </a:r>
            <a:r>
              <a:rPr kumimoji="1" lang="ja-JP" altLang="en-US" sz="3200">
                <a:solidFill>
                  <a:schemeClr val="bg1"/>
                </a:solidFill>
                <a:latin typeface="HGMaruGothicMPRO" panose="020F0600000000000000" pitchFamily="34" charset="-128"/>
                <a:ea typeface="HGMaruGothicMPRO" panose="020F0600000000000000" pitchFamily="34" charset="-128"/>
              </a:rPr>
              <a:t>点</a:t>
            </a:r>
          </a:p>
        </p:txBody>
      </p:sp>
      <p:sp>
        <p:nvSpPr>
          <p:cNvPr id="8" name="正方形/長方形 7">
            <a:extLst>
              <a:ext uri="{FF2B5EF4-FFF2-40B4-BE49-F238E27FC236}">
                <a16:creationId xmlns:a16="http://schemas.microsoft.com/office/drawing/2014/main" id="{F63D3B64-3F17-6E2B-55BB-B6F3515F48E8}"/>
              </a:ext>
            </a:extLst>
          </p:cNvPr>
          <p:cNvSpPr/>
          <p:nvPr/>
        </p:nvSpPr>
        <p:spPr>
          <a:xfrm>
            <a:off x="386550" y="4175851"/>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0" name="正方形/長方形 9">
            <a:extLst>
              <a:ext uri="{FF2B5EF4-FFF2-40B4-BE49-F238E27FC236}">
                <a16:creationId xmlns:a16="http://schemas.microsoft.com/office/drawing/2014/main" id="{57330559-121A-F49B-3194-6095739E1ACE}"/>
              </a:ext>
            </a:extLst>
          </p:cNvPr>
          <p:cNvSpPr/>
          <p:nvPr/>
        </p:nvSpPr>
        <p:spPr>
          <a:xfrm>
            <a:off x="2292193" y="4166889"/>
            <a:ext cx="1748360" cy="1303637"/>
          </a:xfrm>
          <a:prstGeom prst="rect">
            <a:avLst/>
          </a:prstGeom>
          <a:solidFill>
            <a:srgbClr val="C0000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bg1"/>
                </a:solidFill>
                <a:latin typeface="HGMaruGothicMPRO" panose="020F0600000000000000" pitchFamily="34" charset="-128"/>
                <a:ea typeface="HGMaruGothicMPRO" panose="020F0600000000000000" pitchFamily="34" charset="-128"/>
              </a:rPr>
              <a:t>口機能</a:t>
            </a:r>
            <a:endParaRPr kumimoji="1" lang="en-US" altLang="ja-JP" sz="32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3200" dirty="0">
                <a:solidFill>
                  <a:schemeClr val="bg1"/>
                </a:solidFill>
                <a:latin typeface="HGMaruGothicMPRO" panose="020F0600000000000000" pitchFamily="34" charset="-128"/>
                <a:ea typeface="HGMaruGothicMPRO" panose="020F0600000000000000" pitchFamily="34" charset="-128"/>
              </a:rPr>
              <a:t>100</a:t>
            </a:r>
            <a:r>
              <a:rPr kumimoji="1" lang="ja-JP" altLang="en-US" sz="3200">
                <a:solidFill>
                  <a:schemeClr val="bg1"/>
                </a:solidFill>
                <a:latin typeface="HGMaruGothicMPRO" panose="020F0600000000000000" pitchFamily="34" charset="-128"/>
                <a:ea typeface="HGMaruGothicMPRO" panose="020F0600000000000000" pitchFamily="34" charset="-128"/>
              </a:rPr>
              <a:t>点</a:t>
            </a:r>
          </a:p>
        </p:txBody>
      </p:sp>
      <p:sp>
        <p:nvSpPr>
          <p:cNvPr id="11" name="右矢印 10">
            <a:extLst>
              <a:ext uri="{FF2B5EF4-FFF2-40B4-BE49-F238E27FC236}">
                <a16:creationId xmlns:a16="http://schemas.microsoft.com/office/drawing/2014/main" id="{D7E82ABF-E439-40BA-B727-85849E248B2B}"/>
              </a:ext>
            </a:extLst>
          </p:cNvPr>
          <p:cNvSpPr/>
          <p:nvPr/>
        </p:nvSpPr>
        <p:spPr>
          <a:xfrm>
            <a:off x="4411487" y="238867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右矢印 11">
            <a:extLst>
              <a:ext uri="{FF2B5EF4-FFF2-40B4-BE49-F238E27FC236}">
                <a16:creationId xmlns:a16="http://schemas.microsoft.com/office/drawing/2014/main" id="{5639D32B-5777-E1B9-2BA3-EC4915436027}"/>
              </a:ext>
            </a:extLst>
          </p:cNvPr>
          <p:cNvSpPr/>
          <p:nvPr/>
        </p:nvSpPr>
        <p:spPr>
          <a:xfrm>
            <a:off x="4411487" y="4441589"/>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FDAC8BE7-1990-EF7E-7EEA-8CA5C9822764}"/>
              </a:ext>
            </a:extLst>
          </p:cNvPr>
          <p:cNvSpPr/>
          <p:nvPr/>
        </p:nvSpPr>
        <p:spPr>
          <a:xfrm>
            <a:off x="5363445" y="2113971"/>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4" name="正方形/長方形 13">
            <a:extLst>
              <a:ext uri="{FF2B5EF4-FFF2-40B4-BE49-F238E27FC236}">
                <a16:creationId xmlns:a16="http://schemas.microsoft.com/office/drawing/2014/main" id="{353353AB-7A41-2BE2-CD22-59823744A1B0}"/>
              </a:ext>
            </a:extLst>
          </p:cNvPr>
          <p:cNvSpPr/>
          <p:nvPr/>
        </p:nvSpPr>
        <p:spPr>
          <a:xfrm>
            <a:off x="7261563" y="2107438"/>
            <a:ext cx="936000"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小</a:t>
            </a:r>
            <a:r>
              <a:rPr kumimoji="1" lang="ja-JP" altLang="en-US">
                <a:solidFill>
                  <a:schemeClr val="bg1"/>
                </a:solidFill>
                <a:latin typeface="HGMaruGothicMPRO" panose="020F0600000000000000" pitchFamily="34" charset="-128"/>
                <a:ea typeface="HGMaruGothicMPRO" panose="020F0600000000000000" pitchFamily="34" charset="-128"/>
              </a:rPr>
              <a:t>機能</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60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15" name="正方形/長方形 14">
            <a:extLst>
              <a:ext uri="{FF2B5EF4-FFF2-40B4-BE49-F238E27FC236}">
                <a16:creationId xmlns:a16="http://schemas.microsoft.com/office/drawing/2014/main" id="{1C6D726A-3583-BB97-4D94-86803CC08AA6}"/>
              </a:ext>
            </a:extLst>
          </p:cNvPr>
          <p:cNvSpPr/>
          <p:nvPr/>
        </p:nvSpPr>
        <p:spPr>
          <a:xfrm>
            <a:off x="5363445" y="4166888"/>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6" name="正方形/長方形 15">
            <a:extLst>
              <a:ext uri="{FF2B5EF4-FFF2-40B4-BE49-F238E27FC236}">
                <a16:creationId xmlns:a16="http://schemas.microsoft.com/office/drawing/2014/main" id="{5313F15D-7700-E183-8D09-1177491B5375}"/>
              </a:ext>
            </a:extLst>
          </p:cNvPr>
          <p:cNvSpPr/>
          <p:nvPr/>
        </p:nvSpPr>
        <p:spPr>
          <a:xfrm>
            <a:off x="7261563" y="4166889"/>
            <a:ext cx="936000" cy="1303637"/>
          </a:xfrm>
          <a:prstGeom prst="rect">
            <a:avLst/>
          </a:prstGeom>
          <a:solidFill>
            <a:srgbClr val="C0000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口機能</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60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17" name="正方形/長方形 16">
            <a:extLst>
              <a:ext uri="{FF2B5EF4-FFF2-40B4-BE49-F238E27FC236}">
                <a16:creationId xmlns:a16="http://schemas.microsoft.com/office/drawing/2014/main" id="{C9A1A896-EDDF-8875-8344-C006E79D7E95}"/>
              </a:ext>
            </a:extLst>
          </p:cNvPr>
          <p:cNvSpPr/>
          <p:nvPr/>
        </p:nvSpPr>
        <p:spPr>
          <a:xfrm>
            <a:off x="9684508" y="2107438"/>
            <a:ext cx="936000" cy="1303637"/>
          </a:xfrm>
          <a:prstGeom prst="rect">
            <a:avLst/>
          </a:prstGeom>
          <a:solidFill>
            <a:schemeClr val="accent1">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GMaruGothicMPRO" panose="020F0600000000000000" pitchFamily="34" charset="-128"/>
                <a:ea typeface="HGMaruGothicMPRO" panose="020F0600000000000000" pitchFamily="34" charset="-128"/>
              </a:rPr>
              <a:t>歯リハ３の１</a:t>
            </a:r>
            <a:endParaRPr kumimoji="1" lang="en-US" altLang="ja-JP"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18" name="正方形/長方形 17">
            <a:extLst>
              <a:ext uri="{FF2B5EF4-FFF2-40B4-BE49-F238E27FC236}">
                <a16:creationId xmlns:a16="http://schemas.microsoft.com/office/drawing/2014/main" id="{530DB868-EA95-241F-B3DD-66176E6A9F5C}"/>
              </a:ext>
            </a:extLst>
          </p:cNvPr>
          <p:cNvSpPr/>
          <p:nvPr/>
        </p:nvSpPr>
        <p:spPr>
          <a:xfrm>
            <a:off x="9684508" y="4166889"/>
            <a:ext cx="936000"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HGMaruGothicMPRO" panose="020F0600000000000000" pitchFamily="34" charset="-128"/>
                <a:ea typeface="HGMaruGothicMPRO" panose="020F0600000000000000" pitchFamily="34" charset="-128"/>
              </a:rPr>
              <a:t>歯リハ３の２</a:t>
            </a:r>
            <a:endParaRPr kumimoji="1" lang="en-US" altLang="ja-JP" sz="16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19" name="正方形/長方形 18">
            <a:extLst>
              <a:ext uri="{FF2B5EF4-FFF2-40B4-BE49-F238E27FC236}">
                <a16:creationId xmlns:a16="http://schemas.microsoft.com/office/drawing/2014/main" id="{099D0411-DA0A-8041-055F-F869C287EB0B}"/>
              </a:ext>
            </a:extLst>
          </p:cNvPr>
          <p:cNvSpPr/>
          <p:nvPr/>
        </p:nvSpPr>
        <p:spPr>
          <a:xfrm>
            <a:off x="10707976" y="2107438"/>
            <a:ext cx="936000" cy="1303637"/>
          </a:xfrm>
          <a:prstGeom prst="rect">
            <a:avLst/>
          </a:prstGeom>
          <a:solidFill>
            <a:schemeClr val="accent1">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HGMaruGothicMPRO" panose="020F0600000000000000" pitchFamily="34" charset="-128"/>
                <a:ea typeface="HGMaruGothicMPRO" panose="020F0600000000000000" pitchFamily="34" charset="-128"/>
              </a:rPr>
              <a:t>歯リハ３の１</a:t>
            </a:r>
            <a:endParaRPr kumimoji="1" lang="en-US" altLang="ja-JP" sz="16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20" name="正方形/長方形 19">
            <a:extLst>
              <a:ext uri="{FF2B5EF4-FFF2-40B4-BE49-F238E27FC236}">
                <a16:creationId xmlns:a16="http://schemas.microsoft.com/office/drawing/2014/main" id="{3DFF2166-F389-BBC0-600B-6E5C3DB18046}"/>
              </a:ext>
            </a:extLst>
          </p:cNvPr>
          <p:cNvSpPr/>
          <p:nvPr/>
        </p:nvSpPr>
        <p:spPr>
          <a:xfrm>
            <a:off x="10707976" y="4166889"/>
            <a:ext cx="936000"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HGMaruGothicMPRO" panose="020F0600000000000000" pitchFamily="34" charset="-128"/>
                <a:ea typeface="HGMaruGothicMPRO" panose="020F0600000000000000" pitchFamily="34" charset="-128"/>
              </a:rPr>
              <a:t>歯リハ３の２</a:t>
            </a:r>
            <a:endParaRPr kumimoji="1" lang="en-US" altLang="ja-JP" sz="16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3" name="正方形/長方形 2">
            <a:extLst>
              <a:ext uri="{FF2B5EF4-FFF2-40B4-BE49-F238E27FC236}">
                <a16:creationId xmlns:a16="http://schemas.microsoft.com/office/drawing/2014/main" id="{D48CDE87-9AC6-C60D-627A-C2984D8ED212}"/>
              </a:ext>
            </a:extLst>
          </p:cNvPr>
          <p:cNvSpPr/>
          <p:nvPr/>
        </p:nvSpPr>
        <p:spPr>
          <a:xfrm>
            <a:off x="8274161" y="2107437"/>
            <a:ext cx="936000"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chemeClr val="bg1"/>
                </a:solidFill>
                <a:latin typeface="HGMaruGothicMPRO" panose="020F0600000000000000" pitchFamily="34" charset="-128"/>
                <a:ea typeface="HGMaruGothicMPRO" panose="020F0600000000000000" pitchFamily="34" charset="-128"/>
              </a:rPr>
              <a:t>口腔管理体制強化加算</a:t>
            </a:r>
            <a:endParaRPr kumimoji="1" lang="en-US" altLang="ja-JP" sz="10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50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21" name="正方形/長方形 20">
            <a:extLst>
              <a:ext uri="{FF2B5EF4-FFF2-40B4-BE49-F238E27FC236}">
                <a16:creationId xmlns:a16="http://schemas.microsoft.com/office/drawing/2014/main" id="{7F7FD9A3-4A7B-7352-9BB1-09D413ACAC04}"/>
              </a:ext>
            </a:extLst>
          </p:cNvPr>
          <p:cNvSpPr/>
          <p:nvPr/>
        </p:nvSpPr>
        <p:spPr>
          <a:xfrm>
            <a:off x="8288016" y="4166888"/>
            <a:ext cx="936000"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chemeClr val="bg1"/>
                </a:solidFill>
                <a:latin typeface="HGMaruGothicMPRO" panose="020F0600000000000000" pitchFamily="34" charset="-128"/>
                <a:ea typeface="HGMaruGothicMPRO" panose="020F0600000000000000" pitchFamily="34" charset="-128"/>
              </a:rPr>
              <a:t>口腔管理体制強化加算</a:t>
            </a:r>
            <a:endParaRPr kumimoji="1" lang="en-US" altLang="ja-JP" sz="10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50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22" name="正方形/長方形 21">
            <a:extLst>
              <a:ext uri="{FF2B5EF4-FFF2-40B4-BE49-F238E27FC236}">
                <a16:creationId xmlns:a16="http://schemas.microsoft.com/office/drawing/2014/main" id="{FC394055-AD94-E1BD-1DE8-EB78219468FF}"/>
              </a:ext>
            </a:extLst>
          </p:cNvPr>
          <p:cNvSpPr/>
          <p:nvPr/>
        </p:nvSpPr>
        <p:spPr>
          <a:xfrm>
            <a:off x="9082359" y="2434332"/>
            <a:ext cx="678929" cy="648000"/>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chemeClr val="tx1"/>
                </a:solidFill>
                <a:latin typeface="HGMaruGothicMPRO" panose="020F0600000000000000" pitchFamily="34" charset="-128"/>
                <a:ea typeface="HGMaruGothicMPRO" panose="020F0600000000000000" pitchFamily="34" charset="-128"/>
              </a:rPr>
              <a:t>+</a:t>
            </a:r>
            <a:endParaRPr kumimoji="1" lang="ja-JP" altLang="en-US" sz="4800">
              <a:solidFill>
                <a:schemeClr val="tx1"/>
              </a:solidFill>
              <a:latin typeface="HGMaruGothicMPRO" panose="020F0600000000000000" pitchFamily="34" charset="-128"/>
              <a:ea typeface="HGMaruGothicMPRO" panose="020F0600000000000000" pitchFamily="34" charset="-128"/>
            </a:endParaRPr>
          </a:p>
        </p:txBody>
      </p:sp>
      <p:sp>
        <p:nvSpPr>
          <p:cNvPr id="23" name="正方形/長方形 22">
            <a:extLst>
              <a:ext uri="{FF2B5EF4-FFF2-40B4-BE49-F238E27FC236}">
                <a16:creationId xmlns:a16="http://schemas.microsoft.com/office/drawing/2014/main" id="{D9DDD323-C987-57A4-F73C-D68A751EEB68}"/>
              </a:ext>
            </a:extLst>
          </p:cNvPr>
          <p:cNvSpPr/>
          <p:nvPr/>
        </p:nvSpPr>
        <p:spPr>
          <a:xfrm>
            <a:off x="9094750" y="4494706"/>
            <a:ext cx="678929" cy="648000"/>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chemeClr val="tx1"/>
                </a:solidFill>
                <a:latin typeface="HGMaruGothicMPRO" panose="020F0600000000000000" pitchFamily="34" charset="-128"/>
                <a:ea typeface="HGMaruGothicMPRO" panose="020F0600000000000000" pitchFamily="34" charset="-128"/>
              </a:rPr>
              <a:t>+</a:t>
            </a:r>
            <a:endParaRPr kumimoji="1" lang="ja-JP" altLang="en-US" sz="4800">
              <a:solidFill>
                <a:schemeClr val="tx1"/>
              </a:solidFill>
              <a:latin typeface="HGMaruGothicMPRO" panose="020F0600000000000000" pitchFamily="34" charset="-128"/>
              <a:ea typeface="HGMaruGothicMPRO" panose="020F0600000000000000" pitchFamily="34" charset="-128"/>
            </a:endParaRPr>
          </a:p>
        </p:txBody>
      </p:sp>
      <p:sp>
        <p:nvSpPr>
          <p:cNvPr id="24" name="スライド番号プレースホルダー 23">
            <a:extLst>
              <a:ext uri="{FF2B5EF4-FFF2-40B4-BE49-F238E27FC236}">
                <a16:creationId xmlns:a16="http://schemas.microsoft.com/office/drawing/2014/main" id="{4FA40FDB-A6CF-2837-E680-7666FBB5A9FE}"/>
              </a:ext>
            </a:extLst>
          </p:cNvPr>
          <p:cNvSpPr>
            <a:spLocks noGrp="1"/>
          </p:cNvSpPr>
          <p:nvPr>
            <p:ph type="sldNum" sz="quarter" idx="12"/>
          </p:nvPr>
        </p:nvSpPr>
        <p:spPr/>
        <p:txBody>
          <a:bodyPr/>
          <a:lstStyle/>
          <a:p>
            <a:fld id="{7F53A4F6-1DED-4042-94B1-26CBF9BCF6BA}" type="slidenum">
              <a:rPr kumimoji="1" lang="ja-JP" altLang="en-US" smtClean="0"/>
              <a:t>218</a:t>
            </a:fld>
            <a:endParaRPr kumimoji="1" lang="ja-JP" altLang="en-US"/>
          </a:p>
        </p:txBody>
      </p:sp>
    </p:spTree>
    <p:extLst>
      <p:ext uri="{BB962C8B-B14F-4D97-AF65-F5344CB8AC3E}">
        <p14:creationId xmlns:p14="http://schemas.microsoft.com/office/powerpoint/2010/main" val="50685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3" grpId="0" animBg="1"/>
      <p:bldP spid="21" grpId="0" animBg="1"/>
      <p:bldP spid="22" grpId="0"/>
      <p:bldP spid="23"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B3550-93D8-84C2-0496-C9676997CD53}"/>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09DFF8B1-7222-00EE-E593-5C551CE23CDD}"/>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53CEEEAE-45A4-1F67-B3F3-EBE97CB52EE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⑤</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ライフステージに応じた口腔機能管理の推進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0669B837-AD5B-9E9B-8E04-49DEE05F079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7" name="図 6">
            <a:extLst>
              <a:ext uri="{FF2B5EF4-FFF2-40B4-BE49-F238E27FC236}">
                <a16:creationId xmlns:a16="http://schemas.microsoft.com/office/drawing/2014/main" id="{57475E2A-BDE6-3B80-197E-A2D5C1098AC2}"/>
              </a:ext>
            </a:extLst>
          </p:cNvPr>
          <p:cNvPicPr>
            <a:picLocks noChangeAspect="1"/>
          </p:cNvPicPr>
          <p:nvPr/>
        </p:nvPicPr>
        <p:blipFill>
          <a:blip r:embed="rId2"/>
          <a:stretch>
            <a:fillRect/>
          </a:stretch>
        </p:blipFill>
        <p:spPr>
          <a:xfrm>
            <a:off x="304800" y="2518002"/>
            <a:ext cx="7458941" cy="4104315"/>
          </a:xfrm>
          <a:prstGeom prst="rect">
            <a:avLst/>
          </a:prstGeom>
        </p:spPr>
      </p:pic>
      <p:pic>
        <p:nvPicPr>
          <p:cNvPr id="10" name="図 9">
            <a:extLst>
              <a:ext uri="{FF2B5EF4-FFF2-40B4-BE49-F238E27FC236}">
                <a16:creationId xmlns:a16="http://schemas.microsoft.com/office/drawing/2014/main" id="{7ABFA7AA-6C7E-ED6F-48DA-4193B92D313B}"/>
              </a:ext>
            </a:extLst>
          </p:cNvPr>
          <p:cNvPicPr>
            <a:picLocks noChangeAspect="1"/>
          </p:cNvPicPr>
          <p:nvPr/>
        </p:nvPicPr>
        <p:blipFill>
          <a:blip r:embed="rId3"/>
          <a:stretch>
            <a:fillRect/>
          </a:stretch>
        </p:blipFill>
        <p:spPr>
          <a:xfrm>
            <a:off x="8016240" y="3535025"/>
            <a:ext cx="3810000" cy="2247900"/>
          </a:xfrm>
          <a:prstGeom prst="rect">
            <a:avLst/>
          </a:prstGeom>
        </p:spPr>
      </p:pic>
      <p:sp>
        <p:nvSpPr>
          <p:cNvPr id="2" name="タイトル 1">
            <a:extLst>
              <a:ext uri="{FF2B5EF4-FFF2-40B4-BE49-F238E27FC236}">
                <a16:creationId xmlns:a16="http://schemas.microsoft.com/office/drawing/2014/main" id="{86A9F9FE-6AAA-D79A-5B19-8AB1B9BA7B3C}"/>
              </a:ext>
            </a:extLst>
          </p:cNvPr>
          <p:cNvSpPr txBox="1">
            <a:spLocks/>
          </p:cNvSpPr>
          <p:nvPr/>
        </p:nvSpPr>
        <p:spPr>
          <a:xfrm>
            <a:off x="365760" y="1723075"/>
            <a:ext cx="11521440" cy="4976983"/>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a:solidFill>
                  <a:schemeClr val="tx1"/>
                </a:solidFill>
                <a:latin typeface="HGMaruGothicMPRO" panose="020F0600000000000000" pitchFamily="34" charset="-128"/>
                <a:ea typeface="HGMaruGothicMPRO" panose="020F0600000000000000" pitchFamily="34" charset="-128"/>
              </a:rPr>
              <a:t>北九州市製</a:t>
            </a:r>
            <a:r>
              <a:rPr lang="en-US" altLang="ja-JP" dirty="0">
                <a:solidFill>
                  <a:schemeClr val="tx1"/>
                </a:solidFill>
                <a:latin typeface="HGMaruGothicMPRO" panose="020F0600000000000000" pitchFamily="34" charset="-128"/>
                <a:ea typeface="HGMaruGothicMPRO" panose="020F0600000000000000" pitchFamily="34" charset="-128"/>
              </a:rPr>
              <a:t>『ORAL LEOS』</a:t>
            </a:r>
            <a:r>
              <a:rPr lang="ja-JP" altLang="en-US">
                <a:solidFill>
                  <a:schemeClr val="tx1"/>
                </a:solidFill>
                <a:latin typeface="HGMaruGothicMPRO" panose="020F0600000000000000" pitchFamily="34" charset="-128"/>
                <a:ea typeface="HGMaruGothicMPRO" panose="020F0600000000000000" pitchFamily="34" charset="-128"/>
              </a:rPr>
              <a:t>の出番です</a:t>
            </a:r>
            <a:endParaRPr lang="en-US" altLang="ja-JP" dirty="0">
              <a:solidFill>
                <a:schemeClr val="tx1"/>
              </a:solidFill>
              <a:latin typeface="HGMaruGothicMPRO" panose="020F0600000000000000" pitchFamily="34" charset="-128"/>
              <a:ea typeface="HGMaruGothicMPRO" panose="020F0600000000000000" pitchFamily="34" charset="-128"/>
            </a:endParaRPr>
          </a:p>
          <a:p>
            <a:endParaRPr lang="en-US" altLang="ja-JP" dirty="0">
              <a:solidFill>
                <a:schemeClr val="tx1"/>
              </a:solidFill>
              <a:latin typeface="HGMaruGothicMPRO" panose="020F0600000000000000" pitchFamily="34" charset="-128"/>
              <a:ea typeface="HGMaruGothicMPRO" panose="020F0600000000000000" pitchFamily="34" charset="-128"/>
            </a:endParaRPr>
          </a:p>
          <a:p>
            <a:endParaRPr lang="en-US" altLang="ja-JP" dirty="0">
              <a:solidFill>
                <a:schemeClr val="tx1"/>
              </a:solidFill>
              <a:latin typeface="HGMaruGothicMPRO" panose="020F0600000000000000" pitchFamily="34" charset="-128"/>
              <a:ea typeface="HGMaruGothicMPRO" panose="020F0600000000000000" pitchFamily="34" charset="-128"/>
            </a:endParaRPr>
          </a:p>
          <a:p>
            <a:endParaRPr lang="en-US" altLang="ja-JP" dirty="0">
              <a:solidFill>
                <a:schemeClr val="tx1"/>
              </a:solidFill>
              <a:latin typeface="HGMaruGothicMPRO" panose="020F0600000000000000" pitchFamily="34" charset="-128"/>
              <a:ea typeface="HGMaruGothicMPRO" panose="020F0600000000000000" pitchFamily="34" charset="-128"/>
            </a:endParaRPr>
          </a:p>
          <a:p>
            <a:endParaRPr lang="en-US" altLang="ja-JP" dirty="0">
              <a:solidFill>
                <a:schemeClr val="tx1"/>
              </a:solidFill>
              <a:latin typeface="HGMaruGothicMPRO" panose="020F0600000000000000" pitchFamily="34" charset="-128"/>
              <a:ea typeface="HGMaruGothicMPRO" panose="020F0600000000000000" pitchFamily="34" charset="-128"/>
            </a:endParaRPr>
          </a:p>
          <a:p>
            <a:pPr algn="r"/>
            <a:endParaRPr lang="en-US" altLang="ja-JP" dirty="0">
              <a:solidFill>
                <a:schemeClr val="tx1"/>
              </a:solidFill>
              <a:latin typeface="HGMaruGothicMPRO" panose="020F0600000000000000" pitchFamily="34" charset="-128"/>
              <a:ea typeface="HGMaruGothicMPRO" panose="020F0600000000000000" pitchFamily="34" charset="-128"/>
            </a:endParaRPr>
          </a:p>
          <a:p>
            <a:pPr algn="r"/>
            <a:endParaRPr lang="en-US" altLang="ja-JP" sz="1800" dirty="0">
              <a:solidFill>
                <a:schemeClr val="tx1"/>
              </a:solidFill>
              <a:latin typeface="HGMaruGothicMPRO" panose="020F0600000000000000" pitchFamily="34" charset="-128"/>
              <a:ea typeface="HGMaruGothicMPRO" panose="020F0600000000000000" pitchFamily="34" charset="-128"/>
            </a:endParaRPr>
          </a:p>
          <a:p>
            <a:pPr algn="r"/>
            <a:r>
              <a:rPr lang="en-US" altLang="ja-JP" dirty="0">
                <a:solidFill>
                  <a:schemeClr val="tx1"/>
                </a:solidFill>
                <a:latin typeface="HGMaruGothicMPRO" panose="020F0600000000000000" pitchFamily="34" charset="-128"/>
                <a:ea typeface="HGMaruGothicMPRO" panose="020F0600000000000000" pitchFamily="34" charset="-128"/>
              </a:rPr>
              <a:t>by </a:t>
            </a:r>
            <a:r>
              <a:rPr lang="ja-JP" altLang="en-US">
                <a:solidFill>
                  <a:schemeClr val="tx1"/>
                </a:solidFill>
                <a:latin typeface="HGMaruGothicMPRO" panose="020F0600000000000000" pitchFamily="34" charset="-128"/>
                <a:ea typeface="HGMaruGothicMPRO" panose="020F0600000000000000" pitchFamily="34" charset="-128"/>
              </a:rPr>
              <a:t>（株）</a:t>
            </a:r>
            <a:r>
              <a:rPr lang="en-US" altLang="ja-JP" dirty="0">
                <a:solidFill>
                  <a:schemeClr val="tx1"/>
                </a:solidFill>
                <a:latin typeface="HGMaruGothicMPRO" panose="020F0600000000000000" pitchFamily="34" charset="-128"/>
                <a:ea typeface="HGMaruGothicMPRO" panose="020F0600000000000000" pitchFamily="34" charset="-128"/>
              </a:rPr>
              <a:t>MEDIC</a:t>
            </a:r>
          </a:p>
          <a:p>
            <a:endParaRPr lang="en-US" altLang="ja-JP" dirty="0">
              <a:solidFill>
                <a:schemeClr val="tx1"/>
              </a:solidFill>
              <a:latin typeface="HGMaruGothicMPRO" panose="020F0600000000000000" pitchFamily="34" charset="-128"/>
              <a:ea typeface="HGMaruGothicMPRO" panose="020F0600000000000000" pitchFamily="34" charset="-128"/>
            </a:endParaRPr>
          </a:p>
          <a:p>
            <a:endParaRPr lang="en-US" altLang="ja-JP" dirty="0">
              <a:solidFill>
                <a:schemeClr val="tx1"/>
              </a:solidFill>
              <a:latin typeface="HGMaruGothicMPRO" panose="020F0600000000000000" pitchFamily="34" charset="-128"/>
              <a:ea typeface="HGMaruGothicMPRO" panose="020F0600000000000000" pitchFamily="34" charset="-128"/>
            </a:endParaRPr>
          </a:p>
          <a:p>
            <a:endParaRPr lang="en-US" altLang="ja-JP" dirty="0">
              <a:solidFill>
                <a:schemeClr val="tx1"/>
              </a:solidFill>
              <a:latin typeface="HGMaruGothicMPRO" panose="020F0600000000000000" pitchFamily="34" charset="-128"/>
              <a:ea typeface="HGMaruGothicMPRO" panose="020F0600000000000000" pitchFamily="34" charset="-128"/>
            </a:endParaRPr>
          </a:p>
          <a:p>
            <a:endParaRPr lang="en-US" altLang="ja-JP" dirty="0">
              <a:solidFill>
                <a:schemeClr val="tx1"/>
              </a:solidFill>
              <a:latin typeface="HGMaruGothicMPRO" panose="020F0600000000000000" pitchFamily="34" charset="-128"/>
              <a:ea typeface="HGMaruGothicMPRO" panose="020F0600000000000000" pitchFamily="34" charset="-128"/>
            </a:endParaRPr>
          </a:p>
          <a:p>
            <a:endParaRPr lang="ja-JP" altLang="en-US">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87BDA7A1-ED27-8677-DFD9-B84C459EEAE1}"/>
              </a:ext>
            </a:extLst>
          </p:cNvPr>
          <p:cNvSpPr>
            <a:spLocks noGrp="1"/>
          </p:cNvSpPr>
          <p:nvPr>
            <p:ph type="sldNum" sz="quarter" idx="12"/>
          </p:nvPr>
        </p:nvSpPr>
        <p:spPr/>
        <p:txBody>
          <a:bodyPr/>
          <a:lstStyle/>
          <a:p>
            <a:fld id="{7F53A4F6-1DED-4042-94B1-26CBF9BCF6BA}" type="slidenum">
              <a:rPr kumimoji="1" lang="ja-JP" altLang="en-US" smtClean="0"/>
              <a:t>219</a:t>
            </a:fld>
            <a:endParaRPr kumimoji="1" lang="ja-JP" altLang="en-US"/>
          </a:p>
        </p:txBody>
      </p:sp>
    </p:spTree>
    <p:extLst>
      <p:ext uri="{BB962C8B-B14F-4D97-AF65-F5344CB8AC3E}">
        <p14:creationId xmlns:p14="http://schemas.microsoft.com/office/powerpoint/2010/main" val="2514904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71475" y="146644"/>
            <a:ext cx="11449049" cy="996356"/>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800">
                <a:solidFill>
                  <a:srgbClr val="FF0000"/>
                </a:solidFill>
                <a:latin typeface="HG丸ｺﾞｼｯｸM-PRO"/>
                <a:ea typeface="HG丸ｺﾞｼｯｸM-PRO"/>
                <a:cs typeface="HG丸ｺﾞｼｯｸM-PRO"/>
              </a:rPr>
              <a:t>本日の</a:t>
            </a:r>
            <a:r>
              <a:rPr lang="en-US" altLang="ja-JP" sz="4800" dirty="0">
                <a:solidFill>
                  <a:srgbClr val="FF0000"/>
                </a:solidFill>
                <a:latin typeface="HG丸ｺﾞｼｯｸM-PRO"/>
                <a:ea typeface="HG丸ｺﾞｼｯｸM-PRO"/>
                <a:cs typeface="HG丸ｺﾞｼｯｸM-PRO"/>
              </a:rPr>
              <a:t>AGENDA</a:t>
            </a:r>
          </a:p>
          <a:p>
            <a:endParaRPr lang="en-US" altLang="ja-JP" sz="1200" dirty="0">
              <a:solidFill>
                <a:srgbClr val="0000FF"/>
              </a:solidFill>
              <a:latin typeface="HG丸ｺﾞｼｯｸM-PRO"/>
              <a:ea typeface="HG丸ｺﾞｼｯｸM-PRO"/>
              <a:cs typeface="HG丸ｺﾞｼｯｸM-PRO"/>
            </a:endParaRPr>
          </a:p>
          <a:p>
            <a:endParaRPr lang="en-US" altLang="ja-JP" sz="3000" dirty="0">
              <a:latin typeface="HG丸ｺﾞｼｯｸM-PRO"/>
              <a:ea typeface="HG丸ｺﾞｼｯｸM-PRO"/>
              <a:cs typeface="HG丸ｺﾞｼｯｸM-PRO"/>
            </a:endParaRPr>
          </a:p>
        </p:txBody>
      </p:sp>
      <p:sp>
        <p:nvSpPr>
          <p:cNvPr id="5" name="サブタイトル 2"/>
          <p:cNvSpPr txBox="1">
            <a:spLocks/>
          </p:cNvSpPr>
          <p:nvPr/>
        </p:nvSpPr>
        <p:spPr>
          <a:xfrm>
            <a:off x="228599" y="870857"/>
            <a:ext cx="11734800" cy="5840499"/>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lnSpc>
                <a:spcPct val="150000"/>
              </a:lnSpc>
            </a:pPr>
            <a:r>
              <a:rPr lang="ja-JP" altLang="en-US" sz="4800">
                <a:solidFill>
                  <a:srgbClr val="0070C0"/>
                </a:solidFill>
                <a:latin typeface="HG丸ｺﾞｼｯｸM-PRO"/>
                <a:ea typeface="HG丸ｺﾞｼｯｸM-PRO"/>
                <a:cs typeface="HG丸ｺﾞｼｯｸM-PRO"/>
              </a:rPr>
              <a:t>１．近年の傾向　　　　　　　　　　　　　　　　　　　　　　　　　　　　</a:t>
            </a:r>
            <a:endParaRPr lang="en-US" altLang="ja-JP" sz="4800" dirty="0">
              <a:solidFill>
                <a:srgbClr val="0070C0"/>
              </a:solidFill>
              <a:latin typeface="HG丸ｺﾞｼｯｸM-PRO"/>
              <a:ea typeface="HG丸ｺﾞｼｯｸM-PRO"/>
              <a:cs typeface="HG丸ｺﾞｼｯｸM-PRO"/>
            </a:endParaRPr>
          </a:p>
          <a:p>
            <a:pPr algn="l">
              <a:lnSpc>
                <a:spcPts val="3000"/>
              </a:lnSpc>
            </a:pPr>
            <a:r>
              <a:rPr lang="ja-JP" altLang="en-US" sz="4800">
                <a:solidFill>
                  <a:srgbClr val="0070C0"/>
                </a:solidFill>
                <a:latin typeface="HG丸ｺﾞｼｯｸM-PRO"/>
                <a:ea typeface="HG丸ｺﾞｼｯｸM-PRO"/>
                <a:cs typeface="HG丸ｺﾞｼｯｸM-PRO"/>
              </a:rPr>
              <a:t>　　</a:t>
            </a:r>
            <a:r>
              <a:rPr lang="ja-JP" altLang="en-US" sz="3000">
                <a:solidFill>
                  <a:schemeClr val="tx1"/>
                </a:solidFill>
                <a:latin typeface="HG丸ｺﾞｼｯｸM-PRO"/>
                <a:ea typeface="HG丸ｺﾞｼｯｸM-PRO"/>
                <a:cs typeface="HG丸ｺﾞｼｯｸM-PRO"/>
              </a:rPr>
              <a:t>傾向（トレンド）の分析：厚労省の思惑と施策の動き</a:t>
            </a:r>
            <a:endParaRPr lang="en-US" altLang="ja-JP" sz="3000" dirty="0">
              <a:solidFill>
                <a:schemeClr val="bg1">
                  <a:lumMod val="85000"/>
                </a:schemeClr>
              </a:solidFill>
              <a:latin typeface="HG丸ｺﾞｼｯｸM-PRO"/>
              <a:ea typeface="HG丸ｺﾞｼｯｸM-PRO"/>
              <a:cs typeface="HG丸ｺﾞｼｯｸM-PRO"/>
            </a:endParaRPr>
          </a:p>
          <a:p>
            <a:pPr algn="l">
              <a:lnSpc>
                <a:spcPct val="150000"/>
              </a:lnSpc>
            </a:pPr>
            <a:r>
              <a:rPr lang="ja-JP" altLang="en-US" sz="4800">
                <a:solidFill>
                  <a:schemeClr val="bg1">
                    <a:lumMod val="85000"/>
                  </a:schemeClr>
                </a:solidFill>
                <a:latin typeface="HG丸ｺﾞｼｯｸM-PRO"/>
                <a:ea typeface="HG丸ｺﾞｼｯｸM-PRO"/>
                <a:cs typeface="HG丸ｺﾞｼｯｸM-PRO"/>
              </a:rPr>
              <a:t>２．短期的対策　　　　　　　　　　　　　　　　　　　　　　　　　　　　</a:t>
            </a:r>
            <a:endParaRPr lang="en-US" altLang="ja-JP" sz="4800" dirty="0">
              <a:solidFill>
                <a:schemeClr val="bg1">
                  <a:lumMod val="85000"/>
                </a:schemeClr>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bg1">
                    <a:lumMod val="85000"/>
                  </a:schemeClr>
                </a:solidFill>
                <a:latin typeface="HG丸ｺﾞｼｯｸM-PRO"/>
                <a:ea typeface="HG丸ｺﾞｼｯｸM-PRO"/>
                <a:cs typeface="HG丸ｺﾞｼｯｸM-PRO"/>
              </a:rPr>
              <a:t>直近の対応：令和６年度改定の概要とその対応</a:t>
            </a:r>
            <a:endParaRPr lang="en-US" altLang="ja-JP" sz="3000" dirty="0">
              <a:solidFill>
                <a:schemeClr val="bg1">
                  <a:lumMod val="85000"/>
                </a:schemeClr>
              </a:solidFill>
              <a:latin typeface="HG丸ｺﾞｼｯｸM-PRO"/>
              <a:ea typeface="HG丸ｺﾞｼｯｸM-PRO"/>
              <a:cs typeface="HG丸ｺﾞｼｯｸM-PRO"/>
            </a:endParaRPr>
          </a:p>
          <a:p>
            <a:pPr algn="l">
              <a:lnSpc>
                <a:spcPct val="150000"/>
              </a:lnSpc>
            </a:pPr>
            <a:r>
              <a:rPr lang="ja-JP" altLang="en-US" sz="4800">
                <a:solidFill>
                  <a:schemeClr val="bg1">
                    <a:lumMod val="85000"/>
                  </a:schemeClr>
                </a:solidFill>
                <a:latin typeface="HG丸ｺﾞｼｯｸM-PRO"/>
                <a:ea typeface="HG丸ｺﾞｼｯｸM-PRO"/>
                <a:cs typeface="HG丸ｺﾞｼｯｸM-PRO"/>
              </a:rPr>
              <a:t>３．中長期的対策　　　　　　　　　　　　　　　　　　　　　　　　　　</a:t>
            </a:r>
            <a:endParaRPr lang="en-US" altLang="ja-JP" sz="4800" dirty="0">
              <a:solidFill>
                <a:schemeClr val="bg1">
                  <a:lumMod val="85000"/>
                </a:schemeClr>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bg1">
                    <a:lumMod val="85000"/>
                  </a:schemeClr>
                </a:solidFill>
                <a:latin typeface="HG丸ｺﾞｼｯｸM-PRO"/>
                <a:ea typeface="HG丸ｺﾞｼｯｸM-PRO"/>
                <a:cs typeface="HG丸ｺﾞｼｯｸM-PRO"/>
              </a:rPr>
              <a:t>今後の展望：生産性の向上のためにそしてその先に在るもの</a:t>
            </a:r>
            <a:endParaRPr lang="en-US" altLang="ja-JP" sz="3000" dirty="0">
              <a:solidFill>
                <a:schemeClr val="bg1">
                  <a:lumMod val="85000"/>
                </a:schemeClr>
              </a:solidFill>
              <a:latin typeface="HG丸ｺﾞｼｯｸM-PRO"/>
              <a:ea typeface="HG丸ｺﾞｼｯｸM-PRO"/>
              <a:cs typeface="HG丸ｺﾞｼｯｸM-PRO"/>
            </a:endParaRPr>
          </a:p>
          <a:p>
            <a:pPr algn="l"/>
            <a:endParaRPr lang="en-US" altLang="ja-JP" sz="4800" dirty="0">
              <a:solidFill>
                <a:srgbClr val="0070C0"/>
              </a:solidFill>
              <a:latin typeface="HG丸ｺﾞｼｯｸM-PRO"/>
              <a:ea typeface="HG丸ｺﾞｼｯｸM-PRO"/>
              <a:cs typeface="HG丸ｺﾞｼｯｸM-PRO"/>
            </a:endParaRPr>
          </a:p>
          <a:p>
            <a:pPr algn="l"/>
            <a:endParaRPr lang="en-US" altLang="ja-JP" sz="4800" dirty="0">
              <a:solidFill>
                <a:srgbClr val="0070C0"/>
              </a:solidFill>
              <a:latin typeface="HG丸ｺﾞｼｯｸM-PRO"/>
              <a:ea typeface="HG丸ｺﾞｼｯｸM-PRO"/>
              <a:cs typeface="HG丸ｺﾞｼｯｸM-PRO"/>
            </a:endParaRPr>
          </a:p>
          <a:p>
            <a:pPr algn="l"/>
            <a:endParaRPr lang="ja-JP" altLang="en-US" sz="4800" dirty="0">
              <a:solidFill>
                <a:srgbClr val="0070C0"/>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112F9855-735F-52C9-AE24-FCC7BFC4A10D}"/>
              </a:ext>
            </a:extLst>
          </p:cNvPr>
          <p:cNvSpPr>
            <a:spLocks noGrp="1"/>
          </p:cNvSpPr>
          <p:nvPr>
            <p:ph type="sldNum" sz="quarter" idx="12"/>
          </p:nvPr>
        </p:nvSpPr>
        <p:spPr/>
        <p:txBody>
          <a:bodyPr/>
          <a:lstStyle/>
          <a:p>
            <a:fld id="{7F53A4F6-1DED-4042-94B1-26CBF9BCF6BA}" type="slidenum">
              <a:rPr kumimoji="1" lang="ja-JP" altLang="en-US" smtClean="0"/>
              <a:t>22</a:t>
            </a:fld>
            <a:endParaRPr kumimoji="1" lang="ja-JP" altLang="en-US"/>
          </a:p>
        </p:txBody>
      </p:sp>
    </p:spTree>
    <p:extLst>
      <p:ext uri="{BB962C8B-B14F-4D97-AF65-F5344CB8AC3E}">
        <p14:creationId xmlns:p14="http://schemas.microsoft.com/office/powerpoint/2010/main" val="277636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⑥</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客観的な評価に基づく</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歯科医療や口腔機能管理の推進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02822BD6-079D-5363-6706-AF3705DBC424}"/>
              </a:ext>
            </a:extLst>
          </p:cNvPr>
          <p:cNvSpPr>
            <a:spLocks noGrp="1"/>
          </p:cNvSpPr>
          <p:nvPr>
            <p:ph type="sldNum" sz="quarter" idx="12"/>
          </p:nvPr>
        </p:nvSpPr>
        <p:spPr/>
        <p:txBody>
          <a:bodyPr/>
          <a:lstStyle/>
          <a:p>
            <a:fld id="{7F53A4F6-1DED-4042-94B1-26CBF9BCF6BA}" type="slidenum">
              <a:rPr kumimoji="1" lang="ja-JP" altLang="en-US" smtClean="0"/>
              <a:t>220</a:t>
            </a:fld>
            <a:endParaRPr kumimoji="1" lang="ja-JP" altLang="en-US"/>
          </a:p>
        </p:txBody>
      </p:sp>
    </p:spTree>
    <p:extLst>
      <p:ext uri="{BB962C8B-B14F-4D97-AF65-F5344CB8AC3E}">
        <p14:creationId xmlns:p14="http://schemas.microsoft.com/office/powerpoint/2010/main" val="23248545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F311D8A-46E2-CC16-68C0-20B842843AE4}"/>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客観的な評価に基づく歯科医療や口腔機能管理を推進する観点から、 口腔機能の評価に関する検査について、要件を見直す。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咀嚼能力及び咬合圧の算定対象となる患者に、顎変形症に係る手術を実施する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患者を追加する。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8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1A4BB46F-B4D1-0B9A-6019-D884BCB5D0B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⑥</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客観的な評価に基づく歯科医療や口腔機能管理の推進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FEB30907-14B5-77A7-CA66-106BF5AF23B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185B3B11-7485-1094-2718-5092D8007540}"/>
              </a:ext>
            </a:extLst>
          </p:cNvPr>
          <p:cNvSpPr>
            <a:spLocks noGrp="1"/>
          </p:cNvSpPr>
          <p:nvPr>
            <p:ph type="sldNum" sz="quarter" idx="12"/>
          </p:nvPr>
        </p:nvSpPr>
        <p:spPr/>
        <p:txBody>
          <a:bodyPr/>
          <a:lstStyle/>
          <a:p>
            <a:fld id="{7F53A4F6-1DED-4042-94B1-26CBF9BCF6BA}" type="slidenum">
              <a:rPr kumimoji="1" lang="ja-JP" altLang="en-US" smtClean="0"/>
              <a:t>221</a:t>
            </a:fld>
            <a:endParaRPr kumimoji="1" lang="ja-JP" altLang="en-US"/>
          </a:p>
        </p:txBody>
      </p:sp>
    </p:spTree>
    <p:extLst>
      <p:ext uri="{BB962C8B-B14F-4D97-AF65-F5344CB8AC3E}">
        <p14:creationId xmlns:p14="http://schemas.microsoft.com/office/powerpoint/2010/main" val="282281716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71C16E7B-55EA-91AF-9C36-0BC9067C9E50}"/>
              </a:ext>
            </a:extLst>
          </p:cNvPr>
          <p:cNvGrpSpPr/>
          <p:nvPr/>
        </p:nvGrpSpPr>
        <p:grpSpPr>
          <a:xfrm>
            <a:off x="208870" y="1932039"/>
            <a:ext cx="11744260" cy="1249311"/>
            <a:chOff x="285070" y="1932039"/>
            <a:chExt cx="11744260" cy="1249311"/>
          </a:xfrm>
        </p:grpSpPr>
        <p:sp>
          <p:nvSpPr>
            <p:cNvPr id="3" name="タイトル 1">
              <a:extLst>
                <a:ext uri="{FF2B5EF4-FFF2-40B4-BE49-F238E27FC236}">
                  <a16:creationId xmlns:a16="http://schemas.microsoft.com/office/drawing/2014/main" id="{8CE036BD-A145-1BD7-D2E9-F3CA93B85506}"/>
                </a:ext>
              </a:extLst>
            </p:cNvPr>
            <p:cNvSpPr txBox="1">
              <a:spLocks/>
            </p:cNvSpPr>
            <p:nvPr/>
          </p:nvSpPr>
          <p:spPr>
            <a:xfrm>
              <a:off x="285070" y="1932039"/>
              <a:ext cx="5487080" cy="124931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咀嚼能力検査（１回につき）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咀嚼能力検査　　　　　　　　　　　　　　　　　　</a:t>
              </a:r>
              <a:r>
                <a:rPr lang="en-US" altLang="ja-JP" sz="1500" dirty="0">
                  <a:solidFill>
                    <a:schemeClr val="tx1"/>
                  </a:solidFill>
                  <a:latin typeface="HGMaruGothicMPRO" panose="020F0600000000000000" pitchFamily="34" charset="-128"/>
                  <a:ea typeface="HGMaruGothicMPRO" panose="020F0600000000000000" pitchFamily="34" charset="-128"/>
                </a:rPr>
                <a:t>  140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8FDACBB0-CFC0-A106-37DC-F21D891D098C}"/>
                </a:ext>
              </a:extLst>
            </p:cNvPr>
            <p:cNvSpPr txBox="1">
              <a:spLocks/>
            </p:cNvSpPr>
            <p:nvPr/>
          </p:nvSpPr>
          <p:spPr>
            <a:xfrm>
              <a:off x="6542930" y="1932039"/>
              <a:ext cx="5486400" cy="124931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咀嚼能力検査（１回につき）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１　咀嚼能力検査１　　　　　　　　　　　　　　　</a:t>
              </a:r>
              <a:r>
                <a:rPr lang="en-US" altLang="ja-JP" sz="1500" dirty="0">
                  <a:solidFill>
                    <a:srgbClr val="FF0000"/>
                  </a:solidFill>
                  <a:latin typeface="HGMaruGothicMPRO" panose="020F0600000000000000" pitchFamily="34" charset="-128"/>
                  <a:ea typeface="HGMaruGothicMPRO" panose="020F0600000000000000" pitchFamily="34" charset="-128"/>
                </a:rPr>
                <a:t>  140</a:t>
              </a:r>
              <a:r>
                <a:rPr lang="ja-JP" altLang="en-US" sz="1500">
                  <a:solidFill>
                    <a:srgbClr val="FF0000"/>
                  </a:solidFill>
                  <a:latin typeface="HGMaruGothicMPRO" panose="020F0600000000000000" pitchFamily="34" charset="-128"/>
                  <a:ea typeface="HGMaruGothicMPRO" panose="020F0600000000000000" pitchFamily="34" charset="-128"/>
                </a:rPr>
                <a:t>点</a:t>
              </a:r>
            </a:p>
            <a:p>
              <a:pPr algn="l"/>
              <a:r>
                <a:rPr lang="ja-JP" altLang="en-US" sz="1500">
                  <a:solidFill>
                    <a:srgbClr val="FF0000"/>
                  </a:solidFill>
                  <a:latin typeface="HGMaruGothicMPRO" panose="020F0600000000000000" pitchFamily="34" charset="-128"/>
                  <a:ea typeface="HGMaruGothicMPRO" panose="020F0600000000000000" pitchFamily="34" charset="-128"/>
                </a:rPr>
                <a:t>２　咀嚼能力検査２　　　　　　　　　　　　　　　</a:t>
              </a:r>
              <a:r>
                <a:rPr lang="en-US" altLang="ja-JP" sz="1500" dirty="0">
                  <a:solidFill>
                    <a:srgbClr val="FF0000"/>
                  </a:solidFill>
                  <a:latin typeface="HGMaruGothicMPRO" panose="020F0600000000000000" pitchFamily="34" charset="-128"/>
                  <a:ea typeface="HGMaruGothicMPRO" panose="020F0600000000000000" pitchFamily="34" charset="-128"/>
                </a:rPr>
                <a:t>  140</a:t>
              </a:r>
              <a:r>
                <a:rPr lang="ja-JP" altLang="en-US" sz="1500">
                  <a:solidFill>
                    <a:srgbClr val="FF0000"/>
                  </a:solidFill>
                  <a:latin typeface="HGMaruGothicMPRO" panose="020F0600000000000000" pitchFamily="34" charset="-128"/>
                  <a:ea typeface="HGMaruGothicMPRO" panose="020F0600000000000000" pitchFamily="34" charset="-128"/>
                </a:rPr>
                <a:t>点</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CE9BEAE8-AF7A-9DB8-5439-D007F45B90CD}"/>
                </a:ext>
              </a:extLst>
            </p:cNvPr>
            <p:cNvSpPr/>
            <p:nvPr/>
          </p:nvSpPr>
          <p:spPr>
            <a:xfrm>
              <a:off x="5881688" y="2170614"/>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53B19277-E559-823B-06BF-A375F4E4F5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⑥</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客観的な評価に基づく歯科医療や口腔機能管理の推進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タイトル 1">
            <a:extLst>
              <a:ext uri="{FF2B5EF4-FFF2-40B4-BE49-F238E27FC236}">
                <a16:creationId xmlns:a16="http://schemas.microsoft.com/office/drawing/2014/main" id="{463866E9-0EAC-627D-0176-0E6D391E075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10" name="六角形 9">
            <a:extLst>
              <a:ext uri="{FF2B5EF4-FFF2-40B4-BE49-F238E27FC236}">
                <a16:creationId xmlns:a16="http://schemas.microsoft.com/office/drawing/2014/main" id="{8227B866-43A1-4BA3-8643-2AABCFF8D52D}"/>
              </a:ext>
            </a:extLst>
          </p:cNvPr>
          <p:cNvSpPr/>
          <p:nvPr/>
        </p:nvSpPr>
        <p:spPr>
          <a:xfrm>
            <a:off x="11182984" y="597871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E32EE738-AD89-1AA1-4086-5A3AB77B4871}"/>
              </a:ext>
            </a:extLst>
          </p:cNvPr>
          <p:cNvSpPr/>
          <p:nvPr/>
        </p:nvSpPr>
        <p:spPr>
          <a:xfrm>
            <a:off x="10189058" y="5989176"/>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grpSp>
        <p:nvGrpSpPr>
          <p:cNvPr id="11" name="グループ化 10">
            <a:extLst>
              <a:ext uri="{FF2B5EF4-FFF2-40B4-BE49-F238E27FC236}">
                <a16:creationId xmlns:a16="http://schemas.microsoft.com/office/drawing/2014/main" id="{CDEEAC04-5235-9048-37A1-6D6C25A45E1F}"/>
              </a:ext>
            </a:extLst>
          </p:cNvPr>
          <p:cNvGrpSpPr/>
          <p:nvPr/>
        </p:nvGrpSpPr>
        <p:grpSpPr>
          <a:xfrm>
            <a:off x="223870" y="3429000"/>
            <a:ext cx="11744260" cy="1354500"/>
            <a:chOff x="285070" y="1932039"/>
            <a:chExt cx="11744260" cy="1354500"/>
          </a:xfrm>
        </p:grpSpPr>
        <p:sp>
          <p:nvSpPr>
            <p:cNvPr id="13" name="タイトル 1">
              <a:extLst>
                <a:ext uri="{FF2B5EF4-FFF2-40B4-BE49-F238E27FC236}">
                  <a16:creationId xmlns:a16="http://schemas.microsoft.com/office/drawing/2014/main" id="{BAE99E58-7BB8-C798-322C-B2EE9B66A720}"/>
                </a:ext>
              </a:extLst>
            </p:cNvPr>
            <p:cNvSpPr txBox="1">
              <a:spLocks/>
            </p:cNvSpPr>
            <p:nvPr/>
          </p:nvSpPr>
          <p:spPr>
            <a:xfrm>
              <a:off x="285070" y="1932039"/>
              <a:ext cx="5487080" cy="13545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咬合圧検査（１回につき）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咬合圧検査　　　　　　　　　　　　　　　　　　</a:t>
              </a:r>
              <a:r>
                <a:rPr lang="en-US" altLang="ja-JP" sz="1500" dirty="0">
                  <a:solidFill>
                    <a:schemeClr val="tx1"/>
                  </a:solidFill>
                  <a:latin typeface="HGMaruGothicMPRO" panose="020F0600000000000000" pitchFamily="34" charset="-128"/>
                  <a:ea typeface="HGMaruGothicMPRO" panose="020F0600000000000000" pitchFamily="34" charset="-128"/>
                </a:rPr>
                <a:t>     130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4" name="タイトル 1">
              <a:extLst>
                <a:ext uri="{FF2B5EF4-FFF2-40B4-BE49-F238E27FC236}">
                  <a16:creationId xmlns:a16="http://schemas.microsoft.com/office/drawing/2014/main" id="{58CB0AA5-9DB0-121C-3F05-7B190AD80474}"/>
                </a:ext>
              </a:extLst>
            </p:cNvPr>
            <p:cNvSpPr txBox="1">
              <a:spLocks/>
            </p:cNvSpPr>
            <p:nvPr/>
          </p:nvSpPr>
          <p:spPr>
            <a:xfrm>
              <a:off x="6542930" y="1932039"/>
              <a:ext cx="5486400" cy="13545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咬合圧検査（１回につき）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１　咬合圧検査１　　　　　　　　　　　　　　　</a:t>
              </a:r>
              <a:r>
                <a:rPr lang="en-US" altLang="ja-JP" sz="1500" dirty="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   130</a:t>
              </a:r>
              <a:r>
                <a:rPr lang="ja-JP" altLang="en-US" sz="1500">
                  <a:solidFill>
                    <a:srgbClr val="FF0000"/>
                  </a:solidFill>
                  <a:latin typeface="HGMaruGothicMPRO" panose="020F0600000000000000" pitchFamily="34" charset="-128"/>
                  <a:ea typeface="HGMaruGothicMPRO" panose="020F0600000000000000" pitchFamily="34" charset="-128"/>
                </a:rPr>
                <a:t>点</a:t>
              </a:r>
            </a:p>
            <a:p>
              <a:pPr algn="l"/>
              <a:r>
                <a:rPr lang="ja-JP" altLang="en-US" sz="1500">
                  <a:solidFill>
                    <a:srgbClr val="FF0000"/>
                  </a:solidFill>
                  <a:latin typeface="HGMaruGothicMPRO" panose="020F0600000000000000" pitchFamily="34" charset="-128"/>
                  <a:ea typeface="HGMaruGothicMPRO" panose="020F0600000000000000" pitchFamily="34" charset="-128"/>
                </a:rPr>
                <a:t>２　咬合圧検査２　　　　　　　　　　　　　　　</a:t>
              </a:r>
              <a:r>
                <a:rPr lang="en-US" altLang="ja-JP" sz="1500" dirty="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130</a:t>
              </a:r>
              <a:r>
                <a:rPr lang="ja-JP" altLang="en-US" sz="1500">
                  <a:solidFill>
                    <a:srgbClr val="FF0000"/>
                  </a:solidFill>
                  <a:latin typeface="HGMaruGothicMPRO" panose="020F0600000000000000" pitchFamily="34" charset="-128"/>
                  <a:ea typeface="HGMaruGothicMPRO" panose="020F0600000000000000" pitchFamily="34" charset="-128"/>
                </a:rPr>
                <a:t>点</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5" name="右矢印 14">
              <a:extLst>
                <a:ext uri="{FF2B5EF4-FFF2-40B4-BE49-F238E27FC236}">
                  <a16:creationId xmlns:a16="http://schemas.microsoft.com/office/drawing/2014/main" id="{8F79EE44-D625-25DC-8C0E-5AFC382B476C}"/>
                </a:ext>
              </a:extLst>
            </p:cNvPr>
            <p:cNvSpPr/>
            <p:nvPr/>
          </p:nvSpPr>
          <p:spPr>
            <a:xfrm>
              <a:off x="5908897" y="2223209"/>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スライド番号プレースホルダー 4">
            <a:extLst>
              <a:ext uri="{FF2B5EF4-FFF2-40B4-BE49-F238E27FC236}">
                <a16:creationId xmlns:a16="http://schemas.microsoft.com/office/drawing/2014/main" id="{775A17F1-4BAF-175F-4CBE-E37908635D26}"/>
              </a:ext>
            </a:extLst>
          </p:cNvPr>
          <p:cNvSpPr>
            <a:spLocks noGrp="1"/>
          </p:cNvSpPr>
          <p:nvPr>
            <p:ph type="sldNum" sz="quarter" idx="12"/>
          </p:nvPr>
        </p:nvSpPr>
        <p:spPr/>
        <p:txBody>
          <a:bodyPr/>
          <a:lstStyle/>
          <a:p>
            <a:fld id="{7F53A4F6-1DED-4042-94B1-26CBF9BCF6BA}" type="slidenum">
              <a:rPr kumimoji="1" lang="ja-JP" altLang="en-US" smtClean="0"/>
              <a:t>222</a:t>
            </a:fld>
            <a:endParaRPr kumimoji="1" lang="ja-JP" altLang="en-US"/>
          </a:p>
        </p:txBody>
      </p:sp>
    </p:spTree>
    <p:extLst>
      <p:ext uri="{BB962C8B-B14F-4D97-AF65-F5344CB8AC3E}">
        <p14:creationId xmlns:p14="http://schemas.microsoft.com/office/powerpoint/2010/main" val="167013474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3313-113F-C35A-6EB4-CAA49DF8CB98}"/>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1F72228E-3EA7-6821-CE9B-A7970D9F4064}"/>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41E19840-D69E-2B12-AE37-334BAE960356}"/>
              </a:ext>
            </a:extLst>
          </p:cNvPr>
          <p:cNvGrpSpPr/>
          <p:nvPr/>
        </p:nvGrpSpPr>
        <p:grpSpPr>
          <a:xfrm>
            <a:off x="5878584" y="1932039"/>
            <a:ext cx="6147614" cy="1883041"/>
            <a:chOff x="5881716" y="1932039"/>
            <a:chExt cx="6147614" cy="1883041"/>
          </a:xfrm>
        </p:grpSpPr>
        <p:sp>
          <p:nvSpPr>
            <p:cNvPr id="4" name="タイトル 1">
              <a:extLst>
                <a:ext uri="{FF2B5EF4-FFF2-40B4-BE49-F238E27FC236}">
                  <a16:creationId xmlns:a16="http://schemas.microsoft.com/office/drawing/2014/main" id="{E52CB54E-5DED-C078-59CC-19A5A14C21EE}"/>
                </a:ext>
              </a:extLst>
            </p:cNvPr>
            <p:cNvSpPr txBox="1">
              <a:spLocks/>
            </p:cNvSpPr>
            <p:nvPr/>
          </p:nvSpPr>
          <p:spPr>
            <a:xfrm>
              <a:off x="6542930" y="1932039"/>
              <a:ext cx="5486400" cy="188304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咀嚼能力検査（１回につき）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について、別に厚生労働大臣が定める施設基準に適合しているものとして地方厚生局長等に届け出た保険医療機関において、顎変形症に係る手術を実施する患者に対して、咀嚼能力測定を行った場合は、手術前は</a:t>
              </a:r>
              <a:r>
                <a:rPr lang="ja-JP" altLang="en-US" sz="1500">
                  <a:solidFill>
                    <a:srgbClr val="FF0000"/>
                  </a:solidFill>
                  <a:latin typeface="HGMaruGothicMPRO" panose="020F0600000000000000" pitchFamily="34" charset="-128"/>
                  <a:ea typeface="HGMaruGothicMPRO" panose="020F0600000000000000" pitchFamily="34" charset="-128"/>
                </a:rPr>
                <a:t>１</a:t>
              </a:r>
              <a:r>
                <a:rPr lang="ja-JP" altLang="en-US" sz="1500">
                  <a:solidFill>
                    <a:srgbClr val="FF0000"/>
                  </a:solidFill>
                  <a:effectLst/>
                  <a:latin typeface="HGMaruGothicMPRO" panose="020F0600000000000000" pitchFamily="34" charset="-128"/>
                  <a:ea typeface="HGMaruGothicMPRO" panose="020F0600000000000000" pitchFamily="34" charset="-128"/>
                </a:rPr>
                <a:t>回に限り、手術後は６月に</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955E2C54-C7A3-3F4E-5FEB-68FF5C60746C}"/>
                </a:ext>
              </a:extLst>
            </p:cNvPr>
            <p:cNvSpPr/>
            <p:nvPr/>
          </p:nvSpPr>
          <p:spPr>
            <a:xfrm>
              <a:off x="5881716" y="2487479"/>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361291FA-5806-451E-63BF-3B596DF9ED26}"/>
              </a:ext>
            </a:extLst>
          </p:cNvPr>
          <p:cNvSpPr txBox="1">
            <a:spLocks/>
          </p:cNvSpPr>
          <p:nvPr/>
        </p:nvSpPr>
        <p:spPr>
          <a:xfrm>
            <a:off x="285070" y="1932039"/>
            <a:ext cx="5487080" cy="188304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咀嚼能力検査（１回につき）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（新設）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6" name="タイトル 1">
            <a:extLst>
              <a:ext uri="{FF2B5EF4-FFF2-40B4-BE49-F238E27FC236}">
                <a16:creationId xmlns:a16="http://schemas.microsoft.com/office/drawing/2014/main" id="{2FCD9D37-67BD-DCB2-73F7-EB39A7A6D60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⑥</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客観的な評価に基づく歯科医療や口腔機能管理の推進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DABB663E-5CB5-A103-CF15-75C318D1983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B92C44C0-D444-3076-2EBC-BD12B5CE3D60}"/>
              </a:ext>
            </a:extLst>
          </p:cNvPr>
          <p:cNvSpPr txBox="1">
            <a:spLocks/>
          </p:cNvSpPr>
          <p:nvPr/>
        </p:nvSpPr>
        <p:spPr>
          <a:xfrm>
            <a:off x="6542930" y="4131901"/>
            <a:ext cx="5486400" cy="2070118"/>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咬合圧検査（１回につき）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en-US"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について、別に厚生労働大臣が定める施設基準に適合しているものとして地方厚生局長等に届け出た保険医療機関において、顎変形症に係る手術を実施する患者に対して、咬合圧測定を行った場合は、手術前は１回に限り、手術後は６月に</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右矢印 10">
            <a:extLst>
              <a:ext uri="{FF2B5EF4-FFF2-40B4-BE49-F238E27FC236}">
                <a16:creationId xmlns:a16="http://schemas.microsoft.com/office/drawing/2014/main" id="{180A9D55-4905-B87F-4F5E-F5B6596894DD}"/>
              </a:ext>
            </a:extLst>
          </p:cNvPr>
          <p:cNvSpPr/>
          <p:nvPr/>
        </p:nvSpPr>
        <p:spPr>
          <a:xfrm>
            <a:off x="5867028" y="47808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タイトル 1">
            <a:extLst>
              <a:ext uri="{FF2B5EF4-FFF2-40B4-BE49-F238E27FC236}">
                <a16:creationId xmlns:a16="http://schemas.microsoft.com/office/drawing/2014/main" id="{AF72C4F7-9451-12D3-8AD3-5D783141E924}"/>
              </a:ext>
            </a:extLst>
          </p:cNvPr>
          <p:cNvSpPr txBox="1">
            <a:spLocks/>
          </p:cNvSpPr>
          <p:nvPr/>
        </p:nvSpPr>
        <p:spPr>
          <a:xfrm>
            <a:off x="285070" y="4131901"/>
            <a:ext cx="5487080" cy="2070118"/>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咬合圧検査（１回につき）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6" name="六角形 5">
            <a:extLst>
              <a:ext uri="{FF2B5EF4-FFF2-40B4-BE49-F238E27FC236}">
                <a16:creationId xmlns:a16="http://schemas.microsoft.com/office/drawing/2014/main" id="{33A2318E-1978-14E0-E100-2E094EEF974F}"/>
              </a:ext>
            </a:extLst>
          </p:cNvPr>
          <p:cNvSpPr/>
          <p:nvPr/>
        </p:nvSpPr>
        <p:spPr>
          <a:xfrm>
            <a:off x="11182984" y="597871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0" name="六角形 9">
            <a:extLst>
              <a:ext uri="{FF2B5EF4-FFF2-40B4-BE49-F238E27FC236}">
                <a16:creationId xmlns:a16="http://schemas.microsoft.com/office/drawing/2014/main" id="{2118DD60-BEBE-EFE1-BA57-735C4E13800E}"/>
              </a:ext>
            </a:extLst>
          </p:cNvPr>
          <p:cNvSpPr/>
          <p:nvPr/>
        </p:nvSpPr>
        <p:spPr>
          <a:xfrm>
            <a:off x="10189058" y="5989176"/>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13" name="スライド番号プレースホルダー 12">
            <a:extLst>
              <a:ext uri="{FF2B5EF4-FFF2-40B4-BE49-F238E27FC236}">
                <a16:creationId xmlns:a16="http://schemas.microsoft.com/office/drawing/2014/main" id="{40B17D76-9770-AB7B-68CE-9143AB931E7B}"/>
              </a:ext>
            </a:extLst>
          </p:cNvPr>
          <p:cNvSpPr>
            <a:spLocks noGrp="1"/>
          </p:cNvSpPr>
          <p:nvPr>
            <p:ph type="sldNum" sz="quarter" idx="12"/>
          </p:nvPr>
        </p:nvSpPr>
        <p:spPr/>
        <p:txBody>
          <a:bodyPr/>
          <a:lstStyle/>
          <a:p>
            <a:fld id="{7F53A4F6-1DED-4042-94B1-26CBF9BCF6BA}" type="slidenum">
              <a:rPr kumimoji="1" lang="ja-JP" altLang="en-US" smtClean="0"/>
              <a:t>223</a:t>
            </a:fld>
            <a:endParaRPr kumimoji="1" lang="ja-JP" altLang="en-US"/>
          </a:p>
        </p:txBody>
      </p:sp>
    </p:spTree>
    <p:extLst>
      <p:ext uri="{BB962C8B-B14F-4D97-AF65-F5344CB8AC3E}">
        <p14:creationId xmlns:p14="http://schemas.microsoft.com/office/powerpoint/2010/main" val="24911104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F311D8A-46E2-CC16-68C0-20B842843AE4}"/>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客観的な評価に基づく歯科医療や口腔機能管理を推進する観点から、 口腔機能の評価に関する検査について、要件を見直す。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r>
              <a:rPr lang="ja-JP" altLang="en-US" sz="800">
                <a:solidFill>
                  <a:schemeClr val="tx1"/>
                </a:solidFill>
                <a:effectLst/>
                <a:latin typeface="HGMaruGothicMPRO" panose="020F0600000000000000" pitchFamily="34" charset="-128"/>
                <a:ea typeface="HGMaruGothicMPRO" panose="020F0600000000000000" pitchFamily="34" charset="-128"/>
              </a:rPr>
              <a:t> </a:t>
            </a:r>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口腔機能低下症の診断を目的とする患者又は口腔機能低下症の患者に咀嚼能力</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又は咬合圧を行う場合について、要件を見直す。</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1A4BB46F-B4D1-0B9A-6019-D884BCB5D0B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⑥</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客観的な評価に基づく歯科医療や口腔機能管理の推進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FEB30907-14B5-77A7-CA66-106BF5AF23B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EE466F7A-93F6-F914-4EC5-717A063D841A}"/>
              </a:ext>
            </a:extLst>
          </p:cNvPr>
          <p:cNvSpPr>
            <a:spLocks noGrp="1"/>
          </p:cNvSpPr>
          <p:nvPr>
            <p:ph type="sldNum" sz="quarter" idx="12"/>
          </p:nvPr>
        </p:nvSpPr>
        <p:spPr/>
        <p:txBody>
          <a:bodyPr/>
          <a:lstStyle/>
          <a:p>
            <a:fld id="{7F53A4F6-1DED-4042-94B1-26CBF9BCF6BA}" type="slidenum">
              <a:rPr kumimoji="1" lang="ja-JP" altLang="en-US" smtClean="0"/>
              <a:t>224</a:t>
            </a:fld>
            <a:endParaRPr kumimoji="1" lang="ja-JP" altLang="en-US"/>
          </a:p>
        </p:txBody>
      </p:sp>
    </p:spTree>
    <p:extLst>
      <p:ext uri="{BB962C8B-B14F-4D97-AF65-F5344CB8AC3E}">
        <p14:creationId xmlns:p14="http://schemas.microsoft.com/office/powerpoint/2010/main" val="221822022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3313-113F-C35A-6EB4-CAA49DF8CB98}"/>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1F72228E-3EA7-6821-CE9B-A7970D9F4064}"/>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41E19840-D69E-2B12-AE37-334BAE960356}"/>
              </a:ext>
            </a:extLst>
          </p:cNvPr>
          <p:cNvGrpSpPr/>
          <p:nvPr/>
        </p:nvGrpSpPr>
        <p:grpSpPr>
          <a:xfrm>
            <a:off x="5867028" y="1932039"/>
            <a:ext cx="6162302" cy="4687662"/>
            <a:chOff x="5867028" y="1932039"/>
            <a:chExt cx="6162302" cy="4687662"/>
          </a:xfrm>
        </p:grpSpPr>
        <p:sp>
          <p:nvSpPr>
            <p:cNvPr id="4" name="タイトル 1">
              <a:extLst>
                <a:ext uri="{FF2B5EF4-FFF2-40B4-BE49-F238E27FC236}">
                  <a16:creationId xmlns:a16="http://schemas.microsoft.com/office/drawing/2014/main" id="{E52CB54E-5DED-C078-59CC-19A5A14C21EE}"/>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咀嚼能力検査（１回につき）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１について、</a:t>
              </a:r>
              <a:r>
                <a:rPr lang="ja-JP" altLang="en-US" sz="1500">
                  <a:solidFill>
                    <a:schemeClr val="tx1"/>
                  </a:solidFill>
                  <a:latin typeface="HGMaruGothicMPRO" panose="020F0600000000000000" pitchFamily="34" charset="-128"/>
                  <a:ea typeface="HGMaruGothicMPRO" panose="020F0600000000000000" pitchFamily="34" charset="-128"/>
                </a:rPr>
                <a:t>別に</a:t>
              </a:r>
              <a:r>
                <a:rPr lang="ja-JP" altLang="en-US" sz="1500">
                  <a:solidFill>
                    <a:schemeClr val="tx1"/>
                  </a:solidFill>
                  <a:effectLst/>
                  <a:latin typeface="HGMaruGothicMPRO" panose="020F0600000000000000" pitchFamily="34" charset="-128"/>
                  <a:ea typeface="HGMaruGothicMPRO" panose="020F0600000000000000" pitchFamily="34" charset="-128"/>
                </a:rPr>
                <a:t>厚生労働大臣が定める施設基準に適合しているものとして地方厚生局長等に届け出た保険医療機関において、</a:t>
              </a:r>
              <a:r>
                <a:rPr lang="ja-JP" altLang="en-US" sz="1500">
                  <a:solidFill>
                    <a:srgbClr val="FF0000"/>
                  </a:solidFill>
                  <a:latin typeface="HGMaruGothicMPRO" panose="020F0600000000000000" pitchFamily="34" charset="-128"/>
                  <a:ea typeface="HGMaruGothicMPRO" panose="020F0600000000000000" pitchFamily="34" charset="-128"/>
                </a:rPr>
                <a:t>歯の喪失や加齢等により口腔機能の低下を来している患者に対して</a:t>
              </a:r>
              <a:r>
                <a:rPr lang="ja-JP" altLang="en-US" sz="1500">
                  <a:solidFill>
                    <a:schemeClr val="tx1"/>
                  </a:solidFill>
                  <a:effectLst/>
                  <a:latin typeface="HGMaruGothicMPRO" panose="020F0600000000000000" pitchFamily="34" charset="-128"/>
                  <a:ea typeface="HGMaruGothicMPRO" panose="020F0600000000000000" pitchFamily="34" charset="-128"/>
                </a:rPr>
                <a:t>咀嚼能力測定を行った場合</a:t>
              </a:r>
              <a:r>
                <a:rPr lang="ja-JP" altLang="en-US" sz="1500">
                  <a:solidFill>
                    <a:srgbClr val="FF0000"/>
                  </a:solidFill>
                  <a:effectLst/>
                  <a:latin typeface="HGMaruGothicMPRO" panose="020F0600000000000000" pitchFamily="34" charset="-128"/>
                  <a:ea typeface="HGMaruGothicMPRO" panose="020F0600000000000000" pitchFamily="34" charset="-128"/>
                </a:rPr>
                <a:t>は、</a:t>
              </a:r>
              <a:r>
                <a:rPr lang="ja-JP" altLang="en-US" sz="1500">
                  <a:solidFill>
                    <a:srgbClr val="FF0000"/>
                  </a:solidFill>
                  <a:latin typeface="HGMaruGothicMPRO" panose="020F0600000000000000" pitchFamily="34" charset="-128"/>
                  <a:ea typeface="HGMaruGothicMPRO" panose="020F0600000000000000" pitchFamily="34" charset="-128"/>
                </a:rPr>
                <a:t>３</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ja-JP" altLang="en-US" sz="1500">
                  <a:solidFill>
                    <a:schemeClr val="tx1"/>
                  </a:solidFill>
                  <a:effectLst/>
                  <a:latin typeface="HGMaruGothicMPRO" panose="020F0600000000000000" pitchFamily="34" charset="-128"/>
                  <a:ea typeface="HGMaruGothicMPRO" panose="020F0600000000000000" pitchFamily="34" charset="-128"/>
                </a:rPr>
                <a:t>に</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rgbClr val="FF0000"/>
                  </a:solidFill>
                  <a:latin typeface="HGMaruGothicMPRO" panose="020F0600000000000000" pitchFamily="34" charset="-128"/>
                  <a:ea typeface="HGMaruGothicMPRO" panose="020F0600000000000000" pitchFamily="34" charset="-128"/>
                </a:rPr>
                <a:t>注４　</a:t>
              </a:r>
              <a:r>
                <a:rPr lang="ja-JP" altLang="en-US" sz="1500">
                  <a:solidFill>
                    <a:schemeClr val="tx1"/>
                  </a:solidFill>
                  <a:latin typeface="HGMaruGothicMPRO" panose="020F0600000000000000" pitchFamily="34" charset="-128"/>
                  <a:ea typeface="HGMaruGothicMPRO" panose="020F0600000000000000" pitchFamily="34" charset="-128"/>
                </a:rPr>
                <a:t>当該</a:t>
              </a:r>
              <a:r>
                <a:rPr lang="ja-JP" altLang="en-US" sz="1500">
                  <a:solidFill>
                    <a:schemeClr val="tx1"/>
                  </a:solidFill>
                  <a:effectLst/>
                  <a:latin typeface="HGMaruGothicMPRO" panose="020F0600000000000000" pitchFamily="34" charset="-128"/>
                  <a:ea typeface="HGMaruGothicMPRO" panose="020F0600000000000000" pitchFamily="34" charset="-128"/>
                </a:rPr>
                <a:t>検査を算定した月から起算して</a:t>
              </a:r>
              <a:r>
                <a:rPr lang="ja-JP" altLang="en-US" sz="1500">
                  <a:solidFill>
                    <a:srgbClr val="FF0000"/>
                  </a:solidFill>
                  <a:latin typeface="HGMaruGothicMPRO" panose="020F0600000000000000" pitchFamily="34" charset="-128"/>
                  <a:ea typeface="HGMaruGothicMPRO" panose="020F0600000000000000" pitchFamily="34" charset="-128"/>
                </a:rPr>
                <a:t>３</a:t>
              </a:r>
              <a:r>
                <a:rPr lang="ja-JP" altLang="en-US" sz="1500">
                  <a:solidFill>
                    <a:srgbClr val="FF0000"/>
                  </a:solidFill>
                  <a:effectLst/>
                  <a:latin typeface="HGMaruGothicMPRO" panose="020F0600000000000000" pitchFamily="34" charset="-128"/>
                  <a:ea typeface="HGMaruGothicMPRO" panose="020F0600000000000000" pitchFamily="34" charset="-128"/>
                </a:rPr>
                <a:t>月以内</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顎変形症に係る手術後の患者にあっては、</a:t>
              </a:r>
              <a:r>
                <a:rPr lang="ja-JP" altLang="en-US" sz="1500">
                  <a:solidFill>
                    <a:srgbClr val="FF0000"/>
                  </a:solidFill>
                  <a:latin typeface="HGMaruGothicMPRO" panose="020F0600000000000000" pitchFamily="34" charset="-128"/>
                  <a:ea typeface="HGMaruGothicMPRO" panose="020F0600000000000000" pitchFamily="34" charset="-128"/>
                </a:rPr>
                <a:t>６</a:t>
              </a:r>
              <a:r>
                <a:rPr lang="ja-JP" altLang="en-US" sz="1500">
                  <a:solidFill>
                    <a:srgbClr val="FF0000"/>
                  </a:solidFill>
                  <a:effectLst/>
                  <a:latin typeface="HGMaruGothicMPRO" panose="020F0600000000000000" pitchFamily="34" charset="-128"/>
                  <a:ea typeface="HGMaruGothicMPRO" panose="020F0600000000000000" pitchFamily="34" charset="-128"/>
                </a:rPr>
                <a:t>月以内</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に行う区分番号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D011-3</a:t>
              </a:r>
              <a:r>
                <a:rPr lang="ja-JP" altLang="en-US" sz="1500">
                  <a:solidFill>
                    <a:schemeClr val="tx1"/>
                  </a:solidFill>
                  <a:effectLst/>
                  <a:latin typeface="HGMaruGothicMPRO" panose="020F0600000000000000" pitchFamily="34" charset="-128"/>
                  <a:ea typeface="HGMaruGothicMPRO" panose="020F0600000000000000" pitchFamily="34" charset="-128"/>
                </a:rPr>
                <a:t>に掲げる咬合圧検査は、別に算定できない。 </a:t>
              </a:r>
            </a:p>
            <a:p>
              <a:pPr algn="l"/>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5</a:t>
              </a:r>
              <a:r>
                <a:rPr lang="ja-JP" altLang="en-US" sz="1500">
                  <a:solidFill>
                    <a:srgbClr val="FF0000"/>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及び</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は同時に算定できない。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955E2C54-C7A3-3F4E-5FEB-68FF5C60746C}"/>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361291FA-5806-451E-63BF-3B596DF9ED26}"/>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咀嚼能力検査（１回につき）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別に</a:t>
            </a:r>
            <a:r>
              <a:rPr lang="ja-JP" altLang="en-US" sz="1500">
                <a:solidFill>
                  <a:schemeClr val="tx1"/>
                </a:solidFill>
                <a:effectLst/>
                <a:latin typeface="HGMaruGothicMPRO" panose="020F0600000000000000" pitchFamily="34" charset="-128"/>
                <a:ea typeface="HGMaruGothicMPRO" panose="020F0600000000000000" pitchFamily="34" charset="-128"/>
              </a:rPr>
              <a:t>厚生労働大臣が定める施設基準に適合しているものとして地方厚生局長等に届け出た保険医療機関において、咀嚼能力測定を行った場合</a:t>
            </a:r>
            <a:r>
              <a:rPr lang="ja-JP" altLang="en-US" sz="1500">
                <a:solidFill>
                  <a:srgbClr val="FF0000"/>
                </a:solidFill>
                <a:effectLst/>
                <a:latin typeface="HGMaruGothicMPRO" panose="020F0600000000000000" pitchFamily="34" charset="-128"/>
                <a:ea typeface="HGMaruGothicMPRO" panose="020F0600000000000000" pitchFamily="34" charset="-128"/>
              </a:rPr>
              <a:t>に</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ja-JP" altLang="en-US" sz="1500">
                <a:solidFill>
                  <a:schemeClr val="tx1"/>
                </a:solidFill>
                <a:effectLst/>
                <a:latin typeface="HGMaruGothicMPRO" panose="020F0600000000000000" pitchFamily="34" charset="-128"/>
                <a:ea typeface="HGMaruGothicMPRO" panose="020F0600000000000000" pitchFamily="34" charset="-128"/>
              </a:rPr>
              <a:t>に</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注３</a:t>
            </a:r>
            <a:r>
              <a:rPr lang="ja-JP" altLang="en-US" sz="1500">
                <a:solidFill>
                  <a:schemeClr val="tx1"/>
                </a:solidFill>
                <a:latin typeface="HGMaruGothicMPRO" panose="020F0600000000000000" pitchFamily="34" charset="-128"/>
                <a:ea typeface="HGMaruGothicMPRO" panose="020F0600000000000000" pitchFamily="34" charset="-128"/>
              </a:rPr>
              <a:t>　当該</a:t>
            </a:r>
            <a:r>
              <a:rPr lang="ja-JP" altLang="en-US" sz="1500">
                <a:solidFill>
                  <a:schemeClr val="tx1"/>
                </a:solidFill>
                <a:effectLst/>
                <a:latin typeface="HGMaruGothicMPRO" panose="020F0600000000000000" pitchFamily="34" charset="-128"/>
                <a:ea typeface="HGMaruGothicMPRO" panose="020F0600000000000000" pitchFamily="34" charset="-128"/>
              </a:rPr>
              <a:t>査を算定した月から起算して</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ja-JP" altLang="en-US" sz="1500">
                <a:solidFill>
                  <a:schemeClr val="tx1"/>
                </a:solidFill>
                <a:effectLst/>
                <a:latin typeface="HGMaruGothicMPRO" panose="020F0600000000000000" pitchFamily="34" charset="-128"/>
                <a:ea typeface="HGMaruGothicMPRO" panose="020F0600000000000000" pitchFamily="34" charset="-128"/>
              </a:rPr>
              <a:t>以内に行う区分番号 </a:t>
            </a:r>
            <a:r>
              <a:rPr lang="en" altLang="ja-JP" sz="1500" dirty="0">
                <a:solidFill>
                  <a:schemeClr val="tx1"/>
                </a:solidFill>
                <a:effectLst/>
                <a:latin typeface="HGMaruGothicMPRO" panose="020F0600000000000000" pitchFamily="34" charset="-128"/>
                <a:ea typeface="HGMaruGothicMPRO" panose="020F0600000000000000" pitchFamily="34" charset="-128"/>
              </a:rPr>
              <a:t>D011-3</a:t>
            </a:r>
            <a:r>
              <a:rPr lang="ja-JP" altLang="en-US" sz="1500">
                <a:solidFill>
                  <a:schemeClr val="tx1"/>
                </a:solidFill>
                <a:effectLst/>
                <a:latin typeface="HGMaruGothicMPRO" panose="020F0600000000000000" pitchFamily="34" charset="-128"/>
                <a:ea typeface="HGMaruGothicMPRO" panose="020F0600000000000000" pitchFamily="34" charset="-128"/>
              </a:rPr>
              <a:t>に掲げる咬合圧検査は、別に算定できない。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（新設）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6" name="タイトル 1">
            <a:extLst>
              <a:ext uri="{FF2B5EF4-FFF2-40B4-BE49-F238E27FC236}">
                <a16:creationId xmlns:a16="http://schemas.microsoft.com/office/drawing/2014/main" id="{2FCD9D37-67BD-DCB2-73F7-EB39A7A6D60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⑥</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客観的な評価に基づく歯科医療や口腔機能管理の推進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DABB663E-5CB5-A103-CF15-75C318D1983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33A2318E-1978-14E0-E100-2E094EEF974F}"/>
              </a:ext>
            </a:extLst>
          </p:cNvPr>
          <p:cNvSpPr/>
          <p:nvPr/>
        </p:nvSpPr>
        <p:spPr>
          <a:xfrm>
            <a:off x="11182984" y="597871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0" name="六角形 9">
            <a:extLst>
              <a:ext uri="{FF2B5EF4-FFF2-40B4-BE49-F238E27FC236}">
                <a16:creationId xmlns:a16="http://schemas.microsoft.com/office/drawing/2014/main" id="{2118DD60-BEBE-EFE1-BA57-735C4E13800E}"/>
              </a:ext>
            </a:extLst>
          </p:cNvPr>
          <p:cNvSpPr/>
          <p:nvPr/>
        </p:nvSpPr>
        <p:spPr>
          <a:xfrm>
            <a:off x="10189058" y="5989176"/>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7AA4A4B9-DDD0-6395-0CFF-94900B3CB6E3}"/>
              </a:ext>
            </a:extLst>
          </p:cNvPr>
          <p:cNvSpPr>
            <a:spLocks noGrp="1"/>
          </p:cNvSpPr>
          <p:nvPr>
            <p:ph type="sldNum" sz="quarter" idx="12"/>
          </p:nvPr>
        </p:nvSpPr>
        <p:spPr/>
        <p:txBody>
          <a:bodyPr/>
          <a:lstStyle/>
          <a:p>
            <a:fld id="{7F53A4F6-1DED-4042-94B1-26CBF9BCF6BA}" type="slidenum">
              <a:rPr kumimoji="1" lang="ja-JP" altLang="en-US" smtClean="0"/>
              <a:t>225</a:t>
            </a:fld>
            <a:endParaRPr kumimoji="1" lang="ja-JP" altLang="en-US"/>
          </a:p>
        </p:txBody>
      </p:sp>
    </p:spTree>
    <p:extLst>
      <p:ext uri="{BB962C8B-B14F-4D97-AF65-F5344CB8AC3E}">
        <p14:creationId xmlns:p14="http://schemas.microsoft.com/office/powerpoint/2010/main" val="241754804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EA867-3161-B5ED-8D33-0643A38BE333}"/>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354CB64F-539E-E2EA-013E-7A4C3380C981}"/>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46F2932C-E41F-448A-ECE5-EB9F12A89C3B}"/>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咬合圧検査（１回につき）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１について、</a:t>
            </a:r>
            <a:r>
              <a:rPr lang="ja-JP" altLang="en-US" sz="1500">
                <a:solidFill>
                  <a:schemeClr val="tx1"/>
                </a:solidFill>
                <a:latin typeface="HGMaruGothicMPRO" panose="020F0600000000000000" pitchFamily="34" charset="-128"/>
                <a:ea typeface="HGMaruGothicMPRO" panose="020F0600000000000000" pitchFamily="34" charset="-128"/>
              </a:rPr>
              <a:t>別に</a:t>
            </a:r>
            <a:r>
              <a:rPr lang="ja-JP" altLang="en-US" sz="1500">
                <a:solidFill>
                  <a:schemeClr val="tx1"/>
                </a:solidFill>
                <a:effectLst/>
                <a:latin typeface="HGMaruGothicMPRO" panose="020F0600000000000000" pitchFamily="34" charset="-128"/>
                <a:ea typeface="HGMaruGothicMPRO" panose="020F0600000000000000" pitchFamily="34" charset="-128"/>
              </a:rPr>
              <a:t>厚生労働大臣が定める施設基準に適合しているものとして地方厚生局長等に届け出た保険医療機関において、</a:t>
            </a:r>
            <a:r>
              <a:rPr lang="ja-JP" altLang="en-US" sz="1500">
                <a:solidFill>
                  <a:srgbClr val="FF0000"/>
                </a:solidFill>
                <a:latin typeface="HGMaruGothicMPRO" panose="020F0600000000000000" pitchFamily="34" charset="-128"/>
                <a:ea typeface="HGMaruGothicMPRO" panose="020F0600000000000000" pitchFamily="34" charset="-128"/>
              </a:rPr>
              <a:t>歯の喪失や加齢等により口腔機能の低下を来している患者に対して</a:t>
            </a:r>
            <a:r>
              <a:rPr lang="ja-JP" altLang="en-US" sz="1500">
                <a:solidFill>
                  <a:schemeClr val="tx1"/>
                </a:solidFill>
                <a:latin typeface="HGMaruGothicMPRO" panose="020F0600000000000000" pitchFamily="34" charset="-128"/>
                <a:ea typeface="HGMaruGothicMPRO" panose="020F0600000000000000" pitchFamily="34" charset="-128"/>
              </a:rPr>
              <a:t>咬合圧</a:t>
            </a:r>
            <a:r>
              <a:rPr lang="ja-JP" altLang="en-US" sz="1500">
                <a:solidFill>
                  <a:schemeClr val="tx1"/>
                </a:solidFill>
                <a:effectLst/>
                <a:latin typeface="HGMaruGothicMPRO" panose="020F0600000000000000" pitchFamily="34" charset="-128"/>
                <a:ea typeface="HGMaruGothicMPRO" panose="020F0600000000000000" pitchFamily="34" charset="-128"/>
              </a:rPr>
              <a:t>測定を行った場合</a:t>
            </a:r>
            <a:r>
              <a:rPr lang="ja-JP" altLang="en-US" sz="1500">
                <a:solidFill>
                  <a:srgbClr val="FF0000"/>
                </a:solidFill>
                <a:effectLst/>
                <a:latin typeface="HGMaruGothicMPRO" panose="020F0600000000000000" pitchFamily="34" charset="-128"/>
                <a:ea typeface="HGMaruGothicMPRO" panose="020F0600000000000000" pitchFamily="34" charset="-128"/>
              </a:rPr>
              <a:t>は、３月</a:t>
            </a:r>
            <a:r>
              <a:rPr lang="ja-JP" altLang="en-US" sz="1500">
                <a:solidFill>
                  <a:schemeClr val="tx1"/>
                </a:solidFill>
                <a:effectLst/>
                <a:latin typeface="HGMaruGothicMPRO" panose="020F0600000000000000" pitchFamily="34" charset="-128"/>
                <a:ea typeface="HGMaruGothicMPRO" panose="020F0600000000000000" pitchFamily="34" charset="-128"/>
              </a:rPr>
              <a:t>に</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4</a:t>
            </a:r>
            <a:r>
              <a:rPr lang="ja-JP" altLang="en-US" sz="1500">
                <a:solidFill>
                  <a:schemeClr val="tx1"/>
                </a:solidFill>
                <a:effectLst/>
                <a:latin typeface="HGMaruGothicMPRO" panose="020F0600000000000000" pitchFamily="34" charset="-128"/>
                <a:ea typeface="HGMaruGothicMPRO" panose="020F0600000000000000" pitchFamily="34" charset="-128"/>
              </a:rPr>
              <a:t>　当該検査を算定した月から起算して</a:t>
            </a:r>
            <a:r>
              <a:rPr lang="ja-JP" altLang="en-US" sz="1500">
                <a:solidFill>
                  <a:srgbClr val="FF0000"/>
                </a:solidFill>
                <a:effectLst/>
                <a:latin typeface="HGMaruGothicMPRO" panose="020F0600000000000000" pitchFamily="34" charset="-128"/>
                <a:ea typeface="HGMaruGothicMPRO" panose="020F0600000000000000" pitchFamily="34" charset="-128"/>
              </a:rPr>
              <a:t>３月</a:t>
            </a:r>
            <a:r>
              <a:rPr lang="ja-JP" altLang="en-US" sz="1500">
                <a:solidFill>
                  <a:schemeClr val="tx1"/>
                </a:solidFill>
                <a:effectLst/>
                <a:latin typeface="HGMaruGothicMPRO" panose="020F0600000000000000" pitchFamily="34" charset="-128"/>
                <a:ea typeface="HGMaruGothicMPRO" panose="020F0600000000000000" pitchFamily="34" charset="-128"/>
              </a:rPr>
              <a:t>以内</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顎変形症に係る手術後の患者にあっては、６月以内</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に行う区分番号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D011-</a:t>
            </a:r>
            <a:r>
              <a:rPr lang="ja-JP" altLang="en-US" sz="1500">
                <a:solidFill>
                  <a:schemeClr val="tx1"/>
                </a:solidFill>
                <a:effectLst/>
                <a:latin typeface="HGMaruGothicMPRO" panose="020F0600000000000000" pitchFamily="34" charset="-128"/>
                <a:ea typeface="HGMaruGothicMPRO" panose="020F0600000000000000" pitchFamily="34" charset="-128"/>
              </a:rPr>
              <a:t>２に掲げる咀嚼能力検査は、別に算定できない。 </a:t>
            </a: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5</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及び</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は同時に算定できな い。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59D7864C-9F26-C027-369E-A085F1A9A44B}"/>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20B243F1-F46E-0827-15A2-1E7C928DB82E}"/>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咬合圧検査（１回につき）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別に</a:t>
            </a:r>
            <a:r>
              <a:rPr lang="ja-JP" altLang="en-US" sz="1500">
                <a:solidFill>
                  <a:schemeClr val="tx1"/>
                </a:solidFill>
                <a:effectLst/>
                <a:latin typeface="HGMaruGothicMPRO" panose="020F0600000000000000" pitchFamily="34" charset="-128"/>
                <a:ea typeface="HGMaruGothicMPRO" panose="020F0600000000000000" pitchFamily="34" charset="-128"/>
              </a:rPr>
              <a:t>厚生労働大臣が定める施設基準に適合しているものとして地方厚生局長等に届け出た保険医療機関において、咬合圧測定を行った場合</a:t>
            </a:r>
            <a:r>
              <a:rPr lang="ja-JP" altLang="en-US" sz="1500">
                <a:solidFill>
                  <a:srgbClr val="FF0000"/>
                </a:solidFill>
                <a:effectLst/>
                <a:latin typeface="HGMaruGothicMPRO" panose="020F0600000000000000" pitchFamily="34" charset="-128"/>
                <a:ea typeface="HGMaruGothicMPRO" panose="020F0600000000000000" pitchFamily="34" charset="-128"/>
              </a:rPr>
              <a:t>に</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ja-JP" altLang="en-US" sz="1500">
                <a:solidFill>
                  <a:schemeClr val="tx1"/>
                </a:solidFill>
                <a:effectLst/>
                <a:latin typeface="HGMaruGothicMPRO" panose="020F0600000000000000" pitchFamily="34" charset="-128"/>
                <a:ea typeface="HGMaruGothicMPRO" panose="020F0600000000000000" pitchFamily="34" charset="-128"/>
              </a:rPr>
              <a:t>に</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3</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当該検査を算定した月から起算して</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ja-JP" altLang="en-US" sz="1500">
                <a:solidFill>
                  <a:schemeClr val="tx1"/>
                </a:solidFill>
                <a:effectLst/>
                <a:latin typeface="HGMaruGothicMPRO" panose="020F0600000000000000" pitchFamily="34" charset="-128"/>
                <a:ea typeface="HGMaruGothicMPRO" panose="020F0600000000000000" pitchFamily="34" charset="-128"/>
              </a:rPr>
              <a:t>以内に行う区分番号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D011-</a:t>
            </a:r>
            <a:r>
              <a:rPr lang="en-US" altLang="ja-JP" sz="1500" dirty="0">
                <a:solidFill>
                  <a:schemeClr val="tx1"/>
                </a:solidFill>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に掲げる咀嚼能力検査は、別に算定できない。</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（新設）</a:t>
            </a: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3" name="タイトル 1">
            <a:extLst>
              <a:ext uri="{FF2B5EF4-FFF2-40B4-BE49-F238E27FC236}">
                <a16:creationId xmlns:a16="http://schemas.microsoft.com/office/drawing/2014/main" id="{ABB8EB6A-952C-A6A8-3EB0-22EA816CCC7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⑥</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客観的な評価に基づく歯科医療や口腔機能管理の推進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0897F22C-8E9F-7E8B-A079-41ACB63FAAE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24374DE4-EE39-1411-7B0B-20DD55C5C1B8}"/>
              </a:ext>
            </a:extLst>
          </p:cNvPr>
          <p:cNvSpPr/>
          <p:nvPr/>
        </p:nvSpPr>
        <p:spPr>
          <a:xfrm>
            <a:off x="11182984" y="597871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0" name="六角形 9">
            <a:extLst>
              <a:ext uri="{FF2B5EF4-FFF2-40B4-BE49-F238E27FC236}">
                <a16:creationId xmlns:a16="http://schemas.microsoft.com/office/drawing/2014/main" id="{CDFC1316-DD6F-C473-B86C-7476CB6D8A11}"/>
              </a:ext>
            </a:extLst>
          </p:cNvPr>
          <p:cNvSpPr/>
          <p:nvPr/>
        </p:nvSpPr>
        <p:spPr>
          <a:xfrm>
            <a:off x="10189058" y="5989176"/>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F1305F50-D7B7-9EDF-254A-08EF96C7B070}"/>
              </a:ext>
            </a:extLst>
          </p:cNvPr>
          <p:cNvSpPr>
            <a:spLocks noGrp="1"/>
          </p:cNvSpPr>
          <p:nvPr>
            <p:ph type="sldNum" sz="quarter" idx="12"/>
          </p:nvPr>
        </p:nvSpPr>
        <p:spPr/>
        <p:txBody>
          <a:bodyPr/>
          <a:lstStyle/>
          <a:p>
            <a:fld id="{7F53A4F6-1DED-4042-94B1-26CBF9BCF6BA}" type="slidenum">
              <a:rPr kumimoji="1" lang="ja-JP" altLang="en-US" smtClean="0"/>
              <a:t>226</a:t>
            </a:fld>
            <a:endParaRPr kumimoji="1" lang="ja-JP" altLang="en-US"/>
          </a:p>
        </p:txBody>
      </p:sp>
    </p:spTree>
    <p:extLst>
      <p:ext uri="{BB962C8B-B14F-4D97-AF65-F5344CB8AC3E}">
        <p14:creationId xmlns:p14="http://schemas.microsoft.com/office/powerpoint/2010/main" val="230150843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1948-755F-C9C6-C74B-496234AD68AF}"/>
            </a:ext>
          </a:extLst>
        </p:cNvPr>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2A110BB4-1A91-AF52-A0B9-0FA2A9E9DC79}"/>
              </a:ext>
            </a:extLst>
          </p:cNvPr>
          <p:cNvGraphicFramePr>
            <a:graphicFrameLocks noGrp="1"/>
          </p:cNvGraphicFramePr>
          <p:nvPr/>
        </p:nvGraphicFramePr>
        <p:xfrm>
          <a:off x="223866" y="1790051"/>
          <a:ext cx="11744265" cy="2353926"/>
        </p:xfrm>
        <a:graphic>
          <a:graphicData uri="http://schemas.openxmlformats.org/drawingml/2006/table">
            <a:tbl>
              <a:tblPr firstRow="1" bandRow="1">
                <a:tableStyleId>{69012ECD-51FC-41F1-AA8D-1B2483CD663E}</a:tableStyleId>
              </a:tblPr>
              <a:tblGrid>
                <a:gridCol w="903405">
                  <a:extLst>
                    <a:ext uri="{9D8B030D-6E8A-4147-A177-3AD203B41FA5}">
                      <a16:colId xmlns:a16="http://schemas.microsoft.com/office/drawing/2014/main" val="1769471410"/>
                    </a:ext>
                  </a:extLst>
                </a:gridCol>
                <a:gridCol w="903405">
                  <a:extLst>
                    <a:ext uri="{9D8B030D-6E8A-4147-A177-3AD203B41FA5}">
                      <a16:colId xmlns:a16="http://schemas.microsoft.com/office/drawing/2014/main" val="3275981175"/>
                    </a:ext>
                  </a:extLst>
                </a:gridCol>
                <a:gridCol w="903405">
                  <a:extLst>
                    <a:ext uri="{9D8B030D-6E8A-4147-A177-3AD203B41FA5}">
                      <a16:colId xmlns:a16="http://schemas.microsoft.com/office/drawing/2014/main" val="3676105142"/>
                    </a:ext>
                  </a:extLst>
                </a:gridCol>
                <a:gridCol w="903405">
                  <a:extLst>
                    <a:ext uri="{9D8B030D-6E8A-4147-A177-3AD203B41FA5}">
                      <a16:colId xmlns:a16="http://schemas.microsoft.com/office/drawing/2014/main" val="572660877"/>
                    </a:ext>
                  </a:extLst>
                </a:gridCol>
                <a:gridCol w="903405">
                  <a:extLst>
                    <a:ext uri="{9D8B030D-6E8A-4147-A177-3AD203B41FA5}">
                      <a16:colId xmlns:a16="http://schemas.microsoft.com/office/drawing/2014/main" val="1905765678"/>
                    </a:ext>
                  </a:extLst>
                </a:gridCol>
                <a:gridCol w="903405">
                  <a:extLst>
                    <a:ext uri="{9D8B030D-6E8A-4147-A177-3AD203B41FA5}">
                      <a16:colId xmlns:a16="http://schemas.microsoft.com/office/drawing/2014/main" val="131682220"/>
                    </a:ext>
                  </a:extLst>
                </a:gridCol>
                <a:gridCol w="903405">
                  <a:extLst>
                    <a:ext uri="{9D8B030D-6E8A-4147-A177-3AD203B41FA5}">
                      <a16:colId xmlns:a16="http://schemas.microsoft.com/office/drawing/2014/main" val="4245804670"/>
                    </a:ext>
                  </a:extLst>
                </a:gridCol>
                <a:gridCol w="903405">
                  <a:extLst>
                    <a:ext uri="{9D8B030D-6E8A-4147-A177-3AD203B41FA5}">
                      <a16:colId xmlns:a16="http://schemas.microsoft.com/office/drawing/2014/main" val="1192440677"/>
                    </a:ext>
                  </a:extLst>
                </a:gridCol>
                <a:gridCol w="903405">
                  <a:extLst>
                    <a:ext uri="{9D8B030D-6E8A-4147-A177-3AD203B41FA5}">
                      <a16:colId xmlns:a16="http://schemas.microsoft.com/office/drawing/2014/main" val="2793891786"/>
                    </a:ext>
                  </a:extLst>
                </a:gridCol>
                <a:gridCol w="903405">
                  <a:extLst>
                    <a:ext uri="{9D8B030D-6E8A-4147-A177-3AD203B41FA5}">
                      <a16:colId xmlns:a16="http://schemas.microsoft.com/office/drawing/2014/main" val="654660996"/>
                    </a:ext>
                  </a:extLst>
                </a:gridCol>
                <a:gridCol w="903405">
                  <a:extLst>
                    <a:ext uri="{9D8B030D-6E8A-4147-A177-3AD203B41FA5}">
                      <a16:colId xmlns:a16="http://schemas.microsoft.com/office/drawing/2014/main" val="1167855915"/>
                    </a:ext>
                  </a:extLst>
                </a:gridCol>
                <a:gridCol w="903405">
                  <a:extLst>
                    <a:ext uri="{9D8B030D-6E8A-4147-A177-3AD203B41FA5}">
                      <a16:colId xmlns:a16="http://schemas.microsoft.com/office/drawing/2014/main" val="257610725"/>
                    </a:ext>
                  </a:extLst>
                </a:gridCol>
                <a:gridCol w="903405">
                  <a:extLst>
                    <a:ext uri="{9D8B030D-6E8A-4147-A177-3AD203B41FA5}">
                      <a16:colId xmlns:a16="http://schemas.microsoft.com/office/drawing/2014/main" val="848122634"/>
                    </a:ext>
                  </a:extLst>
                </a:gridCol>
              </a:tblGrid>
              <a:tr h="784642">
                <a:tc>
                  <a:txBody>
                    <a:bodyPr/>
                    <a:lstStyle/>
                    <a:p>
                      <a:r>
                        <a:rPr kumimoji="1" lang="ja-JP" altLang="en-US" sz="800">
                          <a:solidFill>
                            <a:schemeClr val="bg1"/>
                          </a:solidFill>
                          <a:latin typeface="HGMaruGothicMPRO" panose="020F0600000000000000" pitchFamily="34" charset="-128"/>
                          <a:ea typeface="HGMaruGothicMPRO" panose="020F0600000000000000" pitchFamily="34" charset="-128"/>
                        </a:rPr>
                        <a:t>　　　　　</a:t>
                      </a:r>
                      <a:r>
                        <a:rPr kumimoji="1" lang="ja-JP" altLang="en-US" sz="1600">
                          <a:solidFill>
                            <a:schemeClr val="bg1"/>
                          </a:solidFill>
                          <a:latin typeface="HGMaruGothicMPRO" panose="020F0600000000000000" pitchFamily="34" charset="-128"/>
                          <a:ea typeface="HGMaruGothicMPRO" panose="020F0600000000000000" pitchFamily="34" charset="-128"/>
                        </a:rPr>
                        <a:t>月</a:t>
                      </a:r>
                      <a:endParaRPr kumimoji="1" lang="en-US" altLang="ja-JP" sz="1600" dirty="0">
                        <a:solidFill>
                          <a:schemeClr val="bg1"/>
                        </a:solidFill>
                        <a:latin typeface="HGMaruGothicMPRO" panose="020F0600000000000000" pitchFamily="34" charset="-128"/>
                        <a:ea typeface="HGMaruGothicMPRO" panose="020F0600000000000000" pitchFamily="34" charset="-128"/>
                      </a:endParaRPr>
                    </a:p>
                    <a:p>
                      <a:r>
                        <a:rPr kumimoji="1" lang="ja-JP" altLang="en-US" sz="1600">
                          <a:solidFill>
                            <a:schemeClr val="bg1"/>
                          </a:solidFill>
                          <a:latin typeface="HGMaruGothicMPRO" panose="020F0600000000000000" pitchFamily="34" charset="-128"/>
                          <a:ea typeface="HGMaruGothicMPRO" panose="020F0600000000000000" pitchFamily="34" charset="-128"/>
                        </a:rPr>
                        <a:t>検査　</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１月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２月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３月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4</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５月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６月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７月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８月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９月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10</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11</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12</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9743388"/>
                  </a:ext>
                </a:extLst>
              </a:tr>
              <a:tr h="784642">
                <a:tc>
                  <a:txBody>
                    <a:bodyPr/>
                    <a:lstStyle/>
                    <a:p>
                      <a:r>
                        <a:rPr kumimoji="1" lang="ja-JP" altLang="en-US" sz="2400">
                          <a:latin typeface="HGMaruGothicMPRO" panose="020F0600000000000000" pitchFamily="34" charset="-128"/>
                          <a:ea typeface="HGMaruGothicMPRO" panose="020F0600000000000000" pitchFamily="34" charset="-128"/>
                        </a:rPr>
                        <a:t>能力</a:t>
                      </a:r>
                      <a:endParaRPr kumimoji="1" lang="en-US" altLang="ja-JP" sz="2400" dirty="0">
                        <a:latin typeface="HGMaruGothicMPRO" panose="020F0600000000000000" pitchFamily="34" charset="-128"/>
                        <a:ea typeface="HGMaruGothicMPRO" panose="020F0600000000000000" pitchFamily="34" charset="-128"/>
                      </a:endParaRPr>
                    </a:p>
                    <a:p>
                      <a:r>
                        <a:rPr kumimoji="1" lang="ja-JP" altLang="en-US" sz="1600">
                          <a:latin typeface="HGMaruGothicMPRO" panose="020F0600000000000000" pitchFamily="34" charset="-128"/>
                          <a:ea typeface="HGMaruGothicMPRO" panose="020F0600000000000000" pitchFamily="34" charset="-128"/>
                        </a:rPr>
                        <a:t>咬合圧</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4507819"/>
                  </a:ext>
                </a:extLst>
              </a:tr>
              <a:tr h="784642">
                <a:tc>
                  <a:txBody>
                    <a:bodyPr/>
                    <a:lstStyle/>
                    <a:p>
                      <a:r>
                        <a:rPr kumimoji="1" lang="ja-JP" altLang="en-US" sz="2400">
                          <a:latin typeface="HGMaruGothicMPRO" panose="020F0600000000000000" pitchFamily="34" charset="-128"/>
                          <a:ea typeface="HGMaruGothicMPRO" panose="020F0600000000000000" pitchFamily="34" charset="-128"/>
                        </a:rPr>
                        <a:t>舌圧</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418049"/>
                  </a:ext>
                </a:extLst>
              </a:tr>
            </a:tbl>
          </a:graphicData>
        </a:graphic>
      </p:graphicFrame>
      <p:sp>
        <p:nvSpPr>
          <p:cNvPr id="9" name="タイトル 1">
            <a:extLst>
              <a:ext uri="{FF2B5EF4-FFF2-40B4-BE49-F238E27FC236}">
                <a16:creationId xmlns:a16="http://schemas.microsoft.com/office/drawing/2014/main" id="{46AD5D83-709F-1D36-6A21-29DAD7385EE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3223C9C8-0C9B-4291-4C11-8C6868D1B840}"/>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⑥</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客観的な評価に基づく歯科医療や口腔機能管理の推進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タイトル 1">
            <a:extLst>
              <a:ext uri="{FF2B5EF4-FFF2-40B4-BE49-F238E27FC236}">
                <a16:creationId xmlns:a16="http://schemas.microsoft.com/office/drawing/2014/main" id="{99907142-6D73-E03C-F778-A9AC316E181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graphicFrame>
        <p:nvGraphicFramePr>
          <p:cNvPr id="5" name="表 4">
            <a:extLst>
              <a:ext uri="{FF2B5EF4-FFF2-40B4-BE49-F238E27FC236}">
                <a16:creationId xmlns:a16="http://schemas.microsoft.com/office/drawing/2014/main" id="{278D70B2-FE2D-96DC-BD62-2FE9A5F82E78}"/>
              </a:ext>
            </a:extLst>
          </p:cNvPr>
          <p:cNvGraphicFramePr>
            <a:graphicFrameLocks noGrp="1"/>
          </p:cNvGraphicFramePr>
          <p:nvPr/>
        </p:nvGraphicFramePr>
        <p:xfrm>
          <a:off x="223866" y="4425307"/>
          <a:ext cx="11744265" cy="2353926"/>
        </p:xfrm>
        <a:graphic>
          <a:graphicData uri="http://schemas.openxmlformats.org/drawingml/2006/table">
            <a:tbl>
              <a:tblPr firstRow="1" bandRow="1">
                <a:tableStyleId>{69012ECD-51FC-41F1-AA8D-1B2483CD663E}</a:tableStyleId>
              </a:tblPr>
              <a:tblGrid>
                <a:gridCol w="903405">
                  <a:extLst>
                    <a:ext uri="{9D8B030D-6E8A-4147-A177-3AD203B41FA5}">
                      <a16:colId xmlns:a16="http://schemas.microsoft.com/office/drawing/2014/main" val="1769471410"/>
                    </a:ext>
                  </a:extLst>
                </a:gridCol>
                <a:gridCol w="903405">
                  <a:extLst>
                    <a:ext uri="{9D8B030D-6E8A-4147-A177-3AD203B41FA5}">
                      <a16:colId xmlns:a16="http://schemas.microsoft.com/office/drawing/2014/main" val="3275981175"/>
                    </a:ext>
                  </a:extLst>
                </a:gridCol>
                <a:gridCol w="903405">
                  <a:extLst>
                    <a:ext uri="{9D8B030D-6E8A-4147-A177-3AD203B41FA5}">
                      <a16:colId xmlns:a16="http://schemas.microsoft.com/office/drawing/2014/main" val="3676105142"/>
                    </a:ext>
                  </a:extLst>
                </a:gridCol>
                <a:gridCol w="903405">
                  <a:extLst>
                    <a:ext uri="{9D8B030D-6E8A-4147-A177-3AD203B41FA5}">
                      <a16:colId xmlns:a16="http://schemas.microsoft.com/office/drawing/2014/main" val="572660877"/>
                    </a:ext>
                  </a:extLst>
                </a:gridCol>
                <a:gridCol w="903405">
                  <a:extLst>
                    <a:ext uri="{9D8B030D-6E8A-4147-A177-3AD203B41FA5}">
                      <a16:colId xmlns:a16="http://schemas.microsoft.com/office/drawing/2014/main" val="1905765678"/>
                    </a:ext>
                  </a:extLst>
                </a:gridCol>
                <a:gridCol w="903405">
                  <a:extLst>
                    <a:ext uri="{9D8B030D-6E8A-4147-A177-3AD203B41FA5}">
                      <a16:colId xmlns:a16="http://schemas.microsoft.com/office/drawing/2014/main" val="131682220"/>
                    </a:ext>
                  </a:extLst>
                </a:gridCol>
                <a:gridCol w="903405">
                  <a:extLst>
                    <a:ext uri="{9D8B030D-6E8A-4147-A177-3AD203B41FA5}">
                      <a16:colId xmlns:a16="http://schemas.microsoft.com/office/drawing/2014/main" val="4245804670"/>
                    </a:ext>
                  </a:extLst>
                </a:gridCol>
                <a:gridCol w="903405">
                  <a:extLst>
                    <a:ext uri="{9D8B030D-6E8A-4147-A177-3AD203B41FA5}">
                      <a16:colId xmlns:a16="http://schemas.microsoft.com/office/drawing/2014/main" val="1192440677"/>
                    </a:ext>
                  </a:extLst>
                </a:gridCol>
                <a:gridCol w="903405">
                  <a:extLst>
                    <a:ext uri="{9D8B030D-6E8A-4147-A177-3AD203B41FA5}">
                      <a16:colId xmlns:a16="http://schemas.microsoft.com/office/drawing/2014/main" val="2793891786"/>
                    </a:ext>
                  </a:extLst>
                </a:gridCol>
                <a:gridCol w="903405">
                  <a:extLst>
                    <a:ext uri="{9D8B030D-6E8A-4147-A177-3AD203B41FA5}">
                      <a16:colId xmlns:a16="http://schemas.microsoft.com/office/drawing/2014/main" val="654660996"/>
                    </a:ext>
                  </a:extLst>
                </a:gridCol>
                <a:gridCol w="903405">
                  <a:extLst>
                    <a:ext uri="{9D8B030D-6E8A-4147-A177-3AD203B41FA5}">
                      <a16:colId xmlns:a16="http://schemas.microsoft.com/office/drawing/2014/main" val="1167855915"/>
                    </a:ext>
                  </a:extLst>
                </a:gridCol>
                <a:gridCol w="903405">
                  <a:extLst>
                    <a:ext uri="{9D8B030D-6E8A-4147-A177-3AD203B41FA5}">
                      <a16:colId xmlns:a16="http://schemas.microsoft.com/office/drawing/2014/main" val="257610725"/>
                    </a:ext>
                  </a:extLst>
                </a:gridCol>
                <a:gridCol w="903405">
                  <a:extLst>
                    <a:ext uri="{9D8B030D-6E8A-4147-A177-3AD203B41FA5}">
                      <a16:colId xmlns:a16="http://schemas.microsoft.com/office/drawing/2014/main" val="848122634"/>
                    </a:ext>
                  </a:extLst>
                </a:gridCol>
              </a:tblGrid>
              <a:tr h="784642">
                <a:tc>
                  <a:txBody>
                    <a:bodyPr/>
                    <a:lstStyle/>
                    <a:p>
                      <a:r>
                        <a:rPr kumimoji="1" lang="ja-JP" altLang="en-US" sz="800">
                          <a:solidFill>
                            <a:schemeClr val="bg1"/>
                          </a:solidFill>
                          <a:latin typeface="HGMaruGothicMPRO" panose="020F0600000000000000" pitchFamily="34" charset="-128"/>
                          <a:ea typeface="HGMaruGothicMPRO" panose="020F0600000000000000" pitchFamily="34" charset="-128"/>
                        </a:rPr>
                        <a:t>　　　　　</a:t>
                      </a:r>
                      <a:r>
                        <a:rPr kumimoji="1" lang="ja-JP" altLang="en-US" sz="1600">
                          <a:solidFill>
                            <a:schemeClr val="bg1"/>
                          </a:solidFill>
                          <a:latin typeface="HGMaruGothicMPRO" panose="020F0600000000000000" pitchFamily="34" charset="-128"/>
                          <a:ea typeface="HGMaruGothicMPRO" panose="020F0600000000000000" pitchFamily="34" charset="-128"/>
                        </a:rPr>
                        <a:t>月</a:t>
                      </a:r>
                      <a:endParaRPr kumimoji="1" lang="en-US" altLang="ja-JP" sz="1600" dirty="0">
                        <a:solidFill>
                          <a:schemeClr val="bg1"/>
                        </a:solidFill>
                        <a:latin typeface="HGMaruGothicMPRO" panose="020F0600000000000000" pitchFamily="34" charset="-128"/>
                        <a:ea typeface="HGMaruGothicMPRO" panose="020F0600000000000000" pitchFamily="34" charset="-128"/>
                      </a:endParaRPr>
                    </a:p>
                    <a:p>
                      <a:r>
                        <a:rPr kumimoji="1" lang="ja-JP" altLang="en-US" sz="1600">
                          <a:solidFill>
                            <a:schemeClr val="bg1"/>
                          </a:solidFill>
                          <a:latin typeface="HGMaruGothicMPRO" panose="020F0600000000000000" pitchFamily="34" charset="-128"/>
                          <a:ea typeface="HGMaruGothicMPRO" panose="020F0600000000000000" pitchFamily="34" charset="-128"/>
                        </a:rPr>
                        <a:t>検査　</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１月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２月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３月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4</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５月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６月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７月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８月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９月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10</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11</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12</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9743388"/>
                  </a:ext>
                </a:extLst>
              </a:tr>
              <a:tr h="784642">
                <a:tc>
                  <a:txBody>
                    <a:bodyPr/>
                    <a:lstStyle/>
                    <a:p>
                      <a:r>
                        <a:rPr kumimoji="1" lang="ja-JP" altLang="en-US" sz="2400">
                          <a:latin typeface="HGMaruGothicMPRO" panose="020F0600000000000000" pitchFamily="34" charset="-128"/>
                          <a:ea typeface="HGMaruGothicMPRO" panose="020F0600000000000000" pitchFamily="34" charset="-128"/>
                        </a:rPr>
                        <a:t>能力</a:t>
                      </a:r>
                      <a:endParaRPr kumimoji="1" lang="en-US" altLang="ja-JP" sz="2400" dirty="0">
                        <a:latin typeface="HGMaruGothicMPRO" panose="020F0600000000000000" pitchFamily="34" charset="-128"/>
                        <a:ea typeface="HGMaruGothicMPRO" panose="020F0600000000000000" pitchFamily="34" charset="-128"/>
                      </a:endParaRPr>
                    </a:p>
                    <a:p>
                      <a:r>
                        <a:rPr kumimoji="1" lang="ja-JP" altLang="en-US" sz="1600">
                          <a:latin typeface="HGMaruGothicMPRO" panose="020F0600000000000000" pitchFamily="34" charset="-128"/>
                          <a:ea typeface="HGMaruGothicMPRO" panose="020F0600000000000000" pitchFamily="34" charset="-128"/>
                        </a:rPr>
                        <a:t>咬合圧</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solidFill>
                            <a:srgbClr val="0432FF"/>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a:solidFill>
                            <a:srgbClr val="0432FF"/>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4507819"/>
                  </a:ext>
                </a:extLst>
              </a:tr>
              <a:tr h="784642">
                <a:tc>
                  <a:txBody>
                    <a:bodyPr/>
                    <a:lstStyle/>
                    <a:p>
                      <a:r>
                        <a:rPr kumimoji="1" lang="ja-JP" altLang="en-US" sz="2400">
                          <a:latin typeface="HGMaruGothicMPRO" panose="020F0600000000000000" pitchFamily="34" charset="-128"/>
                          <a:ea typeface="HGMaruGothicMPRO" panose="020F0600000000000000" pitchFamily="34" charset="-128"/>
                        </a:rPr>
                        <a:t>舌圧</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418049"/>
                  </a:ext>
                </a:extLst>
              </a:tr>
            </a:tbl>
          </a:graphicData>
        </a:graphic>
      </p:graphicFrame>
      <p:sp>
        <p:nvSpPr>
          <p:cNvPr id="8" name="右矢印 7">
            <a:extLst>
              <a:ext uri="{FF2B5EF4-FFF2-40B4-BE49-F238E27FC236}">
                <a16:creationId xmlns:a16="http://schemas.microsoft.com/office/drawing/2014/main" id="{7CB79398-0697-4B50-CE49-F076624D3B8A}"/>
              </a:ext>
            </a:extLst>
          </p:cNvPr>
          <p:cNvSpPr/>
          <p:nvPr/>
        </p:nvSpPr>
        <p:spPr>
          <a:xfrm rot="5400000">
            <a:off x="5805486" y="2847687"/>
            <a:ext cx="581024" cy="2761416"/>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2801AE7D-23DC-9E51-7228-A231B422C8DF}"/>
              </a:ext>
            </a:extLst>
          </p:cNvPr>
          <p:cNvSpPr>
            <a:spLocks noGrp="1"/>
          </p:cNvSpPr>
          <p:nvPr>
            <p:ph type="sldNum" sz="quarter" idx="12"/>
          </p:nvPr>
        </p:nvSpPr>
        <p:spPr/>
        <p:txBody>
          <a:bodyPr/>
          <a:lstStyle/>
          <a:p>
            <a:fld id="{7F53A4F6-1DED-4042-94B1-26CBF9BCF6BA}" type="slidenum">
              <a:rPr kumimoji="1" lang="ja-JP" altLang="en-US" smtClean="0"/>
              <a:t>227</a:t>
            </a:fld>
            <a:endParaRPr kumimoji="1" lang="ja-JP" altLang="en-US"/>
          </a:p>
        </p:txBody>
      </p:sp>
    </p:spTree>
    <p:extLst>
      <p:ext uri="{BB962C8B-B14F-4D97-AF65-F5344CB8AC3E}">
        <p14:creationId xmlns:p14="http://schemas.microsoft.com/office/powerpoint/2010/main" val="162723833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⑧</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かかりつけ歯科医と</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学校関係者等の連携の促進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BB37B6DD-37F3-C6FC-290F-7D94AAE721BB}"/>
              </a:ext>
            </a:extLst>
          </p:cNvPr>
          <p:cNvSpPr>
            <a:spLocks noGrp="1"/>
          </p:cNvSpPr>
          <p:nvPr>
            <p:ph type="sldNum" sz="quarter" idx="12"/>
          </p:nvPr>
        </p:nvSpPr>
        <p:spPr/>
        <p:txBody>
          <a:bodyPr/>
          <a:lstStyle/>
          <a:p>
            <a:fld id="{7F53A4F6-1DED-4042-94B1-26CBF9BCF6BA}" type="slidenum">
              <a:rPr kumimoji="1" lang="ja-JP" altLang="en-US" smtClean="0"/>
              <a:t>228</a:t>
            </a:fld>
            <a:endParaRPr kumimoji="1" lang="ja-JP" altLang="en-US"/>
          </a:p>
        </p:txBody>
      </p:sp>
    </p:spTree>
    <p:extLst>
      <p:ext uri="{BB962C8B-B14F-4D97-AF65-F5344CB8AC3E}">
        <p14:creationId xmlns:p14="http://schemas.microsoft.com/office/powerpoint/2010/main" val="336425491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F311D8A-46E2-CC16-68C0-20B842843AE4}"/>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医療的ケア児が安心して安全に学校等に通うことができるよう、かかりつけ歯科医と学校関係者等の連携を促進する観点から、情</a:t>
            </a:r>
            <a:r>
              <a:rPr lang="en-US" altLang="ja-JP" sz="2400" dirty="0">
                <a:solidFill>
                  <a:schemeClr val="tx1"/>
                </a:solidFill>
                <a:latin typeface="HGMaruGothicMPRO" panose="020F0600000000000000" pitchFamily="34" charset="-128"/>
                <a:ea typeface="HGMaruGothicMPRO" panose="020F0600000000000000" pitchFamily="34" charset="-128"/>
              </a:rPr>
              <a:t>Ⅰ</a:t>
            </a:r>
            <a:r>
              <a:rPr lang="ja-JP" altLang="en-US" sz="2400">
                <a:solidFill>
                  <a:schemeClr val="tx1"/>
                </a:solidFill>
                <a:effectLst/>
                <a:latin typeface="HGMaruGothicMPRO" panose="020F0600000000000000" pitchFamily="34" charset="-128"/>
                <a:ea typeface="HGMaruGothicMPRO" panose="020F0600000000000000" pitchFamily="34" charset="-128"/>
              </a:rPr>
              <a:t>の情報提供先を見直す。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12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情</a:t>
            </a:r>
            <a:r>
              <a:rPr lang="en-US" altLang="ja-JP" sz="2400" dirty="0">
                <a:solidFill>
                  <a:schemeClr val="tx1"/>
                </a:solidFill>
                <a:latin typeface="HGMaruGothicMPRO" panose="020F0600000000000000" pitchFamily="34" charset="-128"/>
                <a:ea typeface="HGMaruGothicMPRO" panose="020F0600000000000000" pitchFamily="34" charset="-128"/>
              </a:rPr>
              <a:t>Ⅰ</a:t>
            </a:r>
            <a:r>
              <a:rPr lang="ja-JP" altLang="en-US" sz="2400">
                <a:solidFill>
                  <a:schemeClr val="tx1"/>
                </a:solidFill>
                <a:latin typeface="HGMaruGothicMPRO" panose="020F0600000000000000" pitchFamily="34" charset="-128"/>
                <a:ea typeface="HGMaruGothicMPRO" panose="020F0600000000000000" pitchFamily="34" charset="-128"/>
              </a:rPr>
              <a:t>の情報提供先に</a:t>
            </a:r>
            <a:r>
              <a:rPr lang="ja-JP" altLang="en-US" sz="2400">
                <a:solidFill>
                  <a:srgbClr val="FF0000"/>
                </a:solidFill>
                <a:latin typeface="HGMaruGothicMPRO" panose="020F0600000000000000" pitchFamily="34" charset="-128"/>
                <a:ea typeface="HGMaruGothicMPRO" panose="020F0600000000000000" pitchFamily="34" charset="-128"/>
              </a:rPr>
              <a:t>学校歯科医等を追加</a:t>
            </a:r>
            <a:r>
              <a:rPr lang="ja-JP" altLang="en-US" sz="2400">
                <a:solidFill>
                  <a:schemeClr val="tx1"/>
                </a:solidFill>
                <a:latin typeface="HGMaruGothicMPRO" panose="020F0600000000000000" pitchFamily="34" charset="-128"/>
                <a:ea typeface="HGMaruGothicMPRO" panose="020F0600000000000000" pitchFamily="34" charset="-128"/>
              </a:rPr>
              <a:t>する。</a:t>
            </a:r>
            <a:endParaRPr lang="en-US" altLang="ja-JP" sz="24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1D909165-D62E-DF15-597A-ED6F3A1FDF8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かかりつけ歯科医と学校関係者等の連携の促進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B5CFAF1F-B2D0-8948-F4F3-82B96D8F4F8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EC6F9C75-6BF2-6CB4-BD46-06E435252445}"/>
              </a:ext>
            </a:extLst>
          </p:cNvPr>
          <p:cNvSpPr/>
          <p:nvPr/>
        </p:nvSpPr>
        <p:spPr>
          <a:xfrm>
            <a:off x="11175164" y="5989176"/>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110958D1-2D3E-3382-7F30-C7FE30D62863}"/>
              </a:ext>
            </a:extLst>
          </p:cNvPr>
          <p:cNvSpPr>
            <a:spLocks noGrp="1"/>
          </p:cNvSpPr>
          <p:nvPr>
            <p:ph type="sldNum" sz="quarter" idx="12"/>
          </p:nvPr>
        </p:nvSpPr>
        <p:spPr/>
        <p:txBody>
          <a:bodyPr/>
          <a:lstStyle/>
          <a:p>
            <a:fld id="{7F53A4F6-1DED-4042-94B1-26CBF9BCF6BA}" type="slidenum">
              <a:rPr kumimoji="1" lang="ja-JP" altLang="en-US" smtClean="0"/>
              <a:t>229</a:t>
            </a:fld>
            <a:endParaRPr kumimoji="1" lang="ja-JP" altLang="en-US"/>
          </a:p>
        </p:txBody>
      </p:sp>
    </p:spTree>
    <p:extLst>
      <p:ext uri="{BB962C8B-B14F-4D97-AF65-F5344CB8AC3E}">
        <p14:creationId xmlns:p14="http://schemas.microsoft.com/office/powerpoint/2010/main" val="547967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CBF662-B93D-9CAC-23A7-CBF659530616}"/>
              </a:ext>
            </a:extLst>
          </p:cNvPr>
          <p:cNvSpPr>
            <a:spLocks noGrp="1"/>
          </p:cNvSpPr>
          <p:nvPr>
            <p:ph idx="1"/>
          </p:nvPr>
        </p:nvSpPr>
        <p:spPr>
          <a:xfrm>
            <a:off x="141514" y="838200"/>
            <a:ext cx="11734800" cy="5338763"/>
          </a:xfrm>
        </p:spPr>
        <p:txBody>
          <a:bodyPr anchor="ctr" anchorCtr="1">
            <a:normAutofit/>
          </a:bodyPr>
          <a:lstStyle/>
          <a:p>
            <a:pPr marL="0" indent="0">
              <a:buNone/>
            </a:pPr>
            <a:r>
              <a:rPr lang="ja-JP" altLang="en-US" sz="6000">
                <a:latin typeface="HGMaruGothicMPRO" panose="020F0600000000000000" pitchFamily="34" charset="-128"/>
                <a:ea typeface="HGMaruGothicMPRO" panose="020F0600000000000000" pitchFamily="34" charset="-128"/>
              </a:rPr>
              <a:t>近年の厚労省のトレンド①</a:t>
            </a:r>
            <a:endParaRPr kumimoji="1" lang="en-US" altLang="ja-JP" sz="6000" dirty="0">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A70B6474-EADB-2DA3-85BF-91332AAF2439}"/>
              </a:ext>
            </a:extLst>
          </p:cNvPr>
          <p:cNvSpPr>
            <a:spLocks noGrp="1"/>
          </p:cNvSpPr>
          <p:nvPr>
            <p:ph type="sldNum" sz="quarter" idx="12"/>
          </p:nvPr>
        </p:nvSpPr>
        <p:spPr/>
        <p:txBody>
          <a:bodyPr/>
          <a:lstStyle/>
          <a:p>
            <a:fld id="{7F53A4F6-1DED-4042-94B1-26CBF9BCF6BA}" type="slidenum">
              <a:rPr kumimoji="1" lang="ja-JP" altLang="en-US" smtClean="0"/>
              <a:t>23</a:t>
            </a:fld>
            <a:endParaRPr kumimoji="1" lang="ja-JP" altLang="en-US"/>
          </a:p>
        </p:txBody>
      </p:sp>
    </p:spTree>
    <p:extLst>
      <p:ext uri="{BB962C8B-B14F-4D97-AF65-F5344CB8AC3E}">
        <p14:creationId xmlns:p14="http://schemas.microsoft.com/office/powerpoint/2010/main" val="349703712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71C16E7B-55EA-91AF-9C36-0BC9067C9E50}"/>
              </a:ext>
            </a:extLst>
          </p:cNvPr>
          <p:cNvGrpSpPr/>
          <p:nvPr/>
        </p:nvGrpSpPr>
        <p:grpSpPr>
          <a:xfrm>
            <a:off x="227195" y="1932039"/>
            <a:ext cx="11744260" cy="4687662"/>
            <a:chOff x="285070" y="1932039"/>
            <a:chExt cx="11744260" cy="4687662"/>
          </a:xfrm>
        </p:grpSpPr>
        <p:sp>
          <p:nvSpPr>
            <p:cNvPr id="3" name="タイトル 1">
              <a:extLst>
                <a:ext uri="{FF2B5EF4-FFF2-40B4-BE49-F238E27FC236}">
                  <a16:creationId xmlns:a16="http://schemas.microsoft.com/office/drawing/2014/main" id="{8CE036BD-A145-1BD7-D2E9-F3CA93B85506}"/>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診療情報提供料（</a:t>
              </a:r>
              <a:r>
                <a:rPr lang="en-US" altLang="ja-JP" sz="2000" u="sng" dirty="0">
                  <a:solidFill>
                    <a:schemeClr val="tx1"/>
                  </a:solidFill>
                  <a:latin typeface="HGMaruGothicMPRO" panose="020F0600000000000000" pitchFamily="34" charset="-128"/>
                  <a:ea typeface="HGMaruGothicMPRO" panose="020F0600000000000000" pitchFamily="34" charset="-128"/>
                </a:rPr>
                <a:t>Ⅰ</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8FDACBB0-CFC0-A106-37DC-F21D891D098C}"/>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診療情報提供料（</a:t>
              </a:r>
              <a:r>
                <a:rPr lang="en-US" altLang="ja-JP" sz="2000" u="sng" dirty="0">
                  <a:solidFill>
                    <a:schemeClr val="tx1"/>
                  </a:solidFill>
                  <a:latin typeface="HGMaruGothicMPRO" panose="020F0600000000000000" pitchFamily="34" charset="-128"/>
                  <a:ea typeface="HGMaruGothicMPRO" panose="020F0600000000000000" pitchFamily="34" charset="-128"/>
                </a:rPr>
                <a:t>Ⅰ</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9</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保険医療機関が、児童福祉法第</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条の</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第</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項に規定する小児慢性特定疾病医療支援の対象である患者及び同法第</a:t>
              </a:r>
              <a:r>
                <a:rPr lang="en-US" altLang="ja-JP" sz="1500" dirty="0">
                  <a:solidFill>
                    <a:srgbClr val="FF0000"/>
                  </a:solidFill>
                  <a:effectLst/>
                  <a:latin typeface="HGMaruGothicMPRO" panose="020F0600000000000000" pitchFamily="34" charset="-128"/>
                  <a:ea typeface="HGMaruGothicMPRO" panose="020F0600000000000000" pitchFamily="34" charset="-128"/>
                </a:rPr>
                <a:t>56</a:t>
              </a:r>
              <a:r>
                <a:rPr lang="ja-JP" altLang="en-US" sz="1500">
                  <a:solidFill>
                    <a:srgbClr val="FF0000"/>
                  </a:solidFill>
                  <a:effectLst/>
                  <a:latin typeface="HGMaruGothicMPRO" panose="020F0600000000000000" pitchFamily="34" charset="-128"/>
                  <a:ea typeface="HGMaruGothicMPRO" panose="020F0600000000000000" pitchFamily="34" charset="-128"/>
                </a:rPr>
                <a:t>条の</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第</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項に規定する障害児である患者について、当該患者又はその家族の同意を得て、当該患者が通園又は通学する児童福祉法第</a:t>
              </a:r>
              <a:r>
                <a:rPr lang="en-US" altLang="ja-JP" sz="1500" dirty="0">
                  <a:solidFill>
                    <a:srgbClr val="FF0000"/>
                  </a:solidFill>
                  <a:effectLst/>
                  <a:latin typeface="HGMaruGothicMPRO" panose="020F0600000000000000" pitchFamily="34" charset="-128"/>
                  <a:ea typeface="HGMaruGothicMPRO" panose="020F0600000000000000" pitchFamily="34" charset="-128"/>
                </a:rPr>
                <a:t>39</a:t>
              </a:r>
              <a:r>
                <a:rPr lang="ja-JP" altLang="en-US" sz="1500">
                  <a:solidFill>
                    <a:srgbClr val="FF0000"/>
                  </a:solidFill>
                  <a:effectLst/>
                  <a:latin typeface="HGMaruGothicMPRO" panose="020F0600000000000000" pitchFamily="34" charset="-128"/>
                  <a:ea typeface="HGMaruGothicMPRO" panose="020F0600000000000000" pitchFamily="34" charset="-128"/>
                </a:rPr>
                <a:t>条第</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項に規定する保育所又は学校教育法第</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条に規定する学校</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大学を除く。</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等の</a:t>
              </a:r>
              <a:r>
                <a:rPr lang="ja-JP" altLang="en-US" sz="1500" b="1">
                  <a:solidFill>
                    <a:srgbClr val="0432FF"/>
                  </a:solidFill>
                  <a:effectLst/>
                  <a:latin typeface="HGMaruGothicMPRO" panose="020F0600000000000000" pitchFamily="34" charset="-128"/>
                  <a:ea typeface="HGMaruGothicMPRO" panose="020F0600000000000000" pitchFamily="34" charset="-128"/>
                </a:rPr>
                <a:t>学校歯科医等</a:t>
              </a:r>
              <a:r>
                <a:rPr lang="ja-JP" altLang="en-US" sz="1500">
                  <a:solidFill>
                    <a:srgbClr val="FF0000"/>
                  </a:solidFill>
                  <a:effectLst/>
                  <a:latin typeface="HGMaruGothicMPRO" panose="020F0600000000000000" pitchFamily="34" charset="-128"/>
                  <a:ea typeface="HGMaruGothicMPRO" panose="020F0600000000000000" pitchFamily="34" charset="-128"/>
                </a:rPr>
                <a:t>に対して、診療状況を示す文書を添えて、当該患者が学校生活等を送るに当たり必要な情報を提供した場合に、患者</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人につき月１回に限り算定する。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CE9BEAE8-AF7A-9DB8-5439-D007F45B90CD}"/>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 name="タイトル 1">
            <a:extLst>
              <a:ext uri="{FF2B5EF4-FFF2-40B4-BE49-F238E27FC236}">
                <a16:creationId xmlns:a16="http://schemas.microsoft.com/office/drawing/2014/main" id="{C1DFC11C-C22B-3862-7CD7-B32D21B6D107}"/>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⑧</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かかりつけ歯科医と学校関係者等の連携の促進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E37960C2-9A6A-D373-5948-BE0B2B958FC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7" name="六角形 6">
            <a:extLst>
              <a:ext uri="{FF2B5EF4-FFF2-40B4-BE49-F238E27FC236}">
                <a16:creationId xmlns:a16="http://schemas.microsoft.com/office/drawing/2014/main" id="{579DAC4B-8279-0239-7D6C-852D44F1516E}"/>
              </a:ext>
            </a:extLst>
          </p:cNvPr>
          <p:cNvSpPr/>
          <p:nvPr/>
        </p:nvSpPr>
        <p:spPr>
          <a:xfrm>
            <a:off x="11175164" y="5989176"/>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pic>
        <p:nvPicPr>
          <p:cNvPr id="10" name="図 9">
            <a:extLst>
              <a:ext uri="{FF2B5EF4-FFF2-40B4-BE49-F238E27FC236}">
                <a16:creationId xmlns:a16="http://schemas.microsoft.com/office/drawing/2014/main" id="{E4DDD64E-13D3-DD98-02AB-E19E4035BCDA}"/>
              </a:ext>
            </a:extLst>
          </p:cNvPr>
          <p:cNvPicPr>
            <a:picLocks noChangeAspect="1"/>
          </p:cNvPicPr>
          <p:nvPr/>
        </p:nvPicPr>
        <p:blipFill>
          <a:blip r:embed="rId2"/>
          <a:stretch>
            <a:fillRect/>
          </a:stretch>
        </p:blipFill>
        <p:spPr>
          <a:xfrm>
            <a:off x="509471" y="4472056"/>
            <a:ext cx="1969752" cy="1969752"/>
          </a:xfrm>
          <a:prstGeom prst="rect">
            <a:avLst/>
          </a:prstGeom>
        </p:spPr>
      </p:pic>
      <p:pic>
        <p:nvPicPr>
          <p:cNvPr id="12" name="図 11">
            <a:extLst>
              <a:ext uri="{FF2B5EF4-FFF2-40B4-BE49-F238E27FC236}">
                <a16:creationId xmlns:a16="http://schemas.microsoft.com/office/drawing/2014/main" id="{CEA5E8BD-D1C6-F7F7-2360-999EBAEB1882}"/>
              </a:ext>
            </a:extLst>
          </p:cNvPr>
          <p:cNvPicPr>
            <a:picLocks noChangeAspect="1"/>
          </p:cNvPicPr>
          <p:nvPr/>
        </p:nvPicPr>
        <p:blipFill>
          <a:blip r:embed="rId3"/>
          <a:stretch>
            <a:fillRect/>
          </a:stretch>
        </p:blipFill>
        <p:spPr>
          <a:xfrm>
            <a:off x="3583836" y="4508938"/>
            <a:ext cx="1969752" cy="1969752"/>
          </a:xfrm>
          <a:prstGeom prst="rect">
            <a:avLst/>
          </a:prstGeom>
        </p:spPr>
      </p:pic>
      <p:sp>
        <p:nvSpPr>
          <p:cNvPr id="13" name="円弧 12">
            <a:extLst>
              <a:ext uri="{FF2B5EF4-FFF2-40B4-BE49-F238E27FC236}">
                <a16:creationId xmlns:a16="http://schemas.microsoft.com/office/drawing/2014/main" id="{8F621BB7-876C-41D4-A170-12432BDAFD9C}"/>
              </a:ext>
            </a:extLst>
          </p:cNvPr>
          <p:cNvSpPr/>
          <p:nvPr/>
        </p:nvSpPr>
        <p:spPr>
          <a:xfrm>
            <a:off x="1433647" y="3993357"/>
            <a:ext cx="3171947" cy="1187766"/>
          </a:xfrm>
          <a:prstGeom prst="arc">
            <a:avLst>
              <a:gd name="adj1" fmla="val 11098077"/>
              <a:gd name="adj2" fmla="val 21382501"/>
            </a:avLst>
          </a:prstGeom>
          <a:ln w="47625">
            <a:tailEnd type="stealth"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8DFF8C02-B036-DBAB-6EFE-38EF3197D6FD}"/>
              </a:ext>
            </a:extLst>
          </p:cNvPr>
          <p:cNvPicPr>
            <a:picLocks noChangeAspect="1"/>
          </p:cNvPicPr>
          <p:nvPr/>
        </p:nvPicPr>
        <p:blipFill>
          <a:blip r:embed="rId4"/>
          <a:stretch>
            <a:fillRect/>
          </a:stretch>
        </p:blipFill>
        <p:spPr>
          <a:xfrm>
            <a:off x="1303671" y="3294992"/>
            <a:ext cx="1621758" cy="1187766"/>
          </a:xfrm>
          <a:prstGeom prst="rect">
            <a:avLst/>
          </a:prstGeom>
        </p:spPr>
      </p:pic>
      <p:sp>
        <p:nvSpPr>
          <p:cNvPr id="11" name="スライド番号プレースホルダー 10">
            <a:extLst>
              <a:ext uri="{FF2B5EF4-FFF2-40B4-BE49-F238E27FC236}">
                <a16:creationId xmlns:a16="http://schemas.microsoft.com/office/drawing/2014/main" id="{5C16F608-8CB9-3FFE-D6E2-084EF78A52F5}"/>
              </a:ext>
            </a:extLst>
          </p:cNvPr>
          <p:cNvSpPr>
            <a:spLocks noGrp="1"/>
          </p:cNvSpPr>
          <p:nvPr>
            <p:ph type="sldNum" sz="quarter" idx="12"/>
          </p:nvPr>
        </p:nvSpPr>
        <p:spPr/>
        <p:txBody>
          <a:bodyPr/>
          <a:lstStyle/>
          <a:p>
            <a:fld id="{7F53A4F6-1DED-4042-94B1-26CBF9BCF6BA}" type="slidenum">
              <a:rPr kumimoji="1" lang="ja-JP" altLang="en-US" smtClean="0"/>
              <a:t>230</a:t>
            </a:fld>
            <a:endParaRPr kumimoji="1" lang="ja-JP" altLang="en-US"/>
          </a:p>
        </p:txBody>
      </p:sp>
    </p:spTree>
    <p:extLst>
      <p:ext uri="{BB962C8B-B14F-4D97-AF65-F5344CB8AC3E}">
        <p14:creationId xmlns:p14="http://schemas.microsoft.com/office/powerpoint/2010/main" val="19396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⑨</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歯科治療環境への適応が</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困難な患者に対する評価の見直し</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B05957DF-A86C-9ACA-78B2-BF2A183AC47C}"/>
              </a:ext>
            </a:extLst>
          </p:cNvPr>
          <p:cNvSpPr>
            <a:spLocks noGrp="1"/>
          </p:cNvSpPr>
          <p:nvPr>
            <p:ph type="sldNum" sz="quarter" idx="12"/>
          </p:nvPr>
        </p:nvSpPr>
        <p:spPr/>
        <p:txBody>
          <a:bodyPr/>
          <a:lstStyle/>
          <a:p>
            <a:fld id="{7F53A4F6-1DED-4042-94B1-26CBF9BCF6BA}" type="slidenum">
              <a:rPr kumimoji="1" lang="ja-JP" altLang="en-US" smtClean="0"/>
              <a:t>231</a:t>
            </a:fld>
            <a:endParaRPr kumimoji="1" lang="ja-JP" altLang="en-US"/>
          </a:p>
        </p:txBody>
      </p:sp>
    </p:spTree>
    <p:extLst>
      <p:ext uri="{BB962C8B-B14F-4D97-AF65-F5344CB8AC3E}">
        <p14:creationId xmlns:p14="http://schemas.microsoft.com/office/powerpoint/2010/main" val="132431030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7F311D8A-46E2-CC16-68C0-20B842843AE4}"/>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強度行動障害を含む歯科治療環境への適応が困難な患者の歯科診療時に特別な対応が必要な患者に対して、歯科治療環境への円滑な導入を支援するとともに、患者の状態に応じた評価となるよう、特及び</a:t>
            </a:r>
            <a:r>
              <a:rPr lang="ja-JP" altLang="en-US" sz="2400">
                <a:solidFill>
                  <a:schemeClr val="tx1"/>
                </a:solidFill>
                <a:latin typeface="HGMaruGothicMPRO" panose="020F0600000000000000" pitchFamily="34" charset="-128"/>
                <a:ea typeface="HGMaruGothicMPRO" panose="020F0600000000000000" pitchFamily="34" charset="-128"/>
              </a:rPr>
              <a:t>特</a:t>
            </a:r>
            <a:r>
              <a:rPr lang="ja-JP" altLang="en-US" sz="2400">
                <a:solidFill>
                  <a:schemeClr val="tx1"/>
                </a:solidFill>
                <a:effectLst/>
                <a:latin typeface="HGMaruGothicMPRO" panose="020F0600000000000000" pitchFamily="34" charset="-128"/>
                <a:ea typeface="HGMaruGothicMPRO" panose="020F0600000000000000" pitchFamily="34" charset="-128"/>
              </a:rPr>
              <a:t>導の名称及び要件を見直す。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特の対象に、</a:t>
            </a:r>
            <a:r>
              <a:rPr lang="ja-JP" altLang="en-US" sz="2400">
                <a:solidFill>
                  <a:srgbClr val="FF0000"/>
                </a:solidFill>
                <a:latin typeface="HGMaruGothicMPRO" panose="020F0600000000000000" pitchFamily="34" charset="-128"/>
                <a:ea typeface="HGMaruGothicMPRO" panose="020F0600000000000000" pitchFamily="34" charset="-128"/>
              </a:rPr>
              <a:t>強度行動障害の患者等を追加</a:t>
            </a:r>
            <a:r>
              <a:rPr lang="ja-JP" altLang="en-US" sz="2400">
                <a:solidFill>
                  <a:schemeClr val="tx1"/>
                </a:solidFill>
                <a:latin typeface="HGMaruGothicMPRO" panose="020F0600000000000000" pitchFamily="34" charset="-128"/>
                <a:ea typeface="HGMaruGothicMPRO" panose="020F0600000000000000" pitchFamily="34" charset="-128"/>
              </a:rPr>
              <a:t>する。</a:t>
            </a:r>
            <a:endParaRPr lang="en-US" altLang="ja-JP" sz="24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F1AD8735-D519-F15C-12C0-E4EE8873387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⑨</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歯科治療環境への適応が困難な患者に対する評価の見直し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0F55C202-D1B0-D9F8-989C-9F5AEE85C66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5FB76164-69DB-4A93-D5D9-F078DDA74D2D}"/>
              </a:ext>
            </a:extLst>
          </p:cNvPr>
          <p:cNvSpPr/>
          <p:nvPr/>
        </p:nvSpPr>
        <p:spPr>
          <a:xfrm>
            <a:off x="11175164" y="5989176"/>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pic>
        <p:nvPicPr>
          <p:cNvPr id="6" name="図 5">
            <a:extLst>
              <a:ext uri="{FF2B5EF4-FFF2-40B4-BE49-F238E27FC236}">
                <a16:creationId xmlns:a16="http://schemas.microsoft.com/office/drawing/2014/main" id="{49CB8A57-888C-2F7F-4917-30E00BD7292F}"/>
              </a:ext>
            </a:extLst>
          </p:cNvPr>
          <p:cNvPicPr>
            <a:picLocks noChangeAspect="1"/>
          </p:cNvPicPr>
          <p:nvPr/>
        </p:nvPicPr>
        <p:blipFill>
          <a:blip r:embed="rId2"/>
          <a:stretch>
            <a:fillRect/>
          </a:stretch>
        </p:blipFill>
        <p:spPr>
          <a:xfrm>
            <a:off x="8040813" y="3664391"/>
            <a:ext cx="2659814" cy="2955349"/>
          </a:xfrm>
          <a:prstGeom prst="rect">
            <a:avLst/>
          </a:prstGeom>
        </p:spPr>
      </p:pic>
      <p:sp>
        <p:nvSpPr>
          <p:cNvPr id="7" name="スライド番号プレースホルダー 6">
            <a:extLst>
              <a:ext uri="{FF2B5EF4-FFF2-40B4-BE49-F238E27FC236}">
                <a16:creationId xmlns:a16="http://schemas.microsoft.com/office/drawing/2014/main" id="{8B417229-0B72-42AE-91EB-F4A50C3A4564}"/>
              </a:ext>
            </a:extLst>
          </p:cNvPr>
          <p:cNvSpPr>
            <a:spLocks noGrp="1"/>
          </p:cNvSpPr>
          <p:nvPr>
            <p:ph type="sldNum" sz="quarter" idx="12"/>
          </p:nvPr>
        </p:nvSpPr>
        <p:spPr/>
        <p:txBody>
          <a:bodyPr/>
          <a:lstStyle/>
          <a:p>
            <a:fld id="{7F53A4F6-1DED-4042-94B1-26CBF9BCF6BA}" type="slidenum">
              <a:rPr kumimoji="1" lang="ja-JP" altLang="en-US" smtClean="0"/>
              <a:t>232</a:t>
            </a:fld>
            <a:endParaRPr kumimoji="1" lang="ja-JP" altLang="en-US"/>
          </a:p>
        </p:txBody>
      </p:sp>
    </p:spTree>
    <p:extLst>
      <p:ext uri="{BB962C8B-B14F-4D97-AF65-F5344CB8AC3E}">
        <p14:creationId xmlns:p14="http://schemas.microsoft.com/office/powerpoint/2010/main" val="320756460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71C16E7B-55EA-91AF-9C36-0BC9067C9E50}"/>
              </a:ext>
            </a:extLst>
          </p:cNvPr>
          <p:cNvGrpSpPr/>
          <p:nvPr/>
        </p:nvGrpSpPr>
        <p:grpSpPr>
          <a:xfrm>
            <a:off x="285070" y="1932039"/>
            <a:ext cx="11744260" cy="4687662"/>
            <a:chOff x="285070" y="1932039"/>
            <a:chExt cx="11744260" cy="4687662"/>
          </a:xfrm>
        </p:grpSpPr>
        <p:sp>
          <p:nvSpPr>
            <p:cNvPr id="3" name="タイトル 1">
              <a:extLst>
                <a:ext uri="{FF2B5EF4-FFF2-40B4-BE49-F238E27FC236}">
                  <a16:creationId xmlns:a16="http://schemas.microsoft.com/office/drawing/2014/main" id="{8CE036BD-A145-1BD7-D2E9-F3CA93B85506}"/>
                </a:ext>
              </a:extLst>
            </p:cNvPr>
            <p:cNvSpPr txBox="1">
              <a:spLocks/>
            </p:cNvSpPr>
            <p:nvPr/>
          </p:nvSpPr>
          <p:spPr>
            <a:xfrm>
              <a:off x="285070" y="1932039"/>
              <a:ext cx="548708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歯科診療特別対応加算（初診料）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初診時歯科診療導入加算（初診料）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14</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歯科診療特別対応加算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「注</a:t>
              </a:r>
              <a:r>
                <a:rPr lang="en-US" altLang="ja-JP" sz="1500" dirty="0">
                  <a:solidFill>
                    <a:schemeClr val="tx1"/>
                  </a:solidFill>
                  <a:effectLst/>
                  <a:latin typeface="HGMaruGothicMPRO" panose="020F0600000000000000" pitchFamily="34" charset="-128"/>
                  <a:ea typeface="HGMaruGothicMPRO" panose="020F0600000000000000" pitchFamily="34" charset="-128"/>
                </a:rPr>
                <a:t>6</a:t>
              </a:r>
              <a:r>
                <a:rPr lang="ja-JP" altLang="en-US" sz="1500">
                  <a:solidFill>
                    <a:schemeClr val="tx1"/>
                  </a:solidFill>
                  <a:effectLst/>
                  <a:latin typeface="HGMaruGothicMPRO" panose="020F0600000000000000" pitchFamily="34" charset="-128"/>
                  <a:ea typeface="HGMaruGothicMPRO" panose="020F0600000000000000" pitchFamily="34" charset="-128"/>
                </a:rPr>
                <a:t>」の「著しく歯科診療が困難な者」とは、次に掲げる状態又はこれらに準ずる状態をいう。なお、</a:t>
              </a:r>
              <a:r>
                <a:rPr lang="ja-JP" altLang="en-US" sz="1500">
                  <a:solidFill>
                    <a:srgbClr val="FF0000"/>
                  </a:solidFill>
                  <a:effectLst/>
                  <a:latin typeface="HGMaruGothicMPRO" panose="020F0600000000000000" pitchFamily="34" charset="-128"/>
                  <a:ea typeface="HGMaruGothicMPRO" panose="020F0600000000000000" pitchFamily="34" charset="-128"/>
                </a:rPr>
                <a:t>歯科診療特別対応加算</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を算定した場合は、当該加算を算定した日の患者の状態を診療録に記載する。</a:t>
              </a: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a:t>
              </a:r>
              <a:r>
                <a:rPr lang="en-US" altLang="ja-JP" sz="1500" dirty="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ニ　（略</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新設</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8FDACBB0-CFC0-A106-37DC-F21D891D098C}"/>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歯科診療特別対応加算１（初診料）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歯科診療特別対応加算２（初診料）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14</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歯科診療特別対応加算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「注</a:t>
              </a:r>
              <a:r>
                <a:rPr lang="en-US" altLang="ja-JP" sz="1500" dirty="0">
                  <a:solidFill>
                    <a:schemeClr val="tx1"/>
                  </a:solidFill>
                  <a:effectLst/>
                  <a:latin typeface="HGMaruGothicMPRO" panose="020F0600000000000000" pitchFamily="34" charset="-128"/>
                  <a:ea typeface="HGMaruGothicMPRO" panose="020F0600000000000000" pitchFamily="34" charset="-128"/>
                </a:rPr>
                <a:t>6</a:t>
              </a:r>
              <a:r>
                <a:rPr lang="ja-JP" altLang="en-US" sz="1500">
                  <a:solidFill>
                    <a:schemeClr val="tx1"/>
                  </a:solidFill>
                  <a:effectLst/>
                  <a:latin typeface="HGMaruGothicMPRO" panose="020F0600000000000000" pitchFamily="34" charset="-128"/>
                  <a:ea typeface="HGMaruGothicMPRO" panose="020F0600000000000000" pitchFamily="34" charset="-128"/>
                </a:rPr>
                <a:t>」の「著しく歯科診療が困難な者」とは、次に掲げる状態又はこれらに準ずる状態をいう。なお、</a:t>
              </a:r>
              <a:r>
                <a:rPr lang="ja-JP" altLang="en-US" sz="1500">
                  <a:solidFill>
                    <a:srgbClr val="FF0000"/>
                  </a:solidFill>
                  <a:effectLst/>
                  <a:latin typeface="HGMaruGothicMPRO" panose="020F0600000000000000" pitchFamily="34" charset="-128"/>
                  <a:ea typeface="HGMaruGothicMPRO" panose="020F0600000000000000" pitchFamily="34" charset="-128"/>
                </a:rPr>
                <a:t>歯科診療特別対応加算</a:t>
              </a:r>
              <a:r>
                <a:rPr lang="ja-JP" altLang="en-US" sz="1500">
                  <a:solidFill>
                    <a:srgbClr val="FF0000"/>
                  </a:solidFill>
                  <a:latin typeface="HGMaruGothicMPRO" panose="020F0600000000000000" pitchFamily="34" charset="-128"/>
                  <a:ea typeface="HGMaruGothicMPRO" panose="020F0600000000000000" pitchFamily="34" charset="-128"/>
                </a:rPr>
                <a:t>１又は歯科診療特別対応加算２</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を算定した場合は、当該加算を算定した日の患者の状態を診療録に記載する。</a:t>
              </a: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a:t>
              </a:r>
              <a:r>
                <a:rPr lang="en-US" altLang="ja-JP" sz="1500" dirty="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ニ　（略</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ホ　</a:t>
              </a:r>
              <a:r>
                <a:rPr lang="ja-JP" altLang="en-US" sz="1500" b="1">
                  <a:solidFill>
                    <a:srgbClr val="0432FF"/>
                  </a:solidFill>
                  <a:effectLst/>
                  <a:latin typeface="HGMaruGothicMPRO" panose="020F0600000000000000" pitchFamily="34" charset="-128"/>
                  <a:ea typeface="HGMaruGothicMPRO" panose="020F0600000000000000" pitchFamily="34" charset="-128"/>
                </a:rPr>
                <a:t>強度行動障害</a:t>
              </a:r>
              <a:r>
                <a:rPr lang="ja-JP" altLang="en-US" sz="1500">
                  <a:solidFill>
                    <a:srgbClr val="FF0000"/>
                  </a:solidFill>
                  <a:effectLst/>
                  <a:latin typeface="HGMaruGothicMPRO" panose="020F0600000000000000" pitchFamily="34" charset="-128"/>
                  <a:ea typeface="HGMaruGothicMPRO" panose="020F0600000000000000" pitchFamily="34" charset="-128"/>
                </a:rPr>
                <a:t>の状態であって、日常生活に支障を来すような症状・行動が頻繁に見られ、歯科治療に協力が得られない状態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再診料及び歯科訪問診療料についても同様。</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CE9BEAE8-AF7A-9DB8-5439-D007F45B90CD}"/>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タイトル 1">
            <a:extLst>
              <a:ext uri="{FF2B5EF4-FFF2-40B4-BE49-F238E27FC236}">
                <a16:creationId xmlns:a16="http://schemas.microsoft.com/office/drawing/2014/main" id="{1DF3153F-2B4E-A441-E2BC-D24B624379E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⑨</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歯科治療環境への適応が困難な患者に対する評価の見直し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タイトル 1">
            <a:extLst>
              <a:ext uri="{FF2B5EF4-FFF2-40B4-BE49-F238E27FC236}">
                <a16:creationId xmlns:a16="http://schemas.microsoft.com/office/drawing/2014/main" id="{E279F479-CB6D-3274-C7B3-21E68CF882A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7" name="六角形 6">
            <a:extLst>
              <a:ext uri="{FF2B5EF4-FFF2-40B4-BE49-F238E27FC236}">
                <a16:creationId xmlns:a16="http://schemas.microsoft.com/office/drawing/2014/main" id="{AA312203-9BF1-FEBB-FFB7-5F6D67DFAE3A}"/>
              </a:ext>
            </a:extLst>
          </p:cNvPr>
          <p:cNvSpPr/>
          <p:nvPr/>
        </p:nvSpPr>
        <p:spPr>
          <a:xfrm>
            <a:off x="11175164" y="5989176"/>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pic>
        <p:nvPicPr>
          <p:cNvPr id="11" name="図 10">
            <a:extLst>
              <a:ext uri="{FF2B5EF4-FFF2-40B4-BE49-F238E27FC236}">
                <a16:creationId xmlns:a16="http://schemas.microsoft.com/office/drawing/2014/main" id="{9439DD1D-7185-0BDA-7C41-5A73E8F2313A}"/>
              </a:ext>
            </a:extLst>
          </p:cNvPr>
          <p:cNvPicPr>
            <a:picLocks noChangeAspect="1"/>
          </p:cNvPicPr>
          <p:nvPr/>
        </p:nvPicPr>
        <p:blipFill>
          <a:blip r:embed="rId2"/>
          <a:stretch>
            <a:fillRect/>
          </a:stretch>
        </p:blipFill>
        <p:spPr>
          <a:xfrm>
            <a:off x="3364603" y="4079701"/>
            <a:ext cx="2286000" cy="2540000"/>
          </a:xfrm>
          <a:prstGeom prst="rect">
            <a:avLst/>
          </a:prstGeom>
        </p:spPr>
      </p:pic>
      <p:sp>
        <p:nvSpPr>
          <p:cNvPr id="10" name="スライド番号プレースホルダー 9">
            <a:extLst>
              <a:ext uri="{FF2B5EF4-FFF2-40B4-BE49-F238E27FC236}">
                <a16:creationId xmlns:a16="http://schemas.microsoft.com/office/drawing/2014/main" id="{1B342EB5-E201-15D2-D57D-4CF6658DC504}"/>
              </a:ext>
            </a:extLst>
          </p:cNvPr>
          <p:cNvSpPr>
            <a:spLocks noGrp="1"/>
          </p:cNvSpPr>
          <p:nvPr>
            <p:ph type="sldNum" sz="quarter" idx="12"/>
          </p:nvPr>
        </p:nvSpPr>
        <p:spPr/>
        <p:txBody>
          <a:bodyPr/>
          <a:lstStyle/>
          <a:p>
            <a:fld id="{7F53A4F6-1DED-4042-94B1-26CBF9BCF6BA}" type="slidenum">
              <a:rPr kumimoji="1" lang="ja-JP" altLang="en-US" smtClean="0"/>
              <a:t>233</a:t>
            </a:fld>
            <a:endParaRPr kumimoji="1" lang="ja-JP" altLang="en-US"/>
          </a:p>
        </p:txBody>
      </p:sp>
    </p:spTree>
    <p:extLst>
      <p:ext uri="{BB962C8B-B14F-4D97-AF65-F5344CB8AC3E}">
        <p14:creationId xmlns:p14="http://schemas.microsoft.com/office/powerpoint/2010/main" val="44857001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grpSp>
        <p:nvGrpSpPr>
          <p:cNvPr id="4" name="グループ化 3">
            <a:extLst>
              <a:ext uri="{FF2B5EF4-FFF2-40B4-BE49-F238E27FC236}">
                <a16:creationId xmlns:a16="http://schemas.microsoft.com/office/drawing/2014/main" id="{183EFFFF-2003-85B2-36EF-2F634C9F7C35}"/>
              </a:ext>
            </a:extLst>
          </p:cNvPr>
          <p:cNvGrpSpPr/>
          <p:nvPr/>
        </p:nvGrpSpPr>
        <p:grpSpPr>
          <a:xfrm>
            <a:off x="234270" y="1932039"/>
            <a:ext cx="11744260" cy="4687662"/>
            <a:chOff x="285070" y="1932039"/>
            <a:chExt cx="11744260" cy="4687662"/>
          </a:xfrm>
        </p:grpSpPr>
        <p:sp>
          <p:nvSpPr>
            <p:cNvPr id="6" name="タイトル 1">
              <a:extLst>
                <a:ext uri="{FF2B5EF4-FFF2-40B4-BE49-F238E27FC236}">
                  <a16:creationId xmlns:a16="http://schemas.microsoft.com/office/drawing/2014/main" id="{BB6E4F0F-8FCD-646E-96F0-BD5D92BEDC86}"/>
                </a:ext>
              </a:extLst>
            </p:cNvPr>
            <p:cNvSpPr txBox="1">
              <a:spLocks/>
            </p:cNvSpPr>
            <p:nvPr/>
          </p:nvSpPr>
          <p:spPr>
            <a:xfrm>
              <a:off x="285070" y="1932039"/>
              <a:ext cx="5487080" cy="4687662"/>
            </a:xfrm>
            <a:prstGeom prst="rect">
              <a:avLst/>
            </a:prstGeom>
            <a:ln>
              <a:solidFill>
                <a:schemeClr val="tx1"/>
              </a:solidFill>
            </a:ln>
          </p:spPr>
          <p:txBody>
            <a:bodyPr vert="horz" lIns="7200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歯科診療特別対応加算（歯科訪問診療料）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900" u="sng">
                  <a:solidFill>
                    <a:schemeClr val="tx1"/>
                  </a:solidFill>
                  <a:latin typeface="HGMaruGothicMPRO" panose="020F0600000000000000" pitchFamily="34" charset="-128"/>
                  <a:ea typeface="HGMaruGothicMPRO" panose="020F0600000000000000" pitchFamily="34" charset="-128"/>
                </a:rPr>
                <a:t>初診時歯科診療導入加算（歯科訪問診療料）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endParaRPr lang="en-US" altLang="ja-JP" sz="4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22</a:t>
              </a:r>
              <a:r>
                <a:rPr lang="ja-JP" altLang="en-US" sz="1500">
                  <a:solidFill>
                    <a:schemeClr val="tx1"/>
                  </a:solidFill>
                  <a:latin typeface="HGMaruGothicMPRO" panose="020F0600000000000000" pitchFamily="34" charset="-128"/>
                  <a:ea typeface="HGMaruGothicMPRO" panose="020F0600000000000000" pitchFamily="34" charset="-128"/>
                </a:rPr>
                <a:t>）歯科診療特別対応加算</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　「注６」の「著しく歯科診療が困難な者」とは、次に掲げる状態又はこれらに準ずる状態をいう。なお、</a:t>
              </a:r>
              <a:r>
                <a:rPr lang="ja-JP" altLang="en-US" sz="1500">
                  <a:solidFill>
                    <a:srgbClr val="FF0000"/>
                  </a:solidFill>
                  <a:latin typeface="HGMaruGothicMPRO" panose="020F0600000000000000" pitchFamily="34" charset="-128"/>
                  <a:ea typeface="HGMaruGothicMPRO" panose="020F0600000000000000" pitchFamily="34" charset="-128"/>
                  <a:cs typeface="HG丸ｺﾞｼｯｸM-PRO"/>
                </a:rPr>
                <a:t>歯科診療特別対応加算</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を算定した場合は、当該加算を算定した日の患者の状態を診療録に記載する。</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イ</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ニ　（略）</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タイトル 1">
              <a:extLst>
                <a:ext uri="{FF2B5EF4-FFF2-40B4-BE49-F238E27FC236}">
                  <a16:creationId xmlns:a16="http://schemas.microsoft.com/office/drawing/2014/main" id="{E41EBD5C-8BFB-C417-4E26-F225179C0CE7}"/>
                </a:ext>
              </a:extLst>
            </p:cNvPr>
            <p:cNvSpPr txBox="1">
              <a:spLocks/>
            </p:cNvSpPr>
            <p:nvPr/>
          </p:nvSpPr>
          <p:spPr>
            <a:xfrm>
              <a:off x="6542930" y="1932039"/>
              <a:ext cx="5486400" cy="4687662"/>
            </a:xfrm>
            <a:prstGeom prst="rect">
              <a:avLst/>
            </a:prstGeom>
            <a:ln>
              <a:solidFill>
                <a:schemeClr val="tx1"/>
              </a:solidFill>
            </a:ln>
          </p:spPr>
          <p:txBody>
            <a:bodyPr vert="horz" lIns="7200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900" u="sng">
                  <a:solidFill>
                    <a:schemeClr val="tx1"/>
                  </a:solidFill>
                  <a:latin typeface="HGMaruGothicMPRO" panose="020F0600000000000000" pitchFamily="34" charset="-128"/>
                  <a:ea typeface="HGMaruGothicMPRO" panose="020F0600000000000000" pitchFamily="34" charset="-128"/>
                </a:rPr>
                <a:t>歯科診療特別対応加算１（歯科訪問診療料）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500" dirty="0">
                  <a:solidFill>
                    <a:schemeClr val="tx1"/>
                  </a:solidFill>
                  <a:latin typeface="HGMaruGothicMPRO" panose="020F0600000000000000" pitchFamily="34" charset="-128"/>
                  <a:ea typeface="HGMaruGothicMPRO" panose="020F0600000000000000" pitchFamily="34" charset="-128"/>
                </a:rPr>
                <a:t> </a:t>
              </a:r>
              <a:endParaRPr lang="ja-JP" altLang="en-US" sz="500">
                <a:solidFill>
                  <a:schemeClr val="tx1"/>
                </a:solidFill>
                <a:latin typeface="HGMaruGothicMPRO" panose="020F0600000000000000" pitchFamily="34" charset="-128"/>
                <a:ea typeface="HGMaruGothicMPRO" panose="020F0600000000000000" pitchFamily="34" charset="-128"/>
              </a:endParaRPr>
            </a:p>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900" u="sng">
                  <a:solidFill>
                    <a:schemeClr val="tx1"/>
                  </a:solidFill>
                  <a:latin typeface="HGMaruGothicMPRO" panose="020F0600000000000000" pitchFamily="34" charset="-128"/>
                  <a:ea typeface="HGMaruGothicMPRO" panose="020F0600000000000000" pitchFamily="34" charset="-128"/>
                </a:rPr>
                <a:t>歯科診療特別対応加算２（歯科訪問診療料）</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22</a:t>
              </a:r>
              <a:r>
                <a:rPr lang="ja-JP" altLang="en-US" sz="1500">
                  <a:solidFill>
                    <a:schemeClr val="tx1"/>
                  </a:solidFill>
                  <a:latin typeface="HGMaruGothicMPRO" panose="020F0600000000000000" pitchFamily="34" charset="-128"/>
                  <a:ea typeface="HGMaruGothicMPRO" panose="020F0600000000000000" pitchFamily="34" charset="-128"/>
                </a:rPr>
                <a:t>）歯科診療特別対応加算</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　「注６」の「著しく歯科診療が困難な者」とは、次に掲げる状態又はこれらに準ずる状態をいう。なお、</a:t>
              </a:r>
              <a:r>
                <a:rPr lang="ja-JP" altLang="en-US" sz="1500">
                  <a:solidFill>
                    <a:srgbClr val="FF0000"/>
                  </a:solidFill>
                  <a:latin typeface="HGMaruGothicMPRO" panose="020F0600000000000000" pitchFamily="34" charset="-128"/>
                  <a:ea typeface="HGMaruGothicMPRO" panose="020F0600000000000000" pitchFamily="34" charset="-128"/>
                  <a:cs typeface="HG丸ｺﾞｼｯｸM-PRO"/>
                </a:rPr>
                <a:t>歯科診療特別対応加算１又は歯科診療特別対応加算２</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を算定した場合は、当該加算を算定した日の患者の状態を診療録に記載する。</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イ</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ニ　（略）</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rgbClr val="FF0000"/>
                  </a:solidFill>
                  <a:latin typeface="HGMaruGothicMPRO" panose="020F0600000000000000" pitchFamily="34" charset="-128"/>
                  <a:ea typeface="HGMaruGothicMPRO" panose="020F0600000000000000" pitchFamily="34" charset="-128"/>
                  <a:cs typeface="HG丸ｺﾞｼｯｸM-PRO"/>
                </a:rPr>
                <a:t>ホ　人工呼吸器を使用している状態又は気管切開等を行なって</a:t>
              </a: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rgbClr val="FF0000"/>
                  </a:solidFill>
                  <a:latin typeface="HGMaruGothicMPRO" panose="020F0600000000000000" pitchFamily="34" charset="-128"/>
                  <a:ea typeface="HGMaruGothicMPRO" panose="020F0600000000000000" pitchFamily="34" charset="-128"/>
                  <a:cs typeface="HG丸ｺﾞｼｯｸM-PRO"/>
                </a:rPr>
                <a:t>　おり歯科治療に際して管理が必要な状態</a:t>
              </a: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9" name="右矢印 8">
              <a:extLst>
                <a:ext uri="{FF2B5EF4-FFF2-40B4-BE49-F238E27FC236}">
                  <a16:creationId xmlns:a16="http://schemas.microsoft.com/office/drawing/2014/main" id="{E3804057-2B7D-ADF8-A6ED-65D89E8521C5}"/>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タイトル 1">
            <a:extLst>
              <a:ext uri="{FF2B5EF4-FFF2-40B4-BE49-F238E27FC236}">
                <a16:creationId xmlns:a16="http://schemas.microsoft.com/office/drawing/2014/main" id="{5AC7BC15-D479-AD54-6ECE-A61E5820ED9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500" dirty="0">
                <a:solidFill>
                  <a:schemeClr val="tx1"/>
                </a:solidFill>
                <a:latin typeface="HG丸ｺﾞｼｯｸM-PRO"/>
                <a:ea typeface="HG丸ｺﾞｼｯｸM-PRO"/>
                <a:cs typeface="HG丸ｺﾞｼｯｸM-PRO"/>
              </a:rPr>
              <a:t>8 </a:t>
            </a:r>
            <a:r>
              <a:rPr lang="ja-JP" altLang="en-US" sz="3500">
                <a:solidFill>
                  <a:schemeClr val="tx1"/>
                </a:solidFill>
                <a:latin typeface="HG丸ｺﾞｼｯｸM-PRO"/>
                <a:ea typeface="HG丸ｺﾞｼｯｸM-PRO"/>
                <a:cs typeface="HG丸ｺﾞｼｯｸM-PRO"/>
              </a:rPr>
              <a:t>質の高い在宅医療・訪問看護の確保</a:t>
            </a:r>
            <a:endParaRPr lang="en-US" altLang="ja-JP" sz="3500" dirty="0">
              <a:solidFill>
                <a:schemeClr val="tx1"/>
              </a:solidFill>
              <a:latin typeface="HG丸ｺﾞｼｯｸM-PRO"/>
              <a:ea typeface="HG丸ｺﾞｼｯｸM-PRO"/>
              <a:cs typeface="HG丸ｺﾞｼｯｸM-PRO"/>
            </a:endParaRPr>
          </a:p>
        </p:txBody>
      </p:sp>
      <p:sp>
        <p:nvSpPr>
          <p:cNvPr id="13" name="タイトル 1">
            <a:extLst>
              <a:ext uri="{FF2B5EF4-FFF2-40B4-BE49-F238E27FC236}">
                <a16:creationId xmlns:a16="http://schemas.microsoft.com/office/drawing/2014/main" id="{21BB7DC8-145E-24CA-3433-8B4BAB0679EF}"/>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㉖</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小児に対する歯科訪問診療の推進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0" name="図 9">
            <a:extLst>
              <a:ext uri="{FF2B5EF4-FFF2-40B4-BE49-F238E27FC236}">
                <a16:creationId xmlns:a16="http://schemas.microsoft.com/office/drawing/2014/main" id="{77446F84-1DDC-28BD-E2E7-A023CEF05D44}"/>
              </a:ext>
            </a:extLst>
          </p:cNvPr>
          <p:cNvPicPr>
            <a:picLocks noChangeAspect="1"/>
          </p:cNvPicPr>
          <p:nvPr/>
        </p:nvPicPr>
        <p:blipFill>
          <a:blip r:embed="rId2"/>
          <a:stretch>
            <a:fillRect/>
          </a:stretch>
        </p:blipFill>
        <p:spPr>
          <a:xfrm>
            <a:off x="2042740" y="3815080"/>
            <a:ext cx="4064000" cy="3048000"/>
          </a:xfrm>
          <a:prstGeom prst="rect">
            <a:avLst/>
          </a:prstGeom>
        </p:spPr>
      </p:pic>
      <p:sp>
        <p:nvSpPr>
          <p:cNvPr id="3" name="スライド番号プレースホルダー 2">
            <a:extLst>
              <a:ext uri="{FF2B5EF4-FFF2-40B4-BE49-F238E27FC236}">
                <a16:creationId xmlns:a16="http://schemas.microsoft.com/office/drawing/2014/main" id="{6CF43221-65BA-E885-C14E-611E84699D22}"/>
              </a:ext>
            </a:extLst>
          </p:cNvPr>
          <p:cNvSpPr>
            <a:spLocks noGrp="1"/>
          </p:cNvSpPr>
          <p:nvPr>
            <p:ph type="sldNum" sz="quarter" idx="12"/>
          </p:nvPr>
        </p:nvSpPr>
        <p:spPr/>
        <p:txBody>
          <a:bodyPr/>
          <a:lstStyle/>
          <a:p>
            <a:fld id="{7F53A4F6-1DED-4042-94B1-26CBF9BCF6BA}" type="slidenum">
              <a:rPr kumimoji="1" lang="ja-JP" altLang="en-US" smtClean="0"/>
              <a:t>234</a:t>
            </a:fld>
            <a:endParaRPr kumimoji="1" lang="ja-JP" altLang="en-US"/>
          </a:p>
        </p:txBody>
      </p:sp>
    </p:spTree>
    <p:extLst>
      <p:ext uri="{BB962C8B-B14F-4D97-AF65-F5344CB8AC3E}">
        <p14:creationId xmlns:p14="http://schemas.microsoft.com/office/powerpoint/2010/main" val="402941011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600"/>
              </a:lnSpc>
            </a:pPr>
            <a:r>
              <a:rPr lang="en-US" altLang="ja-JP" sz="6000" dirty="0">
                <a:solidFill>
                  <a:schemeClr val="tx1"/>
                </a:solidFill>
                <a:latin typeface="HGMaruGothicMPRO" panose="020F0600000000000000" pitchFamily="34" charset="-128"/>
                <a:ea typeface="HGMaruGothicMPRO" panose="020F0600000000000000" pitchFamily="34" charset="-128"/>
              </a:rPr>
              <a:t>⑩ </a:t>
            </a:r>
            <a:r>
              <a:rPr lang="ja-JP" altLang="en-US" sz="60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1CC34935-BC7E-B875-C130-9F7269F7DDAF}"/>
              </a:ext>
            </a:extLst>
          </p:cNvPr>
          <p:cNvSpPr>
            <a:spLocks noGrp="1"/>
          </p:cNvSpPr>
          <p:nvPr>
            <p:ph type="sldNum" sz="quarter" idx="12"/>
          </p:nvPr>
        </p:nvSpPr>
        <p:spPr/>
        <p:txBody>
          <a:bodyPr/>
          <a:lstStyle/>
          <a:p>
            <a:fld id="{7F53A4F6-1DED-4042-94B1-26CBF9BCF6BA}" type="slidenum">
              <a:rPr kumimoji="1" lang="ja-JP" altLang="en-US" smtClean="0"/>
              <a:t>235</a:t>
            </a:fld>
            <a:endParaRPr kumimoji="1" lang="ja-JP" altLang="en-US"/>
          </a:p>
        </p:txBody>
      </p:sp>
    </p:spTree>
    <p:extLst>
      <p:ext uri="{BB962C8B-B14F-4D97-AF65-F5344CB8AC3E}">
        <p14:creationId xmlns:p14="http://schemas.microsoft.com/office/powerpoint/2010/main" val="292022170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248BA4B-E2DD-CC97-2898-218D348BAFE3}"/>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う蝕の重症化予防を推進する観点から、</a:t>
            </a:r>
            <a:r>
              <a:rPr lang="en-US" altLang="ja-JP" sz="2400" dirty="0">
                <a:solidFill>
                  <a:schemeClr val="tx1"/>
                </a:solidFill>
                <a:latin typeface="HGMaruGothicMPRO" panose="020F0600000000000000" pitchFamily="34" charset="-128"/>
                <a:ea typeface="HGMaruGothicMPRO" panose="020F0600000000000000" pitchFamily="34" charset="-128"/>
              </a:rPr>
              <a:t>F</a:t>
            </a:r>
            <a:r>
              <a:rPr lang="ja-JP" altLang="en-US" sz="2400">
                <a:solidFill>
                  <a:schemeClr val="tx1"/>
                </a:solidFill>
                <a:latin typeface="HGMaruGothicMPRO" panose="020F0600000000000000" pitchFamily="34" charset="-128"/>
                <a:ea typeface="HGMaruGothicMPRO" panose="020F0600000000000000" pitchFamily="34" charset="-128"/>
              </a:rPr>
              <a:t>局</a:t>
            </a:r>
            <a:r>
              <a:rPr lang="ja-JP" altLang="en-US" sz="2400">
                <a:solidFill>
                  <a:schemeClr val="tx1"/>
                </a:solidFill>
                <a:effectLst/>
                <a:latin typeface="HGMaruGothicMPRO" panose="020F0600000000000000" pitchFamily="34" charset="-128"/>
                <a:ea typeface="HGMaruGothicMPRO" panose="020F0600000000000000" pitchFamily="34" charset="-128"/>
              </a:rPr>
              <a:t>等の見直しを行う。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F</a:t>
            </a:r>
            <a:r>
              <a:rPr lang="ja-JP" altLang="en-US" sz="2400">
                <a:solidFill>
                  <a:schemeClr val="tx1"/>
                </a:solidFill>
                <a:latin typeface="HGMaruGothicMPRO" panose="020F0600000000000000" pitchFamily="34" charset="-128"/>
                <a:ea typeface="HGMaruGothicMPRO" panose="020F0600000000000000" pitchFamily="34" charset="-128"/>
              </a:rPr>
              <a:t>局</a:t>
            </a:r>
            <a:r>
              <a:rPr lang="ja-JP" altLang="en-US" sz="2400">
                <a:solidFill>
                  <a:schemeClr val="tx1"/>
                </a:solidFill>
                <a:effectLst/>
                <a:latin typeface="HGMaruGothicMPRO" panose="020F0600000000000000" pitchFamily="34" charset="-128"/>
                <a:ea typeface="HGMaruGothicMPRO" panose="020F0600000000000000" pitchFamily="34" charset="-128"/>
              </a:rPr>
              <a:t>について、</a:t>
            </a:r>
            <a:r>
              <a:rPr lang="ja-JP" altLang="en-US" sz="2400">
                <a:solidFill>
                  <a:srgbClr val="FF0000"/>
                </a:solidFill>
                <a:effectLst/>
                <a:latin typeface="HGMaruGothicMPRO" panose="020F0600000000000000" pitchFamily="34" charset="-128"/>
                <a:ea typeface="HGMaruGothicMPRO" panose="020F0600000000000000" pitchFamily="34" charset="-128"/>
              </a:rPr>
              <a:t>う蝕多発傾向者に、歯科訪問診療を行う患者を追加</a:t>
            </a:r>
            <a:r>
              <a:rPr lang="ja-JP" altLang="en-US" sz="2400">
                <a:solidFill>
                  <a:schemeClr val="tx1"/>
                </a:solidFill>
                <a:effectLst/>
                <a:latin typeface="HGMaruGothicMPRO" panose="020F0600000000000000" pitchFamily="34" charset="-128"/>
                <a:ea typeface="HGMaruGothicMPRO" panose="020F0600000000000000" pitchFamily="34" charset="-128"/>
              </a:rPr>
              <a:t>する。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F</a:t>
            </a:r>
            <a:r>
              <a:rPr lang="ja-JP" altLang="en-US" sz="2400">
                <a:solidFill>
                  <a:schemeClr val="tx1"/>
                </a:solidFill>
                <a:effectLst/>
                <a:latin typeface="HGMaruGothicMPRO" panose="020F0600000000000000" pitchFamily="34" charset="-128"/>
                <a:ea typeface="HGMaruGothicMPRO" panose="020F0600000000000000" pitchFamily="34" charset="-128"/>
              </a:rPr>
              <a:t>局について、</a:t>
            </a:r>
            <a:r>
              <a:rPr lang="ja-JP" altLang="en-US" sz="2400">
                <a:solidFill>
                  <a:srgbClr val="FF0000"/>
                </a:solidFill>
                <a:effectLst/>
                <a:latin typeface="HGMaruGothicMPRO" panose="020F0600000000000000" pitchFamily="34" charset="-128"/>
                <a:ea typeface="HGMaruGothicMPRO" panose="020F0600000000000000" pitchFamily="34" charset="-128"/>
              </a:rPr>
              <a:t>初期の根面う蝕</a:t>
            </a:r>
            <a:r>
              <a:rPr lang="ja-JP" altLang="en-US" sz="2400">
                <a:solidFill>
                  <a:schemeClr val="tx1"/>
                </a:solidFill>
                <a:effectLst/>
                <a:latin typeface="HGMaruGothicMPRO" panose="020F0600000000000000" pitchFamily="34" charset="-128"/>
                <a:ea typeface="HGMaruGothicMPRO" panose="020F0600000000000000" pitchFamily="34" charset="-128"/>
              </a:rPr>
              <a:t>に罹患している患者及び</a:t>
            </a:r>
            <a:r>
              <a:rPr lang="ja-JP" altLang="en-US" sz="2400">
                <a:solidFill>
                  <a:srgbClr val="FF0000"/>
                </a:solidFill>
                <a:effectLst/>
                <a:latin typeface="HGMaruGothicMPRO" panose="020F0600000000000000" pitchFamily="34" charset="-128"/>
                <a:ea typeface="HGMaruGothicMPRO" panose="020F0600000000000000" pitchFamily="34" charset="-128"/>
              </a:rPr>
              <a:t>エナメル質初期う蝕</a:t>
            </a:r>
            <a:r>
              <a:rPr lang="ja-JP" altLang="en-US" sz="2400">
                <a:solidFill>
                  <a:schemeClr val="tx1"/>
                </a:solidFill>
                <a:effectLst/>
                <a:latin typeface="HGMaruGothicMPRO" panose="020F0600000000000000" pitchFamily="34" charset="-128"/>
                <a:ea typeface="HGMaruGothicMPRO" panose="020F0600000000000000" pitchFamily="34" charset="-128"/>
              </a:rPr>
              <a:t>に</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罹患している患者に対して実施する場合の</a:t>
            </a:r>
            <a:r>
              <a:rPr lang="ja-JP" altLang="en-US" sz="2400">
                <a:solidFill>
                  <a:srgbClr val="FF0000"/>
                </a:solidFill>
                <a:effectLst/>
                <a:latin typeface="HGMaruGothicMPRO" panose="020F0600000000000000" pitchFamily="34" charset="-128"/>
                <a:ea typeface="HGMaruGothicMPRO" panose="020F0600000000000000" pitchFamily="34" charset="-128"/>
              </a:rPr>
              <a:t>評価を見直す</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692DF332-6E30-B18E-FFC2-B4301F3EF06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045C63F8-C5F6-D7E4-BB10-C1A8BE6C25D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3BBFC61B-FB89-CBB5-407C-9A9736B871A9}"/>
              </a:ext>
            </a:extLst>
          </p:cNvPr>
          <p:cNvSpPr>
            <a:spLocks noGrp="1"/>
          </p:cNvSpPr>
          <p:nvPr>
            <p:ph type="sldNum" sz="quarter" idx="12"/>
          </p:nvPr>
        </p:nvSpPr>
        <p:spPr/>
        <p:txBody>
          <a:bodyPr/>
          <a:lstStyle/>
          <a:p>
            <a:fld id="{7F53A4F6-1DED-4042-94B1-26CBF9BCF6BA}" type="slidenum">
              <a:rPr kumimoji="1" lang="ja-JP" altLang="en-US" smtClean="0"/>
              <a:t>236</a:t>
            </a:fld>
            <a:endParaRPr kumimoji="1" lang="ja-JP" altLang="en-US"/>
          </a:p>
        </p:txBody>
      </p:sp>
    </p:spTree>
    <p:extLst>
      <p:ext uri="{BB962C8B-B14F-4D97-AF65-F5344CB8AC3E}">
        <p14:creationId xmlns:p14="http://schemas.microsoft.com/office/powerpoint/2010/main" val="132516788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B02D61BC-09CE-3F0B-0060-6B397B9A6EA4}"/>
              </a:ext>
            </a:extLst>
          </p:cNvPr>
          <p:cNvGrpSpPr/>
          <p:nvPr/>
        </p:nvGrpSpPr>
        <p:grpSpPr>
          <a:xfrm>
            <a:off x="285070" y="1981200"/>
            <a:ext cx="11744260" cy="4638501"/>
            <a:chOff x="285070" y="1981200"/>
            <a:chExt cx="11744260" cy="4638501"/>
          </a:xfrm>
        </p:grpSpPr>
        <p:sp>
          <p:nvSpPr>
            <p:cNvPr id="10" name="タイトル 1">
              <a:extLst>
                <a:ext uri="{FF2B5EF4-FFF2-40B4-BE49-F238E27FC236}">
                  <a16:creationId xmlns:a16="http://schemas.microsoft.com/office/drawing/2014/main" id="{B4068553-A029-34BC-C582-E173CB5D4DAC}"/>
                </a:ext>
              </a:extLst>
            </p:cNvPr>
            <p:cNvSpPr txBox="1">
              <a:spLocks/>
            </p:cNvSpPr>
            <p:nvPr/>
          </p:nvSpPr>
          <p:spPr>
            <a:xfrm>
              <a:off x="285070" y="1981200"/>
              <a:ext cx="5487080" cy="46385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フッ化物歯面塗布処置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a:t>
              </a:r>
              <a:r>
                <a:rPr lang="ja-JP" altLang="en-US" sz="1500">
                  <a:solidFill>
                    <a:schemeClr val="tx1"/>
                  </a:solidFill>
                  <a:effectLst/>
                  <a:latin typeface="HGMaruGothicMPRO" panose="020F0600000000000000" pitchFamily="34" charset="-128"/>
                  <a:ea typeface="HGMaruGothicMPRO" panose="020F0600000000000000" pitchFamily="34" charset="-128"/>
                </a:rPr>
                <a:t>　う蝕多発傾向者の場合 </a:t>
              </a:r>
            </a:p>
            <a:p>
              <a:pPr algn="l"/>
              <a:r>
                <a:rPr lang="ja-JP" altLang="en-US" sz="1500">
                  <a:solidFill>
                    <a:schemeClr val="tx1"/>
                  </a:solidFill>
                  <a:latin typeface="HGMaruGothicMPRO" panose="020F0600000000000000" pitchFamily="34" charset="-128"/>
                  <a:ea typeface="HGMaruGothicMPRO" panose="020F0600000000000000" pitchFamily="34" charset="-128"/>
                </a:rPr>
                <a:t>２　</a:t>
              </a:r>
              <a:r>
                <a:rPr lang="ja-JP" altLang="en-US" sz="1500">
                  <a:solidFill>
                    <a:schemeClr val="tx1"/>
                  </a:solidFill>
                  <a:effectLst/>
                  <a:latin typeface="HGMaruGothicMPRO" panose="020F0600000000000000" pitchFamily="34" charset="-128"/>
                  <a:ea typeface="HGMaruGothicMPRO" panose="020F0600000000000000" pitchFamily="34" charset="-128"/>
                </a:rPr>
                <a:t>初期の根面う蝕に罹患している 患者の場合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３　</a:t>
              </a:r>
              <a:r>
                <a:rPr lang="ja-JP" altLang="en-US" sz="1500">
                  <a:solidFill>
                    <a:schemeClr val="tx1"/>
                  </a:solidFill>
                  <a:effectLst/>
                  <a:latin typeface="HGMaruGothicMPRO" panose="020F0600000000000000" pitchFamily="34" charset="-128"/>
                  <a:ea typeface="HGMaruGothicMPRO" panose="020F0600000000000000" pitchFamily="34" charset="-128"/>
                </a:rPr>
                <a:t>エナメル質初期う蝕に罹患して いる患者の場合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555314FA-5895-A6D1-54CC-A775BED125BA}"/>
                </a:ext>
              </a:extLst>
            </p:cNvPr>
            <p:cNvSpPr txBox="1">
              <a:spLocks/>
            </p:cNvSpPr>
            <p:nvPr/>
          </p:nvSpPr>
          <p:spPr>
            <a:xfrm>
              <a:off x="6542930" y="1981201"/>
              <a:ext cx="5486400" cy="46385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フッ化物歯面塗布処置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endParaRPr lang="en-US" altLang="ja-JP" sz="1500" dirty="0">
                <a:solidFill>
                  <a:schemeClr val="tx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１</a:t>
              </a:r>
              <a:r>
                <a:rPr lang="ja-JP" altLang="en-US" sz="1500">
                  <a:solidFill>
                    <a:schemeClr val="tx1"/>
                  </a:solidFill>
                  <a:effectLst/>
                  <a:latin typeface="HGMaruGothicMPRO" panose="020F0600000000000000" pitchFamily="34" charset="-128"/>
                  <a:ea typeface="HGMaruGothicMPRO" panose="020F0600000000000000" pitchFamily="34" charset="-128"/>
                </a:rPr>
                <a:t>　う蝕多発傾向者の場合 </a:t>
              </a:r>
            </a:p>
            <a:p>
              <a:pPr algn="l"/>
              <a:r>
                <a:rPr lang="ja-JP" altLang="en-US" sz="1500">
                  <a:solidFill>
                    <a:schemeClr val="tx1"/>
                  </a:solidFill>
                  <a:latin typeface="HGMaruGothicMPRO" panose="020F0600000000000000" pitchFamily="34" charset="-128"/>
                  <a:ea typeface="HGMaruGothicMPRO" panose="020F0600000000000000" pitchFamily="34" charset="-128"/>
                </a:rPr>
                <a:t>２　</a:t>
              </a:r>
              <a:r>
                <a:rPr lang="ja-JP" altLang="en-US" sz="1500">
                  <a:solidFill>
                    <a:schemeClr val="tx1"/>
                  </a:solidFill>
                  <a:effectLst/>
                  <a:latin typeface="HGMaruGothicMPRO" panose="020F0600000000000000" pitchFamily="34" charset="-128"/>
                  <a:ea typeface="HGMaruGothicMPRO" panose="020F0600000000000000" pitchFamily="34" charset="-128"/>
                </a:rPr>
                <a:t>初期の根面う蝕に罹患している 患者の場合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３　</a:t>
              </a:r>
              <a:r>
                <a:rPr lang="ja-JP" altLang="en-US" sz="1500">
                  <a:solidFill>
                    <a:schemeClr val="tx1"/>
                  </a:solidFill>
                  <a:effectLst/>
                  <a:latin typeface="HGMaruGothicMPRO" panose="020F0600000000000000" pitchFamily="34" charset="-128"/>
                  <a:ea typeface="HGMaruGothicMPRO" panose="020F0600000000000000" pitchFamily="34" charset="-128"/>
                </a:rPr>
                <a:t>エナメル質初期う蝕に罹患して いる患者の場合 </a:t>
              </a:r>
            </a:p>
          </p:txBody>
        </p:sp>
        <p:sp>
          <p:nvSpPr>
            <p:cNvPr id="13" name="右矢印 12">
              <a:extLst>
                <a:ext uri="{FF2B5EF4-FFF2-40B4-BE49-F238E27FC236}">
                  <a16:creationId xmlns:a16="http://schemas.microsoft.com/office/drawing/2014/main" id="{36302F44-646D-FA17-335C-4AFD6C58D667}"/>
                </a:ext>
              </a:extLst>
            </p:cNvPr>
            <p:cNvSpPr/>
            <p:nvPr/>
          </p:nvSpPr>
          <p:spPr>
            <a:xfrm>
              <a:off x="5867027" y="3931277"/>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タイトル 1">
            <a:extLst>
              <a:ext uri="{FF2B5EF4-FFF2-40B4-BE49-F238E27FC236}">
                <a16:creationId xmlns:a16="http://schemas.microsoft.com/office/drawing/2014/main" id="{9C7843D6-5E7D-3E10-D0E7-11A0D7297DD3}"/>
              </a:ext>
            </a:extLst>
          </p:cNvPr>
          <p:cNvSpPr txBox="1">
            <a:spLocks/>
          </p:cNvSpPr>
          <p:nvPr/>
        </p:nvSpPr>
        <p:spPr>
          <a:xfrm>
            <a:off x="4628445" y="2150150"/>
            <a:ext cx="1143706" cy="1659850"/>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br>
              <a:rPr lang="en-US" altLang="ja-JP" sz="1500" dirty="0">
                <a:solidFill>
                  <a:schemeClr val="tx1"/>
                </a:solidFill>
                <a:latin typeface="HGMaruGothicMPRO" panose="020F0600000000000000" pitchFamily="34" charset="-128"/>
                <a:ea typeface="HGMaruGothicMPRO" panose="020F0600000000000000" pitchFamily="34" charset="-128"/>
              </a:rPr>
            </a:b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chemeClr val="tx1"/>
                </a:solidFill>
                <a:latin typeface="HGMaruGothicMPRO" panose="020F0600000000000000" pitchFamily="34" charset="-128"/>
                <a:ea typeface="HGMaruGothicMPRO" panose="020F0600000000000000" pitchFamily="34" charset="-128"/>
              </a:rPr>
              <a:t>110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110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130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ja-JP" altLang="en-US" sz="1500">
                <a:solidFill>
                  <a:schemeClr val="tx1"/>
                </a:solidFill>
                <a:latin typeface="HGMaruGothicMPRO" panose="020F0600000000000000" pitchFamily="34" charset="-128"/>
                <a:ea typeface="HGMaruGothicMPRO" panose="020F0600000000000000" pitchFamily="34" charset="-128"/>
              </a:rPr>
              <a:t>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375FB42B-6106-E563-E7C4-3659CA36DE6B}"/>
              </a:ext>
            </a:extLst>
          </p:cNvPr>
          <p:cNvSpPr txBox="1">
            <a:spLocks/>
          </p:cNvSpPr>
          <p:nvPr/>
        </p:nvSpPr>
        <p:spPr>
          <a:xfrm>
            <a:off x="10867254" y="2150150"/>
            <a:ext cx="1143706" cy="1781127"/>
          </a:xfrm>
          <a:prstGeom prst="rect">
            <a:avLst/>
          </a:prstGeom>
          <a:noFill/>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br>
              <a:rPr lang="en-US" altLang="ja-JP" sz="1500" dirty="0">
                <a:solidFill>
                  <a:schemeClr val="tx1"/>
                </a:solidFill>
                <a:latin typeface="HGMaruGothicMPRO" panose="020F0600000000000000" pitchFamily="34" charset="-128"/>
                <a:ea typeface="HGMaruGothicMPRO" panose="020F0600000000000000" pitchFamily="34" charset="-128"/>
              </a:rPr>
            </a:b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chemeClr val="tx1"/>
                </a:solidFill>
                <a:latin typeface="HGMaruGothicMPRO" panose="020F0600000000000000" pitchFamily="34" charset="-128"/>
                <a:ea typeface="HGMaruGothicMPRO" panose="020F0600000000000000" pitchFamily="34" charset="-128"/>
              </a:rPr>
              <a:t>110</a:t>
            </a:r>
            <a:r>
              <a:rPr lang="ja-JP" altLang="en-US" sz="1500">
                <a:solidFill>
                  <a:schemeClr val="tx1"/>
                </a:solidFill>
                <a:latin typeface="HGMaruGothicMPRO" panose="020F0600000000000000" pitchFamily="34" charset="-128"/>
                <a:ea typeface="HGMaruGothicMPRO" panose="020F0600000000000000" pitchFamily="34" charset="-128"/>
              </a:rPr>
              <a:t>点</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80</a:t>
            </a:r>
            <a:r>
              <a:rPr lang="ja-JP" altLang="en-US" sz="1500">
                <a:solidFill>
                  <a:srgbClr val="FF0000"/>
                </a:solidFill>
                <a:latin typeface="HGMaruGothicMPRO" panose="020F0600000000000000" pitchFamily="34" charset="-128"/>
                <a:ea typeface="HGMaruGothicMPRO" panose="020F0600000000000000" pitchFamily="34" charset="-128"/>
              </a:rPr>
              <a:t>点</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r"/>
            <a:r>
              <a:rPr lang="en-US" altLang="ja-JP" sz="1500" dirty="0">
                <a:solidFill>
                  <a:srgbClr val="FF0000"/>
                </a:solidFill>
                <a:latin typeface="HGMaruGothicMPRO" panose="020F0600000000000000" pitchFamily="34" charset="-128"/>
                <a:ea typeface="HGMaruGothicMPRO" panose="020F0600000000000000" pitchFamily="34" charset="-128"/>
              </a:rPr>
              <a:t>100</a:t>
            </a:r>
            <a:r>
              <a:rPr lang="ja-JP" altLang="en-US" sz="1500">
                <a:solidFill>
                  <a:srgbClr val="FF0000"/>
                </a:solidFill>
                <a:latin typeface="HGMaruGothicMPRO" panose="020F0600000000000000" pitchFamily="34" charset="-128"/>
                <a:ea typeface="HGMaruGothicMPRO" panose="020F0600000000000000" pitchFamily="34" charset="-128"/>
              </a:rPr>
              <a:t>点 </a:t>
            </a:r>
          </a:p>
          <a:p>
            <a:pPr algn="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タイトル 1">
            <a:extLst>
              <a:ext uri="{FF2B5EF4-FFF2-40B4-BE49-F238E27FC236}">
                <a16:creationId xmlns:a16="http://schemas.microsoft.com/office/drawing/2014/main" id="{95298022-51F2-734F-1C40-21F224E3D6B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A5A3C91F-847A-3715-F2DF-2F9F52737F36}"/>
              </a:ext>
            </a:extLst>
          </p:cNvPr>
          <p:cNvSpPr txBox="1">
            <a:spLocks/>
          </p:cNvSpPr>
          <p:nvPr/>
        </p:nvSpPr>
        <p:spPr>
          <a:xfrm>
            <a:off x="4229100" y="13648"/>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21B26F22-15E7-CB62-D527-52E6D3985F4B}"/>
              </a:ext>
            </a:extLst>
          </p:cNvPr>
          <p:cNvSpPr>
            <a:spLocks noGrp="1"/>
          </p:cNvSpPr>
          <p:nvPr>
            <p:ph type="sldNum" sz="quarter" idx="12"/>
          </p:nvPr>
        </p:nvSpPr>
        <p:spPr/>
        <p:txBody>
          <a:bodyPr/>
          <a:lstStyle/>
          <a:p>
            <a:fld id="{7F53A4F6-1DED-4042-94B1-26CBF9BCF6BA}" type="slidenum">
              <a:rPr kumimoji="1" lang="ja-JP" altLang="en-US" smtClean="0"/>
              <a:t>237</a:t>
            </a:fld>
            <a:endParaRPr kumimoji="1" lang="ja-JP" altLang="en-US"/>
          </a:p>
        </p:txBody>
      </p:sp>
    </p:spTree>
    <p:extLst>
      <p:ext uri="{BB962C8B-B14F-4D97-AF65-F5344CB8AC3E}">
        <p14:creationId xmlns:p14="http://schemas.microsoft.com/office/powerpoint/2010/main" val="288421797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286C5-BC10-ADEC-F2EA-5AED392E6908}"/>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960751A4-FF7A-822B-C402-F4B135469010}"/>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DFB4B2D9-1D04-3213-1FF3-59431751AB4F}"/>
              </a:ext>
            </a:extLst>
          </p:cNvPr>
          <p:cNvGrpSpPr/>
          <p:nvPr/>
        </p:nvGrpSpPr>
        <p:grpSpPr>
          <a:xfrm>
            <a:off x="208870" y="1930400"/>
            <a:ext cx="11744260" cy="4689301"/>
            <a:chOff x="285070" y="1930400"/>
            <a:chExt cx="11744260" cy="4689301"/>
          </a:xfrm>
        </p:grpSpPr>
        <p:sp>
          <p:nvSpPr>
            <p:cNvPr id="10" name="タイトル 1">
              <a:extLst>
                <a:ext uri="{FF2B5EF4-FFF2-40B4-BE49-F238E27FC236}">
                  <a16:creationId xmlns:a16="http://schemas.microsoft.com/office/drawing/2014/main" id="{49B988FD-A583-6063-528D-4CA63997D3FF}"/>
                </a:ext>
              </a:extLst>
            </p:cNvPr>
            <p:cNvSpPr txBox="1">
              <a:spLocks/>
            </p:cNvSpPr>
            <p:nvPr/>
          </p:nvSpPr>
          <p:spPr>
            <a:xfrm>
              <a:off x="285070" y="1930400"/>
              <a:ext cx="5487080" cy="46893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フッ化物歯面塗布処置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については、区分番号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B000-4</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に掲げる歯科疾患管理料</a:t>
              </a:r>
              <a:r>
                <a:rPr lang="ja-JP" altLang="en-US" sz="1500">
                  <a:solidFill>
                    <a:srgbClr val="FF0000"/>
                  </a:solidFill>
                  <a:effectLst/>
                  <a:latin typeface="HGMaruGothicMPRO" panose="020F0600000000000000" pitchFamily="34" charset="-128"/>
                  <a:ea typeface="HGMaruGothicMPRO" panose="020F0600000000000000" pitchFamily="34" charset="-128"/>
                </a:rPr>
                <a:t>又は</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に掲げる歯科特定疾患療養管理料を算定したう蝕多発傾向者に対して、主治の歯科医師又はその指示を受けた歯科衛生士が、フッ化物歯面塗布処置を行った場合に、月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回に限り算定する。ただし、</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回目以降のフッ化物歯面塗布処置の算定は、前回実施月の翌月の初日から起算して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月を経過した日以降に行った場合に限り、月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E912DD6B-6C06-6FC0-82AB-A585E7A56D22}"/>
                </a:ext>
              </a:extLst>
            </p:cNvPr>
            <p:cNvSpPr txBox="1">
              <a:spLocks/>
            </p:cNvSpPr>
            <p:nvPr/>
          </p:nvSpPr>
          <p:spPr>
            <a:xfrm>
              <a:off x="6542930" y="1930401"/>
              <a:ext cx="5486400" cy="46893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フッ化物歯面塗布処置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については、区分番号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B000-4</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に掲げる歯科疾患管理料</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に掲げる歯科特定疾患療養管理料</a:t>
              </a:r>
              <a:r>
                <a:rPr lang="ja-JP" altLang="en-US" sz="1500">
                  <a:solidFill>
                    <a:srgbClr val="FF0000"/>
                  </a:solidFill>
                  <a:effectLst/>
                  <a:latin typeface="HGMaruGothicMPRO" panose="020F0600000000000000" pitchFamily="34" charset="-128"/>
                  <a:ea typeface="HGMaruGothicMPRO" panose="020F0600000000000000" pitchFamily="34" charset="-128"/>
                </a:rPr>
                <a:t>又は区分番号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C000</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に掲げる歯科訪問診療料</a:t>
              </a:r>
              <a:r>
                <a:rPr lang="ja-JP" altLang="en-US" sz="1500">
                  <a:solidFill>
                    <a:schemeClr val="tx1"/>
                  </a:solidFill>
                  <a:effectLst/>
                  <a:latin typeface="HGMaruGothicMPRO" panose="020F0600000000000000" pitchFamily="34" charset="-128"/>
                  <a:ea typeface="HGMaruGothicMPRO" panose="020F0600000000000000" pitchFamily="34" charset="-128"/>
                </a:rPr>
                <a:t>を算定したう蝕多発傾向者に対して、主治の歯科医師又はその指示を受けた歯科衛生士が、フッ化物歯面塗布処置を行った場合に、月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回に限り算定する。ただし、</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回目以降のフッ化物歯面塗布処置の算定は、前回実施月の翌月の初日から起算して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月を経過した日以降に行った場合に限り、月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chemeClr val="tx1"/>
                </a:solidFill>
                <a:highlight>
                  <a:srgbClr val="000000"/>
                </a:highligh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D18B1A2B-0349-C608-60D8-47C76B1341A4}"/>
                </a:ext>
              </a:extLst>
            </p:cNvPr>
            <p:cNvSpPr/>
            <p:nvPr/>
          </p:nvSpPr>
          <p:spPr>
            <a:xfrm>
              <a:off x="5867028" y="38889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 name="タイトル 1">
            <a:extLst>
              <a:ext uri="{FF2B5EF4-FFF2-40B4-BE49-F238E27FC236}">
                <a16:creationId xmlns:a16="http://schemas.microsoft.com/office/drawing/2014/main" id="{B7280D6E-6BA3-2170-510C-5A54A05A120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1676C175-F837-134B-146B-A5442ABAE84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DA8A3CEF-B5DB-A5E4-8867-FEDF544B6493}"/>
              </a:ext>
            </a:extLst>
          </p:cNvPr>
          <p:cNvSpPr>
            <a:spLocks noGrp="1"/>
          </p:cNvSpPr>
          <p:nvPr>
            <p:ph type="sldNum" sz="quarter" idx="12"/>
          </p:nvPr>
        </p:nvSpPr>
        <p:spPr/>
        <p:txBody>
          <a:bodyPr/>
          <a:lstStyle/>
          <a:p>
            <a:fld id="{7F53A4F6-1DED-4042-94B1-26CBF9BCF6BA}" type="slidenum">
              <a:rPr kumimoji="1" lang="ja-JP" altLang="en-US" smtClean="0"/>
              <a:t>238</a:t>
            </a:fld>
            <a:endParaRPr kumimoji="1" lang="ja-JP" altLang="en-US"/>
          </a:p>
        </p:txBody>
      </p:sp>
    </p:spTree>
    <p:extLst>
      <p:ext uri="{BB962C8B-B14F-4D97-AF65-F5344CB8AC3E}">
        <p14:creationId xmlns:p14="http://schemas.microsoft.com/office/powerpoint/2010/main" val="324374863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F94C0-673B-6AC3-6952-3569BD84932F}"/>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8B122C1C-DBA5-DA39-4B35-DC23D5533181}"/>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8A3E9F64-47A4-7CE8-3EA7-36576DE05F7B}"/>
              </a:ext>
            </a:extLst>
          </p:cNvPr>
          <p:cNvGrpSpPr/>
          <p:nvPr/>
        </p:nvGrpSpPr>
        <p:grpSpPr>
          <a:xfrm>
            <a:off x="208870" y="1930400"/>
            <a:ext cx="11744260" cy="4689301"/>
            <a:chOff x="285070" y="1930400"/>
            <a:chExt cx="11744260" cy="4689301"/>
          </a:xfrm>
        </p:grpSpPr>
        <p:sp>
          <p:nvSpPr>
            <p:cNvPr id="10" name="タイトル 1">
              <a:extLst>
                <a:ext uri="{FF2B5EF4-FFF2-40B4-BE49-F238E27FC236}">
                  <a16:creationId xmlns:a16="http://schemas.microsoft.com/office/drawing/2014/main" id="{7FE44762-2C97-4575-5B89-4B42052FD226}"/>
                </a:ext>
              </a:extLst>
            </p:cNvPr>
            <p:cNvSpPr txBox="1">
              <a:spLocks/>
            </p:cNvSpPr>
            <p:nvPr/>
          </p:nvSpPr>
          <p:spPr>
            <a:xfrm>
              <a:off x="285070" y="1930400"/>
              <a:ext cx="5487080" cy="46893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フッ化物歯面塗布処置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注２</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については、</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C000</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に掲げる歯科訪問診療料を算定し、初期の根面う蝕に罹患している在宅等で療養を行う患者又は区分番号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B000-4</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に掲げる歯科疾患管理料</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10</a:t>
              </a:r>
              <a:r>
                <a:rPr lang="ja-JP" altLang="en-US" sz="1500">
                  <a:solidFill>
                    <a:srgbClr val="FF0000"/>
                  </a:solidFill>
                  <a:effectLst/>
                  <a:latin typeface="HGMaruGothicMPRO" panose="020F0600000000000000" pitchFamily="34" charset="-128"/>
                  <a:ea typeface="HGMaruGothicMPRO" panose="020F0600000000000000" pitchFamily="34" charset="-128"/>
                </a:rPr>
                <a:t>に 規定するエナメル質初期う蝕管加算を算定した場合を除く。）を算定し、初期の根面う蝕に罹患している</a:t>
              </a:r>
              <a:r>
                <a:rPr lang="en-US" altLang="ja-JP" sz="1500" dirty="0">
                  <a:solidFill>
                    <a:srgbClr val="FF0000"/>
                  </a:solidFill>
                  <a:effectLst/>
                  <a:latin typeface="HGMaruGothicMPRO" panose="020F0600000000000000" pitchFamily="34" charset="-128"/>
                  <a:ea typeface="HGMaruGothicMPRO" panose="020F0600000000000000" pitchFamily="34" charset="-128"/>
                </a:rPr>
                <a:t>65</a:t>
              </a:r>
              <a:r>
                <a:rPr lang="ja-JP" altLang="en-US" sz="1500">
                  <a:solidFill>
                    <a:srgbClr val="FF0000"/>
                  </a:solidFill>
                  <a:effectLst/>
                  <a:latin typeface="HGMaruGothicMPRO" panose="020F0600000000000000" pitchFamily="34" charset="-128"/>
                  <a:ea typeface="HGMaruGothicMPRO" panose="020F0600000000000000" pitchFamily="34" charset="-128"/>
                </a:rPr>
                <a:t>歳以上の患者</a:t>
              </a:r>
              <a:r>
                <a:rPr lang="ja-JP" altLang="en-US" sz="1500">
                  <a:solidFill>
                    <a:schemeClr val="tx1"/>
                  </a:solidFill>
                  <a:effectLst/>
                  <a:latin typeface="HGMaruGothicMPRO" panose="020F0600000000000000" pitchFamily="34" charset="-128"/>
                  <a:ea typeface="HGMaruGothicMPRO" panose="020F0600000000000000" pitchFamily="34" charset="-128"/>
                </a:rPr>
                <a:t>に対して、主治の歯科医師又はその指示を受けた歯科衛生士が、フッ化物歯面塗布処置を行った場合に、月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回に限り算定する。ただし、</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回目以降のフッ化物歯面塗布処置の算定は、前回実施月の翌月の初日から起算して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月を経過した日以降に 行った場合に限り、月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12" name="タイトル 1">
              <a:extLst>
                <a:ext uri="{FF2B5EF4-FFF2-40B4-BE49-F238E27FC236}">
                  <a16:creationId xmlns:a16="http://schemas.microsoft.com/office/drawing/2014/main" id="{E0A82FFE-1F03-432B-69BB-25E96B3F3671}"/>
                </a:ext>
              </a:extLst>
            </p:cNvPr>
            <p:cNvSpPr txBox="1">
              <a:spLocks/>
            </p:cNvSpPr>
            <p:nvPr/>
          </p:nvSpPr>
          <p:spPr>
            <a:xfrm>
              <a:off x="6542930" y="1930401"/>
              <a:ext cx="5486400" cy="46893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フッ化物歯面塗布処置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注２</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については、</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a:t>
              </a:r>
              <a:r>
                <a:rPr lang="en-US" altLang="ja-JP" sz="1500" dirty="0">
                  <a:solidFill>
                    <a:srgbClr val="FF0000"/>
                  </a:solidFill>
                  <a:latin typeface="HGMaruGothicMPRO" panose="020F0600000000000000" pitchFamily="34" charset="-128"/>
                  <a:ea typeface="HGMaruGothicMPRO" panose="020F0600000000000000" pitchFamily="34" charset="-128"/>
                </a:rPr>
                <a:t>000-12</a:t>
              </a:r>
              <a:r>
                <a:rPr lang="ja-JP" altLang="en-US" sz="1500">
                  <a:solidFill>
                    <a:srgbClr val="FF0000"/>
                  </a:solidFill>
                  <a:effectLst/>
                  <a:latin typeface="HGMaruGothicMPRO" panose="020F0600000000000000" pitchFamily="34" charset="-128"/>
                  <a:ea typeface="HGMaruGothicMPRO" panose="020F0600000000000000" pitchFamily="34" charset="-128"/>
                </a:rPr>
                <a:t>に掲げる根面う蝕管理料を算定した患者</a:t>
              </a:r>
              <a:r>
                <a:rPr lang="ja-JP" altLang="en-US" sz="1500">
                  <a:solidFill>
                    <a:schemeClr val="tx1"/>
                  </a:solidFill>
                  <a:effectLst/>
                  <a:latin typeface="HGMaruGothicMPRO" panose="020F0600000000000000" pitchFamily="34" charset="-128"/>
                  <a:ea typeface="HGMaruGothicMPRO" panose="020F0600000000000000" pitchFamily="34" charset="-128"/>
                </a:rPr>
                <a:t>に対して、主治の歯科医師又はその指示を受けた歯科衛生士が、フッ化物歯面塗布処置を行った場合に、月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回に限り算定する。ただし、</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回目以降のフッ化物歯面塗布処置の算定は、前回実施月の翌月の初日から起算して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月を経過した日以降に行った場合に限り、月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a:p>
              <a:pPr algn="l"/>
              <a:endParaRPr lang="en-US" altLang="ja-JP" sz="1500" dirty="0">
                <a:solidFill>
                  <a:schemeClr val="tx1"/>
                </a:solidFill>
                <a:highlight>
                  <a:srgbClr val="000000"/>
                </a:highligh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B46E6568-64DF-0D3D-1605-FD18BC1C6B3D}"/>
                </a:ext>
              </a:extLst>
            </p:cNvPr>
            <p:cNvSpPr/>
            <p:nvPr/>
          </p:nvSpPr>
          <p:spPr>
            <a:xfrm>
              <a:off x="5867028" y="38889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 name="タイトル 1">
            <a:extLst>
              <a:ext uri="{FF2B5EF4-FFF2-40B4-BE49-F238E27FC236}">
                <a16:creationId xmlns:a16="http://schemas.microsoft.com/office/drawing/2014/main" id="{7181E499-F35E-2B11-FD0B-D47FBAE6A2E7}"/>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E5F07442-9355-D618-0452-7D58D3514854}"/>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780C3F2A-6CAF-0D81-BF99-E321EA6AF027}"/>
              </a:ext>
            </a:extLst>
          </p:cNvPr>
          <p:cNvSpPr>
            <a:spLocks noGrp="1"/>
          </p:cNvSpPr>
          <p:nvPr>
            <p:ph type="sldNum" sz="quarter" idx="12"/>
          </p:nvPr>
        </p:nvSpPr>
        <p:spPr/>
        <p:txBody>
          <a:bodyPr/>
          <a:lstStyle/>
          <a:p>
            <a:fld id="{7F53A4F6-1DED-4042-94B1-26CBF9BCF6BA}" type="slidenum">
              <a:rPr kumimoji="1" lang="ja-JP" altLang="en-US" smtClean="0"/>
              <a:t>239</a:t>
            </a:fld>
            <a:endParaRPr kumimoji="1" lang="ja-JP" altLang="en-US"/>
          </a:p>
        </p:txBody>
      </p:sp>
    </p:spTree>
    <p:extLst>
      <p:ext uri="{BB962C8B-B14F-4D97-AF65-F5344CB8AC3E}">
        <p14:creationId xmlns:p14="http://schemas.microsoft.com/office/powerpoint/2010/main" val="1411564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1A4CE736-ACF1-5847-9C60-301443D21EA2}"/>
              </a:ext>
            </a:extLst>
          </p:cNvPr>
          <p:cNvSpPr txBox="1">
            <a:spLocks/>
          </p:cNvSpPr>
          <p:nvPr/>
        </p:nvSpPr>
        <p:spPr>
          <a:xfrm>
            <a:off x="1524000" y="691360"/>
            <a:ext cx="9144000" cy="902042"/>
          </a:xfrm>
          <a:prstGeom prst="rect">
            <a:avLst/>
          </a:prstGeom>
        </p:spPr>
        <p:txBody>
          <a:bodyPr vert="horz" lIns="0" tIns="0" rIns="0" bIns="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50000"/>
              </a:lnSpc>
            </a:pPr>
            <a:r>
              <a:rPr lang="ja-JP" altLang="en-US" sz="5400"/>
              <a:t>章立てと区分</a:t>
            </a:r>
          </a:p>
        </p:txBody>
      </p:sp>
      <p:sp>
        <p:nvSpPr>
          <p:cNvPr id="7" name="タイトル 1">
            <a:extLst>
              <a:ext uri="{FF2B5EF4-FFF2-40B4-BE49-F238E27FC236}">
                <a16:creationId xmlns:a16="http://schemas.microsoft.com/office/drawing/2014/main" id="{C218967A-60E4-A349-BEA9-59E4194C9E70}"/>
              </a:ext>
            </a:extLst>
          </p:cNvPr>
          <p:cNvSpPr txBox="1">
            <a:spLocks/>
          </p:cNvSpPr>
          <p:nvPr/>
        </p:nvSpPr>
        <p:spPr>
          <a:xfrm>
            <a:off x="1589903" y="1593402"/>
            <a:ext cx="9531178" cy="257020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50000"/>
              </a:lnSpc>
            </a:pPr>
            <a:r>
              <a:rPr lang="ja-JP" altLang="en-US" sz="3600"/>
              <a:t>第１章　基本診療料</a:t>
            </a:r>
            <a:endParaRPr lang="en-US" altLang="ja-JP" sz="3600" dirty="0"/>
          </a:p>
          <a:p>
            <a:pPr>
              <a:lnSpc>
                <a:spcPct val="150000"/>
              </a:lnSpc>
            </a:pPr>
            <a:endParaRPr lang="en-US" altLang="ja-JP" sz="3200" dirty="0"/>
          </a:p>
          <a:p>
            <a:pPr>
              <a:lnSpc>
                <a:spcPct val="150000"/>
              </a:lnSpc>
            </a:pPr>
            <a:r>
              <a:rPr lang="ja-JP" altLang="en-US" sz="3600"/>
              <a:t>第２章　特掲診療料</a:t>
            </a:r>
          </a:p>
        </p:txBody>
      </p:sp>
      <p:sp>
        <p:nvSpPr>
          <p:cNvPr id="9" name="タイトル 1">
            <a:extLst>
              <a:ext uri="{FF2B5EF4-FFF2-40B4-BE49-F238E27FC236}">
                <a16:creationId xmlns:a16="http://schemas.microsoft.com/office/drawing/2014/main" id="{32910217-55CF-3F43-954D-A0A85359E905}"/>
              </a:ext>
            </a:extLst>
          </p:cNvPr>
          <p:cNvSpPr txBox="1">
            <a:spLocks/>
          </p:cNvSpPr>
          <p:nvPr/>
        </p:nvSpPr>
        <p:spPr>
          <a:xfrm>
            <a:off x="926754" y="2232719"/>
            <a:ext cx="9741245" cy="645787"/>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ja-JP" altLang="en-US" sz="2400"/>
              <a:t>第１部　Ａ</a:t>
            </a:r>
            <a:r>
              <a:rPr lang="en-US" altLang="ja-JP" sz="2400" dirty="0"/>
              <a:t> </a:t>
            </a:r>
            <a:r>
              <a:rPr lang="ja-JP" altLang="en-US" sz="2400"/>
              <a:t>初・再診料　</a:t>
            </a:r>
            <a:r>
              <a:rPr lang="en-US" altLang="ja-JP" sz="2400" dirty="0"/>
              <a:t> </a:t>
            </a:r>
            <a:r>
              <a:rPr lang="ja-JP" altLang="en-US" sz="2400"/>
              <a:t>第２部　Ａ</a:t>
            </a:r>
            <a:r>
              <a:rPr lang="en-US" altLang="ja-JP" sz="2400" dirty="0"/>
              <a:t> </a:t>
            </a:r>
            <a:r>
              <a:rPr lang="ja-JP" altLang="en-US" sz="2400"/>
              <a:t>入院料等　</a:t>
            </a:r>
            <a:endParaRPr lang="en-US" altLang="ja-JP" sz="2400" dirty="0"/>
          </a:p>
        </p:txBody>
      </p:sp>
      <p:sp>
        <p:nvSpPr>
          <p:cNvPr id="10" name="タイトル 1">
            <a:extLst>
              <a:ext uri="{FF2B5EF4-FFF2-40B4-BE49-F238E27FC236}">
                <a16:creationId xmlns:a16="http://schemas.microsoft.com/office/drawing/2014/main" id="{DBD7A4BE-678F-4C44-8C8B-5FC676FE4E47}"/>
              </a:ext>
            </a:extLst>
          </p:cNvPr>
          <p:cNvSpPr txBox="1">
            <a:spLocks/>
          </p:cNvSpPr>
          <p:nvPr/>
        </p:nvSpPr>
        <p:spPr>
          <a:xfrm>
            <a:off x="926755" y="4012093"/>
            <a:ext cx="3447535" cy="160961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2480"/>
              </a:lnSpc>
            </a:pPr>
            <a:r>
              <a:rPr lang="ja-JP" altLang="en-US" sz="2400"/>
              <a:t>第１部　Ｂ</a:t>
            </a:r>
            <a:r>
              <a:rPr lang="en-US" altLang="ja-JP" sz="2400" dirty="0"/>
              <a:t> </a:t>
            </a:r>
            <a:r>
              <a:rPr lang="ja-JP" altLang="en-US" sz="2400"/>
              <a:t>医学管理等</a:t>
            </a:r>
            <a:endParaRPr lang="en-US" altLang="ja-JP" sz="2400" dirty="0"/>
          </a:p>
          <a:p>
            <a:pPr algn="l">
              <a:lnSpc>
                <a:spcPts val="2480"/>
              </a:lnSpc>
            </a:pPr>
            <a:r>
              <a:rPr lang="ja-JP" altLang="en-US" sz="2400"/>
              <a:t>第２部　Ｃ</a:t>
            </a:r>
            <a:r>
              <a:rPr lang="en-US" altLang="ja-JP" sz="2400" dirty="0"/>
              <a:t> </a:t>
            </a:r>
            <a:r>
              <a:rPr lang="ja-JP" altLang="en-US" sz="2400"/>
              <a:t>在宅医療</a:t>
            </a:r>
            <a:endParaRPr lang="en-US" altLang="ja-JP" sz="2400" dirty="0">
              <a:solidFill>
                <a:srgbClr val="FF0000"/>
              </a:solidFill>
            </a:endParaRPr>
          </a:p>
          <a:p>
            <a:pPr algn="l">
              <a:lnSpc>
                <a:spcPts val="2480"/>
              </a:lnSpc>
            </a:pPr>
            <a:r>
              <a:rPr lang="ja-JP" altLang="en-US" sz="2400"/>
              <a:t>第３部　Ｄ</a:t>
            </a:r>
            <a:r>
              <a:rPr lang="en-US" altLang="ja-JP" sz="2400" dirty="0"/>
              <a:t> </a:t>
            </a:r>
            <a:r>
              <a:rPr lang="ja-JP" altLang="en-US" sz="2400"/>
              <a:t>検査</a:t>
            </a:r>
            <a:endParaRPr lang="en-US" altLang="ja-JP" sz="2400" dirty="0"/>
          </a:p>
          <a:p>
            <a:pPr algn="l">
              <a:lnSpc>
                <a:spcPts val="2480"/>
              </a:lnSpc>
            </a:pPr>
            <a:r>
              <a:rPr lang="ja-JP" altLang="en-US" sz="2400"/>
              <a:t>第４部　Ｅ</a:t>
            </a:r>
            <a:r>
              <a:rPr lang="en-US" altLang="ja-JP" sz="2400" dirty="0"/>
              <a:t> </a:t>
            </a:r>
            <a:r>
              <a:rPr lang="ja-JP" altLang="en-US" sz="2400"/>
              <a:t>画像診断</a:t>
            </a:r>
            <a:endParaRPr lang="en-US" altLang="ja-JP" sz="2400" dirty="0"/>
          </a:p>
          <a:p>
            <a:pPr algn="l">
              <a:lnSpc>
                <a:spcPts val="2480"/>
              </a:lnSpc>
            </a:pPr>
            <a:r>
              <a:rPr lang="ja-JP" altLang="en-US" sz="2400"/>
              <a:t>第５部　Ｆ</a:t>
            </a:r>
            <a:r>
              <a:rPr lang="en-US" altLang="ja-JP" sz="2400" dirty="0"/>
              <a:t> </a:t>
            </a:r>
            <a:r>
              <a:rPr lang="ja-JP" altLang="en-US" sz="2400"/>
              <a:t>投薬</a:t>
            </a:r>
            <a:endParaRPr lang="en-US" altLang="ja-JP" sz="2400" dirty="0"/>
          </a:p>
          <a:p>
            <a:pPr algn="l">
              <a:lnSpc>
                <a:spcPts val="2480"/>
              </a:lnSpc>
            </a:pPr>
            <a:endParaRPr lang="en-US" altLang="ja-JP" sz="2400" dirty="0"/>
          </a:p>
        </p:txBody>
      </p:sp>
      <p:sp>
        <p:nvSpPr>
          <p:cNvPr id="11" name="タイトル 1">
            <a:extLst>
              <a:ext uri="{FF2B5EF4-FFF2-40B4-BE49-F238E27FC236}">
                <a16:creationId xmlns:a16="http://schemas.microsoft.com/office/drawing/2014/main" id="{B952F94E-CDD3-D745-93D0-2793333E397D}"/>
              </a:ext>
            </a:extLst>
          </p:cNvPr>
          <p:cNvSpPr txBox="1">
            <a:spLocks/>
          </p:cNvSpPr>
          <p:nvPr/>
        </p:nvSpPr>
        <p:spPr>
          <a:xfrm>
            <a:off x="4440193" y="4012093"/>
            <a:ext cx="3447535" cy="160961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2480"/>
              </a:lnSpc>
            </a:pPr>
            <a:r>
              <a:rPr lang="ja-JP" altLang="en-US" sz="2400"/>
              <a:t>第６部　Ｇ</a:t>
            </a:r>
            <a:r>
              <a:rPr lang="en-US" altLang="ja-JP" sz="2400" dirty="0"/>
              <a:t> </a:t>
            </a:r>
            <a:r>
              <a:rPr lang="ja-JP" altLang="en-US" sz="2400"/>
              <a:t>注射</a:t>
            </a:r>
            <a:endParaRPr lang="en-US" altLang="ja-JP" sz="2400" dirty="0"/>
          </a:p>
          <a:p>
            <a:pPr algn="l">
              <a:lnSpc>
                <a:spcPts val="2480"/>
              </a:lnSpc>
            </a:pPr>
            <a:r>
              <a:rPr lang="ja-JP" altLang="en-US" sz="2400"/>
              <a:t>第７部　Ｈ</a:t>
            </a:r>
            <a:r>
              <a:rPr lang="en-US" altLang="ja-JP" sz="2400" dirty="0"/>
              <a:t> </a:t>
            </a:r>
            <a:r>
              <a:rPr lang="ja-JP" altLang="en-US" sz="1400"/>
              <a:t>リハビリテーション</a:t>
            </a:r>
            <a:endParaRPr lang="en-US" altLang="ja-JP" sz="1400" dirty="0"/>
          </a:p>
          <a:p>
            <a:pPr algn="l">
              <a:lnSpc>
                <a:spcPts val="2480"/>
              </a:lnSpc>
            </a:pPr>
            <a:r>
              <a:rPr lang="ja-JP" altLang="en-US" sz="2400"/>
              <a:t>第８部　Ｉ</a:t>
            </a:r>
            <a:r>
              <a:rPr lang="en-US" altLang="ja-JP" sz="2400" dirty="0"/>
              <a:t> </a:t>
            </a:r>
            <a:r>
              <a:rPr lang="ja-JP" altLang="en-US" sz="2400"/>
              <a:t>処置</a:t>
            </a:r>
            <a:endParaRPr lang="en-US" altLang="ja-JP" sz="2400" dirty="0"/>
          </a:p>
          <a:p>
            <a:pPr algn="l">
              <a:lnSpc>
                <a:spcPts val="2480"/>
              </a:lnSpc>
            </a:pPr>
            <a:r>
              <a:rPr lang="ja-JP" altLang="en-US" sz="2400"/>
              <a:t>第９部　Ｊ</a:t>
            </a:r>
            <a:r>
              <a:rPr lang="en-US" altLang="ja-JP" sz="2400" dirty="0"/>
              <a:t> </a:t>
            </a:r>
            <a:r>
              <a:rPr lang="ja-JP" altLang="en-US" sz="2400"/>
              <a:t>手術</a:t>
            </a:r>
            <a:endParaRPr lang="en-US" altLang="ja-JP" sz="2400" dirty="0"/>
          </a:p>
          <a:p>
            <a:pPr algn="l">
              <a:lnSpc>
                <a:spcPts val="2480"/>
              </a:lnSpc>
            </a:pPr>
            <a:r>
              <a:rPr lang="ja-JP" altLang="en-US" sz="2400"/>
              <a:t>第</a:t>
            </a:r>
            <a:r>
              <a:rPr lang="en-US" altLang="ja-JP" sz="2400" dirty="0"/>
              <a:t>10</a:t>
            </a:r>
            <a:r>
              <a:rPr lang="ja-JP" altLang="en-US" sz="2400"/>
              <a:t>部　Ｋ</a:t>
            </a:r>
            <a:r>
              <a:rPr lang="en-US" altLang="ja-JP" sz="2400" dirty="0"/>
              <a:t> </a:t>
            </a:r>
            <a:r>
              <a:rPr lang="ja-JP" altLang="en-US" sz="2400"/>
              <a:t>麻酔</a:t>
            </a:r>
            <a:endParaRPr lang="en-US" altLang="ja-JP" sz="2400" dirty="0"/>
          </a:p>
          <a:p>
            <a:pPr algn="l">
              <a:lnSpc>
                <a:spcPts val="2480"/>
              </a:lnSpc>
            </a:pPr>
            <a:endParaRPr lang="en-US" altLang="ja-JP" sz="2400" dirty="0"/>
          </a:p>
        </p:txBody>
      </p:sp>
      <p:sp>
        <p:nvSpPr>
          <p:cNvPr id="12" name="タイトル 1">
            <a:extLst>
              <a:ext uri="{FF2B5EF4-FFF2-40B4-BE49-F238E27FC236}">
                <a16:creationId xmlns:a16="http://schemas.microsoft.com/office/drawing/2014/main" id="{758CB625-6D6A-A54E-87FC-B004F3ABE6D2}"/>
              </a:ext>
            </a:extLst>
          </p:cNvPr>
          <p:cNvSpPr txBox="1">
            <a:spLocks/>
          </p:cNvSpPr>
          <p:nvPr/>
        </p:nvSpPr>
        <p:spPr>
          <a:xfrm>
            <a:off x="7953631" y="4012093"/>
            <a:ext cx="3447535" cy="160961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2480"/>
              </a:lnSpc>
            </a:pPr>
            <a:r>
              <a:rPr lang="ja-JP" altLang="en-US" sz="2400"/>
              <a:t>第</a:t>
            </a:r>
            <a:r>
              <a:rPr lang="en-US" altLang="ja-JP" sz="2400" dirty="0"/>
              <a:t>11</a:t>
            </a:r>
            <a:r>
              <a:rPr lang="ja-JP" altLang="en-US" sz="2400"/>
              <a:t>部　Ｌ</a:t>
            </a:r>
            <a:r>
              <a:rPr lang="en-US" altLang="ja-JP" sz="2400" dirty="0"/>
              <a:t> </a:t>
            </a:r>
            <a:r>
              <a:rPr lang="ja-JP" altLang="en-US" sz="2400"/>
              <a:t>放射線治療</a:t>
            </a:r>
            <a:endParaRPr lang="en-US" altLang="ja-JP" sz="2400" dirty="0"/>
          </a:p>
          <a:p>
            <a:pPr algn="l">
              <a:lnSpc>
                <a:spcPts val="2480"/>
              </a:lnSpc>
            </a:pPr>
            <a:r>
              <a:rPr lang="ja-JP" altLang="en-US" sz="2400"/>
              <a:t>第</a:t>
            </a:r>
            <a:r>
              <a:rPr lang="en-US" altLang="ja-JP" sz="2400" dirty="0"/>
              <a:t>12</a:t>
            </a:r>
            <a:r>
              <a:rPr lang="ja-JP" altLang="en-US" sz="2400"/>
              <a:t>部　Ｍ</a:t>
            </a:r>
            <a:r>
              <a:rPr lang="en-US" altLang="ja-JP" sz="2400" dirty="0"/>
              <a:t> </a:t>
            </a:r>
            <a:r>
              <a:rPr lang="ja-JP" altLang="en-US" sz="1200"/>
              <a:t>歯冠修復及び欠損補綴</a:t>
            </a:r>
            <a:endParaRPr lang="en-US" altLang="ja-JP" sz="1200" dirty="0"/>
          </a:p>
          <a:p>
            <a:pPr algn="l">
              <a:lnSpc>
                <a:spcPts val="2480"/>
              </a:lnSpc>
            </a:pPr>
            <a:r>
              <a:rPr lang="ja-JP" altLang="en-US" sz="2400"/>
              <a:t>第</a:t>
            </a:r>
            <a:r>
              <a:rPr lang="en-US" altLang="ja-JP" sz="2400" dirty="0"/>
              <a:t>13</a:t>
            </a:r>
            <a:r>
              <a:rPr lang="ja-JP" altLang="en-US" sz="2400"/>
              <a:t>部　Ｎ</a:t>
            </a:r>
            <a:r>
              <a:rPr lang="en-US" altLang="ja-JP" sz="2400" dirty="0"/>
              <a:t> </a:t>
            </a:r>
            <a:r>
              <a:rPr lang="ja-JP" altLang="en-US" sz="2400"/>
              <a:t>歯科矯正</a:t>
            </a:r>
            <a:endParaRPr lang="en-US" altLang="ja-JP" sz="2400" dirty="0"/>
          </a:p>
          <a:p>
            <a:pPr algn="l">
              <a:lnSpc>
                <a:spcPts val="2480"/>
              </a:lnSpc>
            </a:pPr>
            <a:r>
              <a:rPr lang="ja-JP" altLang="en-US" sz="2400"/>
              <a:t>第</a:t>
            </a:r>
            <a:r>
              <a:rPr lang="en-US" altLang="ja-JP" sz="2400" dirty="0"/>
              <a:t>14</a:t>
            </a:r>
            <a:r>
              <a:rPr lang="ja-JP" altLang="en-US" sz="2400"/>
              <a:t>部　Ｏ</a:t>
            </a:r>
            <a:r>
              <a:rPr lang="en-US" altLang="ja-JP" sz="2400" dirty="0"/>
              <a:t> </a:t>
            </a:r>
            <a:r>
              <a:rPr lang="ja-JP" altLang="en-US" sz="2400"/>
              <a:t>病理診断</a:t>
            </a:r>
            <a:endParaRPr lang="en-US" altLang="ja-JP" sz="2400" dirty="0"/>
          </a:p>
          <a:p>
            <a:pPr algn="l">
              <a:lnSpc>
                <a:spcPts val="2480"/>
              </a:lnSpc>
            </a:pPr>
            <a:endParaRPr lang="en-US" altLang="ja-JP" sz="2400" dirty="0"/>
          </a:p>
          <a:p>
            <a:pPr algn="l">
              <a:lnSpc>
                <a:spcPts val="2480"/>
              </a:lnSpc>
            </a:pPr>
            <a:endParaRPr lang="en-US" altLang="ja-JP" sz="2400" dirty="0"/>
          </a:p>
        </p:txBody>
      </p:sp>
      <p:pic>
        <p:nvPicPr>
          <p:cNvPr id="13" name="図 12">
            <a:extLst>
              <a:ext uri="{FF2B5EF4-FFF2-40B4-BE49-F238E27FC236}">
                <a16:creationId xmlns:a16="http://schemas.microsoft.com/office/drawing/2014/main" id="{2F9DA36C-8437-F54A-8A0B-CA32E916D8D6}"/>
              </a:ext>
            </a:extLst>
          </p:cNvPr>
          <p:cNvPicPr>
            <a:picLocks noChangeAspect="1"/>
          </p:cNvPicPr>
          <p:nvPr/>
        </p:nvPicPr>
        <p:blipFill>
          <a:blip r:embed="rId2"/>
          <a:srcRect/>
          <a:stretch/>
        </p:blipFill>
        <p:spPr>
          <a:xfrm>
            <a:off x="2940509" y="860187"/>
            <a:ext cx="680021" cy="953918"/>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40751754-BA0B-1D07-94F4-821D58C98D52}"/>
              </a:ext>
            </a:extLst>
          </p:cNvPr>
          <p:cNvSpPr txBox="1">
            <a:spLocks/>
          </p:cNvSpPr>
          <p:nvPr/>
        </p:nvSpPr>
        <p:spPr>
          <a:xfrm>
            <a:off x="926754" y="4012093"/>
            <a:ext cx="3447535" cy="1609613"/>
          </a:xfrm>
          <a:prstGeom prst="rect">
            <a:avLst/>
          </a:prstGeom>
          <a:solidFill>
            <a:schemeClr val="bg1"/>
          </a:solidFill>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2480"/>
              </a:lnSpc>
            </a:pPr>
            <a:r>
              <a:rPr lang="ja-JP" altLang="en-US" sz="2400"/>
              <a:t>第１部　Ｂ</a:t>
            </a:r>
            <a:r>
              <a:rPr lang="en-US" altLang="ja-JP" sz="2400" dirty="0"/>
              <a:t> </a:t>
            </a:r>
            <a:r>
              <a:rPr lang="ja-JP" altLang="en-US" sz="2400"/>
              <a:t>医学管理等</a:t>
            </a:r>
            <a:endParaRPr lang="en-US" altLang="ja-JP" sz="2400" dirty="0"/>
          </a:p>
          <a:p>
            <a:pPr algn="l">
              <a:lnSpc>
                <a:spcPts val="2480"/>
              </a:lnSpc>
            </a:pPr>
            <a:r>
              <a:rPr lang="ja-JP" altLang="en-US" sz="2400"/>
              <a:t>第２部　Ｃ</a:t>
            </a:r>
            <a:r>
              <a:rPr lang="en-US" altLang="ja-JP" sz="2400" dirty="0"/>
              <a:t> </a:t>
            </a:r>
            <a:r>
              <a:rPr lang="ja-JP" altLang="en-US" sz="2400"/>
              <a:t>在宅医療</a:t>
            </a:r>
            <a:endParaRPr lang="en-US" altLang="ja-JP" sz="2400" dirty="0">
              <a:solidFill>
                <a:srgbClr val="FF0000"/>
              </a:solidFill>
            </a:endParaRPr>
          </a:p>
          <a:p>
            <a:pPr algn="l">
              <a:lnSpc>
                <a:spcPts val="2480"/>
              </a:lnSpc>
            </a:pPr>
            <a:r>
              <a:rPr lang="ja-JP" altLang="en-US" sz="2400">
                <a:solidFill>
                  <a:srgbClr val="FF0000"/>
                </a:solidFill>
              </a:rPr>
              <a:t>第３部　Ｄ</a:t>
            </a:r>
            <a:r>
              <a:rPr lang="en-US" altLang="ja-JP" sz="2400" dirty="0">
                <a:solidFill>
                  <a:srgbClr val="FF0000"/>
                </a:solidFill>
              </a:rPr>
              <a:t> </a:t>
            </a:r>
            <a:r>
              <a:rPr lang="ja-JP" altLang="en-US" sz="2400">
                <a:solidFill>
                  <a:srgbClr val="FF0000"/>
                </a:solidFill>
              </a:rPr>
              <a:t>検査</a:t>
            </a:r>
            <a:endParaRPr lang="en-US" altLang="ja-JP" sz="2400" dirty="0">
              <a:solidFill>
                <a:srgbClr val="FF0000"/>
              </a:solidFill>
            </a:endParaRPr>
          </a:p>
          <a:p>
            <a:pPr algn="l">
              <a:lnSpc>
                <a:spcPts val="2480"/>
              </a:lnSpc>
            </a:pPr>
            <a:r>
              <a:rPr lang="ja-JP" altLang="en-US" sz="2400"/>
              <a:t>第４部　Ｅ</a:t>
            </a:r>
            <a:r>
              <a:rPr lang="en-US" altLang="ja-JP" sz="2400" dirty="0"/>
              <a:t> </a:t>
            </a:r>
            <a:r>
              <a:rPr lang="ja-JP" altLang="en-US" sz="2400"/>
              <a:t>画像診断</a:t>
            </a:r>
            <a:endParaRPr lang="en-US" altLang="ja-JP" sz="2400" dirty="0"/>
          </a:p>
          <a:p>
            <a:pPr algn="l">
              <a:lnSpc>
                <a:spcPts val="2480"/>
              </a:lnSpc>
            </a:pPr>
            <a:r>
              <a:rPr lang="ja-JP" altLang="en-US" sz="2400"/>
              <a:t>第５部　Ｆ</a:t>
            </a:r>
            <a:r>
              <a:rPr lang="en-US" altLang="ja-JP" sz="2400" dirty="0"/>
              <a:t> </a:t>
            </a:r>
            <a:r>
              <a:rPr lang="ja-JP" altLang="en-US" sz="2400"/>
              <a:t>投薬</a:t>
            </a:r>
            <a:endParaRPr lang="en-US" altLang="ja-JP" sz="2400" dirty="0"/>
          </a:p>
          <a:p>
            <a:pPr algn="l">
              <a:lnSpc>
                <a:spcPts val="2480"/>
              </a:lnSpc>
            </a:pPr>
            <a:endParaRPr lang="en-US" altLang="ja-JP" sz="2400" dirty="0"/>
          </a:p>
        </p:txBody>
      </p:sp>
      <p:sp>
        <p:nvSpPr>
          <p:cNvPr id="3" name="スライド番号プレースホルダー 2">
            <a:extLst>
              <a:ext uri="{FF2B5EF4-FFF2-40B4-BE49-F238E27FC236}">
                <a16:creationId xmlns:a16="http://schemas.microsoft.com/office/drawing/2014/main" id="{B959D3CD-3835-6C71-33BF-03F8FFE8B6AE}"/>
              </a:ext>
            </a:extLst>
          </p:cNvPr>
          <p:cNvSpPr>
            <a:spLocks noGrp="1"/>
          </p:cNvSpPr>
          <p:nvPr>
            <p:ph type="sldNum" sz="quarter" idx="12"/>
          </p:nvPr>
        </p:nvSpPr>
        <p:spPr/>
        <p:txBody>
          <a:bodyPr/>
          <a:lstStyle/>
          <a:p>
            <a:fld id="{7F53A4F6-1DED-4042-94B1-26CBF9BCF6BA}" type="slidenum">
              <a:rPr kumimoji="1" lang="ja-JP" altLang="en-US" smtClean="0"/>
              <a:t>24</a:t>
            </a:fld>
            <a:endParaRPr kumimoji="1" lang="ja-JP" altLang="en-US"/>
          </a:p>
        </p:txBody>
      </p:sp>
    </p:spTree>
    <p:extLst>
      <p:ext uri="{BB962C8B-B14F-4D97-AF65-F5344CB8AC3E}">
        <p14:creationId xmlns:p14="http://schemas.microsoft.com/office/powerpoint/2010/main" val="132927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fade">
                                      <p:cBhvr>
                                        <p:cTn id="26" dur="500"/>
                                        <p:tgtEl>
                                          <p:spTgt spid="10">
                                            <p:txEl>
                                              <p:pRg st="1" end="1"/>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fade">
                                      <p:cBhvr>
                                        <p:cTn id="30" dur="500"/>
                                        <p:tgtEl>
                                          <p:spTgt spid="10">
                                            <p:txEl>
                                              <p:pRg st="2" end="2"/>
                                            </p:txEl>
                                          </p:spTgt>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fade">
                                      <p:cBhvr>
                                        <p:cTn id="34" dur="500"/>
                                        <p:tgtEl>
                                          <p:spTgt spid="10">
                                            <p:txEl>
                                              <p:pRg st="3" end="3"/>
                                            </p:txEl>
                                          </p:spTgt>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0">
                                            <p:txEl>
                                              <p:pRg st="4" end="4"/>
                                            </p:txEl>
                                          </p:spTgt>
                                        </p:tgtEl>
                                        <p:attrNameLst>
                                          <p:attrName>style.visibility</p:attrName>
                                        </p:attrNameLst>
                                      </p:cBhvr>
                                      <p:to>
                                        <p:strVal val="visible"/>
                                      </p:to>
                                    </p:set>
                                    <p:animEffect transition="in" filter="fade">
                                      <p:cBhvr>
                                        <p:cTn id="38" dur="500"/>
                                        <p:tgtEl>
                                          <p:spTgt spid="10">
                                            <p:txEl>
                                              <p:pRg st="4" end="4"/>
                                            </p:tx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1">
                                            <p:txEl>
                                              <p:pRg st="1" end="1"/>
                                            </p:txEl>
                                          </p:spTgt>
                                        </p:tgtEl>
                                        <p:attrNameLst>
                                          <p:attrName>style.visibility</p:attrName>
                                        </p:attrNameLst>
                                      </p:cBhvr>
                                      <p:to>
                                        <p:strVal val="visible"/>
                                      </p:to>
                                    </p:set>
                                    <p:animEffect transition="in" filter="fade">
                                      <p:cBhvr>
                                        <p:cTn id="46" dur="500"/>
                                        <p:tgtEl>
                                          <p:spTgt spid="11">
                                            <p:txEl>
                                              <p:pRg st="1" end="1"/>
                                            </p:txEl>
                                          </p:spTgt>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fade">
                                      <p:cBhvr>
                                        <p:cTn id="50" dur="500"/>
                                        <p:tgtEl>
                                          <p:spTgt spid="11">
                                            <p:txEl>
                                              <p:pRg st="2" end="2"/>
                                            </p:txEl>
                                          </p:spTgt>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11">
                                            <p:txEl>
                                              <p:pRg st="3" end="3"/>
                                            </p:txEl>
                                          </p:spTgt>
                                        </p:tgtEl>
                                        <p:attrNameLst>
                                          <p:attrName>style.visibility</p:attrName>
                                        </p:attrNameLst>
                                      </p:cBhvr>
                                      <p:to>
                                        <p:strVal val="visible"/>
                                      </p:to>
                                    </p:set>
                                    <p:animEffect transition="in" filter="fade">
                                      <p:cBhvr>
                                        <p:cTn id="54" dur="500"/>
                                        <p:tgtEl>
                                          <p:spTgt spid="11">
                                            <p:txEl>
                                              <p:pRg st="3" end="3"/>
                                            </p:txEl>
                                          </p:spTgt>
                                        </p:tgtEl>
                                      </p:cBhvr>
                                    </p:animEffect>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1">
                                            <p:txEl>
                                              <p:pRg st="4" end="4"/>
                                            </p:txEl>
                                          </p:spTgt>
                                        </p:tgtEl>
                                        <p:attrNameLst>
                                          <p:attrName>style.visibility</p:attrName>
                                        </p:attrNameLst>
                                      </p:cBhvr>
                                      <p:to>
                                        <p:strVal val="visible"/>
                                      </p:to>
                                    </p:set>
                                    <p:animEffect transition="in" filter="fade">
                                      <p:cBhvr>
                                        <p:cTn id="58" dur="500"/>
                                        <p:tgtEl>
                                          <p:spTgt spid="11">
                                            <p:txEl>
                                              <p:pRg st="4" end="4"/>
                                            </p:txEl>
                                          </p:spTgt>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12">
                                            <p:txEl>
                                              <p:pRg st="0" end="0"/>
                                            </p:txEl>
                                          </p:spTgt>
                                        </p:tgtEl>
                                        <p:attrNameLst>
                                          <p:attrName>style.visibility</p:attrName>
                                        </p:attrNameLst>
                                      </p:cBhvr>
                                      <p:to>
                                        <p:strVal val="visible"/>
                                      </p:to>
                                    </p:set>
                                    <p:animEffect transition="in" filter="fade">
                                      <p:cBhvr>
                                        <p:cTn id="62" dur="500"/>
                                        <p:tgtEl>
                                          <p:spTgt spid="12">
                                            <p:txEl>
                                              <p:pRg st="0" end="0"/>
                                            </p:txEl>
                                          </p:spTgt>
                                        </p:tgtEl>
                                      </p:cBhvr>
                                    </p:animEffect>
                                  </p:childTnLst>
                                </p:cTn>
                              </p:par>
                            </p:childTnLst>
                          </p:cTn>
                        </p:par>
                        <p:par>
                          <p:cTn id="63" fill="hold">
                            <p:stCondLst>
                              <p:cond delay="5500"/>
                            </p:stCondLst>
                            <p:childTnLst>
                              <p:par>
                                <p:cTn id="64" presetID="10" presetClass="entr" presetSubtype="0" fill="hold" grpId="0" nodeType="afterEffect">
                                  <p:stCondLst>
                                    <p:cond delay="0"/>
                                  </p:stCondLst>
                                  <p:childTnLst>
                                    <p:set>
                                      <p:cBhvr>
                                        <p:cTn id="65" dur="1" fill="hold">
                                          <p:stCondLst>
                                            <p:cond delay="0"/>
                                          </p:stCondLst>
                                        </p:cTn>
                                        <p:tgtEl>
                                          <p:spTgt spid="12">
                                            <p:txEl>
                                              <p:pRg st="1" end="1"/>
                                            </p:txEl>
                                          </p:spTgt>
                                        </p:tgtEl>
                                        <p:attrNameLst>
                                          <p:attrName>style.visibility</p:attrName>
                                        </p:attrNameLst>
                                      </p:cBhvr>
                                      <p:to>
                                        <p:strVal val="visible"/>
                                      </p:to>
                                    </p:set>
                                    <p:animEffect transition="in" filter="fade">
                                      <p:cBhvr>
                                        <p:cTn id="66" dur="500"/>
                                        <p:tgtEl>
                                          <p:spTgt spid="12">
                                            <p:txEl>
                                              <p:pRg st="1" end="1"/>
                                            </p:txEl>
                                          </p:spTgt>
                                        </p:tgtEl>
                                      </p:cBhvr>
                                    </p:animEffect>
                                  </p:childTnLst>
                                </p:cTn>
                              </p:par>
                            </p:childTnLst>
                          </p:cTn>
                        </p:par>
                        <p:par>
                          <p:cTn id="67" fill="hold">
                            <p:stCondLst>
                              <p:cond delay="6000"/>
                            </p:stCondLst>
                            <p:childTnLst>
                              <p:par>
                                <p:cTn id="68" presetID="10" presetClass="entr" presetSubtype="0" fill="hold" grpId="0" nodeType="afterEffect">
                                  <p:stCondLst>
                                    <p:cond delay="0"/>
                                  </p:stCondLst>
                                  <p:childTnLst>
                                    <p:set>
                                      <p:cBhvr>
                                        <p:cTn id="69" dur="1" fill="hold">
                                          <p:stCondLst>
                                            <p:cond delay="0"/>
                                          </p:stCondLst>
                                        </p:cTn>
                                        <p:tgtEl>
                                          <p:spTgt spid="12">
                                            <p:txEl>
                                              <p:pRg st="2" end="2"/>
                                            </p:txEl>
                                          </p:spTgt>
                                        </p:tgtEl>
                                        <p:attrNameLst>
                                          <p:attrName>style.visibility</p:attrName>
                                        </p:attrNameLst>
                                      </p:cBhvr>
                                      <p:to>
                                        <p:strVal val="visible"/>
                                      </p:to>
                                    </p:set>
                                    <p:animEffect transition="in" filter="fade">
                                      <p:cBhvr>
                                        <p:cTn id="70" dur="500"/>
                                        <p:tgtEl>
                                          <p:spTgt spid="12">
                                            <p:txEl>
                                              <p:pRg st="2" end="2"/>
                                            </p:txEl>
                                          </p:spTgt>
                                        </p:tgtEl>
                                      </p:cBhvr>
                                    </p:animEffect>
                                  </p:childTnLst>
                                </p:cTn>
                              </p:par>
                            </p:childTnLst>
                          </p:cTn>
                        </p:par>
                        <p:par>
                          <p:cTn id="71" fill="hold">
                            <p:stCondLst>
                              <p:cond delay="6500"/>
                            </p:stCondLst>
                            <p:childTnLst>
                              <p:par>
                                <p:cTn id="72" presetID="10" presetClass="entr" presetSubtype="0" fill="hold" grpId="0" nodeType="afterEffect">
                                  <p:stCondLst>
                                    <p:cond delay="0"/>
                                  </p:stCondLst>
                                  <p:childTnLst>
                                    <p:set>
                                      <p:cBhvr>
                                        <p:cTn id="73" dur="1" fill="hold">
                                          <p:stCondLst>
                                            <p:cond delay="0"/>
                                          </p:stCondLst>
                                        </p:cTn>
                                        <p:tgtEl>
                                          <p:spTgt spid="12">
                                            <p:txEl>
                                              <p:pRg st="3" end="3"/>
                                            </p:txEl>
                                          </p:spTgt>
                                        </p:tgtEl>
                                        <p:attrNameLst>
                                          <p:attrName>style.visibility</p:attrName>
                                        </p:attrNameLst>
                                      </p:cBhvr>
                                      <p:to>
                                        <p:strVal val="visible"/>
                                      </p:to>
                                    </p:set>
                                    <p:animEffect transition="in" filter="fade">
                                      <p:cBhvr>
                                        <p:cTn id="74" dur="500"/>
                                        <p:tgtEl>
                                          <p:spTgt spid="1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P spid="10" grpId="0" build="p"/>
      <p:bldP spid="11" grpId="0" build="p"/>
      <p:bldP spid="12" grpId="0" uiExpand="1" build="p"/>
      <p:bldP spid="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FD3D3-3688-843C-43F9-3F97C0F11F40}"/>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FEA1B039-12BE-A6A4-268E-89D78B48B0EF}"/>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22D6D2B8-C758-6BB4-E7B9-EB75771AC78A}"/>
              </a:ext>
            </a:extLst>
          </p:cNvPr>
          <p:cNvGrpSpPr/>
          <p:nvPr/>
        </p:nvGrpSpPr>
        <p:grpSpPr>
          <a:xfrm>
            <a:off x="208870" y="1930400"/>
            <a:ext cx="11744260" cy="4689301"/>
            <a:chOff x="285070" y="1930400"/>
            <a:chExt cx="11744260" cy="4689301"/>
          </a:xfrm>
        </p:grpSpPr>
        <p:sp>
          <p:nvSpPr>
            <p:cNvPr id="10" name="タイトル 1">
              <a:extLst>
                <a:ext uri="{FF2B5EF4-FFF2-40B4-BE49-F238E27FC236}">
                  <a16:creationId xmlns:a16="http://schemas.microsoft.com/office/drawing/2014/main" id="{C81E9A9C-6629-6748-EF79-CE61BC28433A}"/>
                </a:ext>
              </a:extLst>
            </p:cNvPr>
            <p:cNvSpPr txBox="1">
              <a:spLocks/>
            </p:cNvSpPr>
            <p:nvPr/>
          </p:nvSpPr>
          <p:spPr>
            <a:xfrm>
              <a:off x="285070" y="1930400"/>
              <a:ext cx="5487080" cy="46893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フッ化物歯面塗布処置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については、</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B000-4</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に掲げる歯科疾患管理料</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effectLst/>
                  <a:latin typeface="HGMaruGothicMPRO" panose="020F0600000000000000" pitchFamily="34" charset="-128"/>
                  <a:ea typeface="HGMaruGothicMPRO" panose="020F0600000000000000" pitchFamily="34" charset="-128"/>
                </a:rPr>
                <a:t>10</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に規定するエナメル質初期う蝕管理加算を算定した場合を除く。）を算定したエナメル質初期う蝕に罹患している患者</a:t>
              </a:r>
              <a:r>
                <a:rPr lang="ja-JP" altLang="en-US" sz="1500">
                  <a:solidFill>
                    <a:schemeClr val="tx1"/>
                  </a:solidFill>
                  <a:effectLst/>
                  <a:latin typeface="HGMaruGothicMPRO" panose="020F0600000000000000" pitchFamily="34" charset="-128"/>
                  <a:ea typeface="HGMaruGothicMPRO" panose="020F0600000000000000" pitchFamily="34" charset="-128"/>
                </a:rPr>
                <a:t>に対して、主治の歯科医師又はその指示を受けた歯科衛生士が、フッ化物歯面塗布処置を行った場合に月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回に限り算定する。ただし、</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回目以降のフッ化物歯面塗布処置の算定は、前回実施月の翌月の初日から起算して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月を経過した日以降に行った場合に限り、月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p>
          </p:txBody>
        </p:sp>
        <p:sp>
          <p:nvSpPr>
            <p:cNvPr id="12" name="タイトル 1">
              <a:extLst>
                <a:ext uri="{FF2B5EF4-FFF2-40B4-BE49-F238E27FC236}">
                  <a16:creationId xmlns:a16="http://schemas.microsoft.com/office/drawing/2014/main" id="{C45F915C-43C0-A768-83F6-DED7280FADA7}"/>
                </a:ext>
              </a:extLst>
            </p:cNvPr>
            <p:cNvSpPr txBox="1">
              <a:spLocks/>
            </p:cNvSpPr>
            <p:nvPr/>
          </p:nvSpPr>
          <p:spPr>
            <a:xfrm>
              <a:off x="6542930" y="1930401"/>
              <a:ext cx="5486400" cy="46893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フッ化物歯面塗布処置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3</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については、</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US" altLang="ja-JP" sz="1500" dirty="0">
                  <a:solidFill>
                    <a:srgbClr val="FF0000"/>
                  </a:solidFill>
                  <a:effectLst/>
                  <a:latin typeface="HGMaruGothicMPRO" panose="020F0600000000000000" pitchFamily="34" charset="-128"/>
                  <a:ea typeface="HGMaruGothicMPRO" panose="020F0600000000000000" pitchFamily="34" charset="-128"/>
                </a:rPr>
                <a:t>B</a:t>
              </a:r>
              <a:r>
                <a:rPr lang="en-US" altLang="ja-JP" sz="1500" dirty="0">
                  <a:solidFill>
                    <a:srgbClr val="FF0000"/>
                  </a:solidFill>
                  <a:latin typeface="HGMaruGothicMPRO" panose="020F0600000000000000" pitchFamily="34" charset="-128"/>
                  <a:ea typeface="HGMaruGothicMPRO" panose="020F0600000000000000" pitchFamily="34" charset="-128"/>
                </a:rPr>
                <a:t>000-13</a:t>
              </a:r>
              <a:r>
                <a:rPr lang="ja-JP" altLang="en-US" sz="1500">
                  <a:solidFill>
                    <a:srgbClr val="FF0000"/>
                  </a:solidFill>
                  <a:effectLst/>
                  <a:latin typeface="HGMaruGothicMPRO" panose="020F0600000000000000" pitchFamily="34" charset="-128"/>
                  <a:ea typeface="HGMaruGothicMPRO" panose="020F0600000000000000" pitchFamily="34" charset="-128"/>
                </a:rPr>
                <a:t>に掲げるエナメル質初期う蝕管理料を算定した患者</a:t>
              </a:r>
              <a:r>
                <a:rPr lang="ja-JP" altLang="en-US" sz="1500">
                  <a:solidFill>
                    <a:schemeClr val="tx1"/>
                  </a:solidFill>
                  <a:effectLst/>
                  <a:latin typeface="HGMaruGothicMPRO" panose="020F0600000000000000" pitchFamily="34" charset="-128"/>
                  <a:ea typeface="HGMaruGothicMPRO" panose="020F0600000000000000" pitchFamily="34" charset="-128"/>
                </a:rPr>
                <a:t>に対して、主治の歯科医師又はその指示を受けた歯科衛生士が、フッ化物歯面塗布処置を行った場合に月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回に限り算定する。ただし、</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回目以降のフッ化物歯面塗布処置</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エナメル質初期う蝕管理料の注２に規定する加算を算定する患者に対して実施する場合を除く。</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の算定は、前回実施月の翌月の初日から起算して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月を経過した日以降に行った場合に限り、月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a:t>
              </a:r>
              <a:endParaRPr lang="en-US" altLang="ja-JP" sz="1500" dirty="0">
                <a:solidFill>
                  <a:schemeClr val="tx1"/>
                </a:solidFill>
                <a:highlight>
                  <a:srgbClr val="000000"/>
                </a:highligh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EEE1D295-D855-860D-0968-4DB96F3E9C3A}"/>
                </a:ext>
              </a:extLst>
            </p:cNvPr>
            <p:cNvSpPr/>
            <p:nvPr/>
          </p:nvSpPr>
          <p:spPr>
            <a:xfrm>
              <a:off x="5867028" y="38889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 name="タイトル 1">
            <a:extLst>
              <a:ext uri="{FF2B5EF4-FFF2-40B4-BE49-F238E27FC236}">
                <a16:creationId xmlns:a16="http://schemas.microsoft.com/office/drawing/2014/main" id="{179174D6-2808-1DF2-028B-A0F99D65305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F59A8E27-CFA6-4500-91F4-A005AABA671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E826B7DB-AC5E-8B46-BAF2-80A0A9FFE2E3}"/>
              </a:ext>
            </a:extLst>
          </p:cNvPr>
          <p:cNvSpPr>
            <a:spLocks noGrp="1"/>
          </p:cNvSpPr>
          <p:nvPr>
            <p:ph type="sldNum" sz="quarter" idx="12"/>
          </p:nvPr>
        </p:nvSpPr>
        <p:spPr/>
        <p:txBody>
          <a:bodyPr/>
          <a:lstStyle/>
          <a:p>
            <a:fld id="{7F53A4F6-1DED-4042-94B1-26CBF9BCF6BA}" type="slidenum">
              <a:rPr kumimoji="1" lang="ja-JP" altLang="en-US" smtClean="0"/>
              <a:t>240</a:t>
            </a:fld>
            <a:endParaRPr kumimoji="1" lang="ja-JP" altLang="en-US"/>
          </a:p>
        </p:txBody>
      </p:sp>
    </p:spTree>
    <p:extLst>
      <p:ext uri="{BB962C8B-B14F-4D97-AF65-F5344CB8AC3E}">
        <p14:creationId xmlns:p14="http://schemas.microsoft.com/office/powerpoint/2010/main" val="261966297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652FB-AE65-C69A-FB67-7912402C8B9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B109AAB-BD7F-385C-E49B-DE5513E113FA}"/>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61A0AA09-4BF1-48FB-63DD-9444FE72A9E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う蝕の重症化予防を推進する観点から、フッ化物歯面塗布処置等の見直しを行う。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65</a:t>
            </a:r>
            <a:r>
              <a:rPr lang="ja-JP" altLang="en-US" sz="2400">
                <a:solidFill>
                  <a:schemeClr val="tx1"/>
                </a:solidFill>
                <a:effectLst/>
                <a:latin typeface="HGMaruGothicMPRO" panose="020F0600000000000000" pitchFamily="34" charset="-128"/>
                <a:ea typeface="HGMaruGothicMPRO" panose="020F0600000000000000" pitchFamily="34" charset="-128"/>
              </a:rPr>
              <a:t>歳以上の初期の根面う蝕に対する非切削による指導管理及びエナメル質初</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期う蝕の管理に対する評価を新設し、歯管の</a:t>
            </a:r>
            <a:r>
              <a:rPr lang="ja-JP" altLang="en-US" sz="2400">
                <a:solidFill>
                  <a:srgbClr val="FF0000"/>
                </a:solidFill>
                <a:effectLst/>
                <a:latin typeface="HGMaruGothicMPRO" panose="020F0600000000000000" pitchFamily="34" charset="-128"/>
                <a:ea typeface="HGMaruGothicMPRO" panose="020F0600000000000000" pitchFamily="34" charset="-128"/>
              </a:rPr>
              <a:t>初期う蝕を削除</a:t>
            </a:r>
            <a:r>
              <a:rPr lang="ja-JP" altLang="en-US" sz="2400">
                <a:solidFill>
                  <a:schemeClr val="tx1"/>
                </a:solidFill>
                <a:effectLst/>
                <a:latin typeface="HGMaruGothicMPRO" panose="020F0600000000000000" pitchFamily="34" charset="-128"/>
                <a:ea typeface="HGMaruGothicMPRO" panose="020F0600000000000000" pitchFamily="34" charset="-128"/>
              </a:rPr>
              <a:t>するとともに、</a:t>
            </a:r>
            <a:r>
              <a:rPr lang="ja-JP" altLang="en-US" sz="2400">
                <a:solidFill>
                  <a:srgbClr val="FF0000"/>
                </a:solidFill>
                <a:effectLst/>
                <a:latin typeface="HGMaruGothicMPRO" panose="020F0600000000000000" pitchFamily="34" charset="-128"/>
                <a:ea typeface="HGMaruGothicMPRO" panose="020F0600000000000000" pitchFamily="34" charset="-128"/>
              </a:rPr>
              <a:t>歯清</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の算定頻度を見直す</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C028526E-E152-B042-78DA-77E267BA978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六角形 1">
            <a:extLst>
              <a:ext uri="{FF2B5EF4-FFF2-40B4-BE49-F238E27FC236}">
                <a16:creationId xmlns:a16="http://schemas.microsoft.com/office/drawing/2014/main" id="{195DAD1C-2D98-A8D6-B943-FBF9FDC0D959}"/>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98FFA69F-9518-EC1C-3A3A-FC17AB375E38}"/>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7" name="タイトル 1">
            <a:extLst>
              <a:ext uri="{FF2B5EF4-FFF2-40B4-BE49-F238E27FC236}">
                <a16:creationId xmlns:a16="http://schemas.microsoft.com/office/drawing/2014/main" id="{14FA7907-BA26-D3F3-0FC3-FECAFD02055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E2C4DF08-1552-9F42-2B35-35F4F9FAD2D9}"/>
              </a:ext>
            </a:extLst>
          </p:cNvPr>
          <p:cNvSpPr>
            <a:spLocks noGrp="1"/>
          </p:cNvSpPr>
          <p:nvPr>
            <p:ph type="sldNum" sz="quarter" idx="12"/>
          </p:nvPr>
        </p:nvSpPr>
        <p:spPr/>
        <p:txBody>
          <a:bodyPr/>
          <a:lstStyle/>
          <a:p>
            <a:fld id="{7F53A4F6-1DED-4042-94B1-26CBF9BCF6BA}" type="slidenum">
              <a:rPr kumimoji="1" lang="ja-JP" altLang="en-US" smtClean="0"/>
              <a:t>241</a:t>
            </a:fld>
            <a:endParaRPr kumimoji="1" lang="ja-JP" altLang="en-US"/>
          </a:p>
        </p:txBody>
      </p:sp>
    </p:spTree>
    <p:extLst>
      <p:ext uri="{BB962C8B-B14F-4D97-AF65-F5344CB8AC3E}">
        <p14:creationId xmlns:p14="http://schemas.microsoft.com/office/powerpoint/2010/main" val="290007592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25DEB-2733-3D4C-1111-838E4DF9CFA2}"/>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FC4B2D27-3207-E5B5-38A7-8E2D6F3E06E1}"/>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32575FDF-3453-EA30-9A70-2D4A492E8F2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六角形 1">
            <a:extLst>
              <a:ext uri="{FF2B5EF4-FFF2-40B4-BE49-F238E27FC236}">
                <a16:creationId xmlns:a16="http://schemas.microsoft.com/office/drawing/2014/main" id="{393CCD0B-F727-740A-5696-0FED9A275A9F}"/>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91B3889F-665E-09D1-4BA3-8E649393F8F1}"/>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7" name="タイトル 1">
            <a:extLst>
              <a:ext uri="{FF2B5EF4-FFF2-40B4-BE49-F238E27FC236}">
                <a16:creationId xmlns:a16="http://schemas.microsoft.com/office/drawing/2014/main" id="{AE1BBDCD-1AAC-F779-A84A-E6CFCCB0A25E}"/>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エナメル質初期う蝕管理料</a:t>
            </a: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歯管又は特疾管を算定した患者で、エナメル質初期う蝕に罹患しているもの</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に対し、当該う蝕の評価に基づく管理計画を作成</a:t>
            </a:r>
            <a:r>
              <a:rPr lang="ja-JP" altLang="en-US" sz="2400">
                <a:solidFill>
                  <a:schemeClr val="tx1"/>
                </a:solidFill>
                <a:latin typeface="HGMaruGothicMPRO" panose="020F0600000000000000" pitchFamily="34" charset="-128"/>
                <a:ea typeface="HGMaruGothicMPRO" panose="020F0600000000000000" pitchFamily="34" charset="-128"/>
              </a:rPr>
              <a:t>し</a:t>
            </a:r>
            <a:r>
              <a:rPr lang="ja-JP" altLang="en-US" sz="2400">
                <a:solidFill>
                  <a:schemeClr val="tx1"/>
                </a:solidFill>
                <a:effectLst/>
                <a:latin typeface="HGMaruGothicMPRO" panose="020F0600000000000000" pitchFamily="34" charset="-128"/>
                <a:ea typeface="HGMaruGothicMPRO" panose="020F0600000000000000" pitchFamily="34" charset="-128"/>
              </a:rPr>
              <a:t>、その内容について説明を</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行い、当該う蝕の管理を行う場合に、月１回に限り算定する。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小機能の注</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effectLst/>
                <a:latin typeface="HGMaruGothicMPRO" panose="020F0600000000000000" pitchFamily="34" charset="-128"/>
                <a:ea typeface="HGMaruGothicMPRO" panose="020F0600000000000000" pitchFamily="34" charset="-128"/>
              </a:rPr>
              <a:t>に規定する施設基準を届け出た診療所である保険医療機関が当</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該管理を行う場合、</a:t>
            </a:r>
            <a:r>
              <a:rPr lang="ja-JP" altLang="en-US" sz="2400">
                <a:solidFill>
                  <a:srgbClr val="FF0000"/>
                </a:solidFill>
                <a:effectLst/>
                <a:latin typeface="HGMaruGothicMPRO" panose="020F0600000000000000" pitchFamily="34" charset="-128"/>
                <a:ea typeface="HGMaruGothicMPRO" panose="020F0600000000000000" pitchFamily="34" charset="-128"/>
              </a:rPr>
              <a:t>口腔管理体制強化加算</a:t>
            </a:r>
            <a:r>
              <a:rPr lang="ja-JP" altLang="en-US" sz="2400">
                <a:solidFill>
                  <a:schemeClr val="tx1"/>
                </a:solidFill>
                <a:effectLst/>
                <a:latin typeface="HGMaruGothicMPRO" panose="020F0600000000000000" pitchFamily="34" charset="-128"/>
                <a:ea typeface="HGMaruGothicMPRO" panose="020F0600000000000000" pitchFamily="34" charset="-128"/>
              </a:rPr>
              <a:t>として、</a:t>
            </a:r>
            <a:r>
              <a:rPr lang="en-US" altLang="ja-JP" sz="2400" dirty="0">
                <a:solidFill>
                  <a:srgbClr val="FF0000"/>
                </a:solidFill>
                <a:effectLst/>
                <a:latin typeface="HGMaruGothicMPRO" panose="020F0600000000000000" pitchFamily="34" charset="-128"/>
                <a:ea typeface="HGMaruGothicMPRO" panose="020F0600000000000000" pitchFamily="34" charset="-128"/>
              </a:rPr>
              <a:t>48</a:t>
            </a:r>
            <a:r>
              <a:rPr lang="ja-JP" altLang="en-US" sz="2400">
                <a:solidFill>
                  <a:srgbClr val="FF0000"/>
                </a:solidFill>
                <a:effectLst/>
                <a:latin typeface="HGMaruGothicMPRO" panose="020F0600000000000000" pitchFamily="34" charset="-128"/>
                <a:ea typeface="HGMaruGothicMPRO" panose="020F0600000000000000" pitchFamily="34" charset="-128"/>
              </a:rPr>
              <a:t>点を加算する</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720BC5A9-5D76-0C78-D2EF-69F9AC1956F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ABE04BCE-CE2A-ABAE-B371-ED6EFA3CE9ED}"/>
              </a:ext>
            </a:extLst>
          </p:cNvPr>
          <p:cNvSpPr txBox="1">
            <a:spLocks/>
          </p:cNvSpPr>
          <p:nvPr/>
        </p:nvSpPr>
        <p:spPr>
          <a:xfrm>
            <a:off x="6182752" y="1815539"/>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30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8" name="スライド番号プレースホルダー 7">
            <a:extLst>
              <a:ext uri="{FF2B5EF4-FFF2-40B4-BE49-F238E27FC236}">
                <a16:creationId xmlns:a16="http://schemas.microsoft.com/office/drawing/2014/main" id="{9CB86DB9-9523-E057-6A93-1A8E34D58EA6}"/>
              </a:ext>
            </a:extLst>
          </p:cNvPr>
          <p:cNvSpPr>
            <a:spLocks noGrp="1"/>
          </p:cNvSpPr>
          <p:nvPr>
            <p:ph type="sldNum" sz="quarter" idx="12"/>
          </p:nvPr>
        </p:nvSpPr>
        <p:spPr/>
        <p:txBody>
          <a:bodyPr/>
          <a:lstStyle/>
          <a:p>
            <a:fld id="{7F53A4F6-1DED-4042-94B1-26CBF9BCF6BA}" type="slidenum">
              <a:rPr kumimoji="1" lang="ja-JP" altLang="en-US" smtClean="0"/>
              <a:t>242</a:t>
            </a:fld>
            <a:endParaRPr kumimoji="1" lang="ja-JP" altLang="en-US"/>
          </a:p>
        </p:txBody>
      </p:sp>
    </p:spTree>
    <p:extLst>
      <p:ext uri="{BB962C8B-B14F-4D97-AF65-F5344CB8AC3E}">
        <p14:creationId xmlns:p14="http://schemas.microsoft.com/office/powerpoint/2010/main" val="20961387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69B86-97B3-CCC0-A136-A74FA8350508}"/>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3FEF13FF-09A1-6E98-3512-C830829CE1B8}"/>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）根面</a:t>
            </a:r>
            <a:r>
              <a:rPr lang="ja-JP" altLang="en-US" sz="2800" b="1">
                <a:solidFill>
                  <a:srgbClr val="0432FF"/>
                </a:solidFill>
                <a:effectLst/>
                <a:latin typeface="HGMaruGothicMPRO" panose="020F0600000000000000" pitchFamily="34" charset="-128"/>
                <a:ea typeface="HGMaruGothicMPRO" panose="020F0600000000000000" pitchFamily="34" charset="-128"/>
              </a:rPr>
              <a:t>う蝕管理料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chemeClr val="tx1"/>
                </a:solidFill>
                <a:effectLst/>
                <a:latin typeface="HGMaruGothicMPRO" panose="020F0600000000000000" pitchFamily="34" charset="-128"/>
                <a:ea typeface="HGMaruGothicMPRO" panose="020F0600000000000000" pitchFamily="34" charset="-128"/>
              </a:rPr>
              <a:t>歯管若しくは特疾患を算定した患者</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65</a:t>
            </a:r>
            <a:r>
              <a:rPr lang="ja-JP" altLang="en-US" sz="2400">
                <a:solidFill>
                  <a:schemeClr val="tx1"/>
                </a:solidFill>
                <a:effectLst/>
                <a:latin typeface="HGMaruGothicMPRO" panose="020F0600000000000000" pitchFamily="34" charset="-128"/>
                <a:ea typeface="HGMaruGothicMPRO" panose="020F0600000000000000" pitchFamily="34" charset="-128"/>
              </a:rPr>
              <a:t>歳以上のものに限る。</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又は訪問</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診療を算定した患者で、初期の根面う蝕に罹患しているものに対して、当該う</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蝕の評価に基づく管理計画を作成し、その内容について説明を行い、非切削に</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よる当該う蝕の管理を行う場合に、月</a:t>
            </a:r>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chemeClr val="tx1"/>
                </a:solidFill>
                <a:effectLst/>
                <a:latin typeface="HGMaruGothicMPRO" panose="020F0600000000000000" pitchFamily="34" charset="-128"/>
                <a:ea typeface="HGMaruGothicMPRO" panose="020F0600000000000000" pitchFamily="34" charset="-128"/>
              </a:rPr>
              <a:t>回に限り算定する。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8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小機能の注</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effectLst/>
                <a:latin typeface="HGMaruGothicMPRO" panose="020F0600000000000000" pitchFamily="34" charset="-128"/>
                <a:ea typeface="HGMaruGothicMPRO" panose="020F0600000000000000" pitchFamily="34" charset="-128"/>
              </a:rPr>
              <a:t>に規定する施設基準</a:t>
            </a:r>
            <a:r>
              <a:rPr lang="ja-JP" altLang="en-US" sz="2400">
                <a:solidFill>
                  <a:schemeClr val="tx1"/>
                </a:solidFill>
                <a:latin typeface="HGMaruGothicMPRO" panose="020F0600000000000000" pitchFamily="34" charset="-128"/>
                <a:ea typeface="HGMaruGothicMPRO" panose="020F0600000000000000" pitchFamily="34" charset="-128"/>
              </a:rPr>
              <a:t>を</a:t>
            </a:r>
            <a:r>
              <a:rPr lang="ja-JP" altLang="en-US" sz="2400">
                <a:solidFill>
                  <a:schemeClr val="tx1"/>
                </a:solidFill>
                <a:effectLst/>
                <a:latin typeface="HGMaruGothicMPRO" panose="020F0600000000000000" pitchFamily="34" charset="-128"/>
                <a:ea typeface="HGMaruGothicMPRO" panose="020F0600000000000000" pitchFamily="34" charset="-128"/>
              </a:rPr>
              <a:t>届け出た診療所である保険医療機関が当</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該管理を行う場合、</a:t>
            </a:r>
            <a:r>
              <a:rPr lang="ja-JP" altLang="en-US" sz="2400">
                <a:solidFill>
                  <a:srgbClr val="FF0000"/>
                </a:solidFill>
                <a:effectLst/>
                <a:latin typeface="HGMaruGothicMPRO" panose="020F0600000000000000" pitchFamily="34" charset="-128"/>
                <a:ea typeface="HGMaruGothicMPRO" panose="020F0600000000000000" pitchFamily="34" charset="-128"/>
              </a:rPr>
              <a:t>口腔管理体制強化加算</a:t>
            </a:r>
            <a:r>
              <a:rPr lang="ja-JP" altLang="en-US" sz="2400">
                <a:solidFill>
                  <a:schemeClr val="tx1"/>
                </a:solidFill>
                <a:effectLst/>
                <a:latin typeface="HGMaruGothicMPRO" panose="020F0600000000000000" pitchFamily="34" charset="-128"/>
                <a:ea typeface="HGMaruGothicMPRO" panose="020F0600000000000000" pitchFamily="34" charset="-128"/>
              </a:rPr>
              <a:t>として、</a:t>
            </a:r>
            <a:r>
              <a:rPr lang="en-US" altLang="ja-JP" sz="2400" dirty="0">
                <a:solidFill>
                  <a:srgbClr val="FF0000"/>
                </a:solidFill>
                <a:latin typeface="HGMaruGothicMPRO" panose="020F0600000000000000" pitchFamily="34" charset="-128"/>
                <a:ea typeface="HGMaruGothicMPRO" panose="020F0600000000000000" pitchFamily="34" charset="-128"/>
              </a:rPr>
              <a:t>48</a:t>
            </a:r>
            <a:r>
              <a:rPr lang="ja-JP" altLang="en-US" sz="2400">
                <a:solidFill>
                  <a:srgbClr val="FF0000"/>
                </a:solidFill>
                <a:effectLst/>
                <a:latin typeface="HGMaruGothicMPRO" panose="020F0600000000000000" pitchFamily="34" charset="-128"/>
                <a:ea typeface="HGMaruGothicMPRO" panose="020F0600000000000000" pitchFamily="34" charset="-128"/>
              </a:rPr>
              <a:t>点を加算する</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B857EFDB-41AB-9FF4-D1EA-B8372D3794CF}"/>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2E1AA94A-2B05-E2CC-7532-27934CD9118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六角形 1">
            <a:extLst>
              <a:ext uri="{FF2B5EF4-FFF2-40B4-BE49-F238E27FC236}">
                <a16:creationId xmlns:a16="http://schemas.microsoft.com/office/drawing/2014/main" id="{B9CCF884-A413-C3C0-7B43-4D5676EC1766}"/>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188B954E-C52D-F061-5637-C104CD8B4DF5}"/>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7" name="タイトル 1">
            <a:extLst>
              <a:ext uri="{FF2B5EF4-FFF2-40B4-BE49-F238E27FC236}">
                <a16:creationId xmlns:a16="http://schemas.microsoft.com/office/drawing/2014/main" id="{64A6E37D-F4A8-9A0F-CAC9-EAEB8EFAAE45}"/>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E88C1251-6443-FC6D-C738-8999FF7A4355}"/>
              </a:ext>
            </a:extLst>
          </p:cNvPr>
          <p:cNvSpPr txBox="1">
            <a:spLocks/>
          </p:cNvSpPr>
          <p:nvPr/>
        </p:nvSpPr>
        <p:spPr>
          <a:xfrm>
            <a:off x="4524436" y="1827758"/>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30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8" name="スライド番号プレースホルダー 7">
            <a:extLst>
              <a:ext uri="{FF2B5EF4-FFF2-40B4-BE49-F238E27FC236}">
                <a16:creationId xmlns:a16="http://schemas.microsoft.com/office/drawing/2014/main" id="{CCB4115C-CA64-52C7-5C27-48589F3B39B9}"/>
              </a:ext>
            </a:extLst>
          </p:cNvPr>
          <p:cNvSpPr>
            <a:spLocks noGrp="1"/>
          </p:cNvSpPr>
          <p:nvPr>
            <p:ph type="sldNum" sz="quarter" idx="12"/>
          </p:nvPr>
        </p:nvSpPr>
        <p:spPr/>
        <p:txBody>
          <a:bodyPr/>
          <a:lstStyle/>
          <a:p>
            <a:fld id="{7F53A4F6-1DED-4042-94B1-26CBF9BCF6BA}" type="slidenum">
              <a:rPr kumimoji="1" lang="ja-JP" altLang="en-US" smtClean="0"/>
              <a:t>243</a:t>
            </a:fld>
            <a:endParaRPr kumimoji="1" lang="ja-JP" altLang="en-US"/>
          </a:p>
        </p:txBody>
      </p:sp>
    </p:spTree>
    <p:extLst>
      <p:ext uri="{BB962C8B-B14F-4D97-AF65-F5344CB8AC3E}">
        <p14:creationId xmlns:p14="http://schemas.microsoft.com/office/powerpoint/2010/main" val="26475114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EF09C-57F7-8183-C14F-B134AFDB2B2F}"/>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42E0EDFC-F061-D9EA-7C10-74BA83DC601F}"/>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44AA27BF-AE8D-1479-EADD-E3509A69586E}"/>
              </a:ext>
            </a:extLst>
          </p:cNvPr>
          <p:cNvGrpSpPr/>
          <p:nvPr/>
        </p:nvGrpSpPr>
        <p:grpSpPr>
          <a:xfrm>
            <a:off x="208870" y="1930400"/>
            <a:ext cx="11744260" cy="4689301"/>
            <a:chOff x="285070" y="1930400"/>
            <a:chExt cx="11744260" cy="4689301"/>
          </a:xfrm>
        </p:grpSpPr>
        <p:sp>
          <p:nvSpPr>
            <p:cNvPr id="10" name="タイトル 1">
              <a:extLst>
                <a:ext uri="{FF2B5EF4-FFF2-40B4-BE49-F238E27FC236}">
                  <a16:creationId xmlns:a16="http://schemas.microsoft.com/office/drawing/2014/main" id="{15C5B2B0-3D85-F288-812F-82DBEF6A24F0}"/>
                </a:ext>
              </a:extLst>
            </p:cNvPr>
            <p:cNvSpPr txBox="1">
              <a:spLocks/>
            </p:cNvSpPr>
            <p:nvPr/>
          </p:nvSpPr>
          <p:spPr>
            <a:xfrm>
              <a:off x="285070" y="1930400"/>
              <a:ext cx="5487080" cy="46893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機械的歯面清掃処置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B000-4</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に掲げる歯科疾患管理料、区分番号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 </a:t>
              </a:r>
            </a:p>
            <a:p>
              <a:pPr algn="l">
                <a:lnSpc>
                  <a:spcPts val="1700"/>
                </a:lnSpc>
              </a:pPr>
              <a:r>
                <a:rPr lang="en-US" altLang="ja-JP" sz="1500" dirty="0">
                  <a:solidFill>
                    <a:schemeClr val="tx1"/>
                  </a:solidFill>
                  <a:effectLst/>
                  <a:latin typeface="HGMaruGothicMPRO" panose="020F0600000000000000" pitchFamily="34" charset="-128"/>
                  <a:ea typeface="HGMaruGothicMPRO" panose="020F0600000000000000" pitchFamily="34" charset="-128"/>
                </a:rPr>
                <a:t>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に掲げる歯科特定疾患療 養管理料又は区分番号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C001-3</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に掲げる歯科疾患在宅療養管理料を算定した患者のうち、 主治の歯科医師又はその指示を受けた歯科衛生士が、歯科疾患 の管理を行っているもの</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I029</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に掲げる周術期等専門的口腔衛生処置、区分番号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C001</a:t>
              </a:r>
              <a:r>
                <a:rPr lang="ja-JP" altLang="en-US" sz="1500">
                  <a:solidFill>
                    <a:schemeClr val="tx1"/>
                  </a:solidFill>
                  <a:effectLst/>
                  <a:latin typeface="HGMaruGothicMPRO" panose="020F0600000000000000" pitchFamily="34" charset="-128"/>
                  <a:ea typeface="HGMaruGothicMPRO" panose="020F0600000000000000" pitchFamily="34" charset="-128"/>
                </a:rPr>
                <a:t>に掲げる訪問歯科衛生指導料又は区分番号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N002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に掲げる歯科矯正管理料を算定しているものを除く。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に対して機械的歯面清掃を行った場合は、</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月に</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回に限り算定する。ただし、区分番号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A000</a:t>
              </a:r>
              <a:r>
                <a:rPr lang="ja-JP" altLang="en-US" sz="1500">
                  <a:solidFill>
                    <a:schemeClr val="tx1"/>
                  </a:solidFill>
                  <a:effectLst/>
                  <a:latin typeface="HGMaruGothicMPRO" panose="020F0600000000000000" pitchFamily="34" charset="-128"/>
                  <a:ea typeface="HGMaruGothicMPRO" panose="020F0600000000000000" pitchFamily="34" charset="-128"/>
                </a:rPr>
                <a:t>に掲げる初診料の注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6</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A002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に掲げる再診料の注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4</a:t>
              </a:r>
              <a:r>
                <a:rPr lang="ja-JP" altLang="en-US" sz="1500">
                  <a:solidFill>
                    <a:schemeClr val="tx1"/>
                  </a:solidFill>
                  <a:effectLst/>
                  <a:latin typeface="HGMaruGothicMPRO" panose="020F0600000000000000" pitchFamily="34" charset="-128"/>
                  <a:ea typeface="HGMaruGothicMPRO" panose="020F0600000000000000" pitchFamily="34" charset="-128"/>
                </a:rPr>
                <a:t>若しくは区分番号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C000</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に掲げる歯科訪問診療料の注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6</a:t>
              </a:r>
              <a:r>
                <a:rPr lang="ja-JP" altLang="en-US" sz="1500">
                  <a:solidFill>
                    <a:schemeClr val="tx1"/>
                  </a:solidFill>
                  <a:effectLst/>
                  <a:latin typeface="HGMaruGothicMPRO" panose="020F0600000000000000" pitchFamily="34" charset="-128"/>
                  <a:ea typeface="HGMaruGothicMPRO" panose="020F0600000000000000" pitchFamily="34" charset="-128"/>
                </a:rPr>
                <a:t>に規定する加算を算定する患者、妊婦又は他の保険医療機関</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歯科診療を行う保険医療機関を除く。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から文書による診療情報 提供を受けた糖尿病患者については月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p>
          </p:txBody>
        </p:sp>
        <p:sp>
          <p:nvSpPr>
            <p:cNvPr id="12" name="タイトル 1">
              <a:extLst>
                <a:ext uri="{FF2B5EF4-FFF2-40B4-BE49-F238E27FC236}">
                  <a16:creationId xmlns:a16="http://schemas.microsoft.com/office/drawing/2014/main" id="{CFDD1C79-AD68-E7F0-4172-86B47C765CA1}"/>
                </a:ext>
              </a:extLst>
            </p:cNvPr>
            <p:cNvSpPr txBox="1">
              <a:spLocks/>
            </p:cNvSpPr>
            <p:nvPr/>
          </p:nvSpPr>
          <p:spPr>
            <a:xfrm>
              <a:off x="6542930" y="1930401"/>
              <a:ext cx="5486400" cy="46893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機械的歯面清掃処置</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lnSpc>
                  <a:spcPts val="1600"/>
                </a:lnSpc>
              </a:pP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B000-4</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に掲げる歯科疾患管理料、区分番号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B</a:t>
              </a:r>
              <a:r>
                <a:rPr lang="en-US" altLang="ja-JP" sz="1500" dirty="0">
                  <a:solidFill>
                    <a:schemeClr val="tx1"/>
                  </a:solidFill>
                  <a:effectLst/>
                  <a:latin typeface="HGMaruGothicMPRO" panose="020F0600000000000000" pitchFamily="34" charset="-128"/>
                  <a:ea typeface="HGMaruGothicMPRO" panose="020F0600000000000000" pitchFamily="34" charset="-128"/>
                </a:rPr>
                <a:t>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に掲げる歯科特定疾患療養管理料又は区分番号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C001-3</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に掲げる歯科疾患在宅療養管理料を算定した患者のうち、 主治の歯科医師又はその指示を受けた歯科衛生士が、歯科疾患 の管理を行っているもの</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I029</a:t>
              </a:r>
              <a:r>
                <a:rPr lang="ja-JP" altLang="en-US" sz="1500">
                  <a:solidFill>
                    <a:schemeClr val="tx1"/>
                  </a:solidFill>
                  <a:effectLst/>
                  <a:latin typeface="HGMaruGothicMPRO" panose="020F0600000000000000" pitchFamily="34" charset="-128"/>
                  <a:ea typeface="HGMaruGothicMPRO" panose="020F0600000000000000" pitchFamily="34" charset="-128"/>
                </a:rPr>
                <a:t>に掲げる周術期等専門的口腔衛生処置</a:t>
              </a:r>
              <a:r>
                <a:rPr lang="ja-JP" altLang="en-US" sz="1500">
                  <a:solidFill>
                    <a:srgbClr val="FF0000"/>
                  </a:solidFill>
                  <a:effectLst/>
                  <a:latin typeface="HGMaruGothicMPRO" panose="020F0600000000000000" pitchFamily="34" charset="-128"/>
                  <a:ea typeface="HGMaruGothicMPRO" panose="020F0600000000000000" pitchFamily="34" charset="-128"/>
                </a:rPr>
                <a:t>、区分番号 </a:t>
              </a:r>
              <a:r>
                <a:rPr lang="en" altLang="ja-JP" sz="1500" dirty="0">
                  <a:solidFill>
                    <a:srgbClr val="FF0000"/>
                  </a:solidFill>
                  <a:effectLst/>
                  <a:latin typeface="HGMaruGothicMPRO" panose="020F0600000000000000" pitchFamily="34" charset="-128"/>
                  <a:ea typeface="HGMaruGothicMPRO" panose="020F0600000000000000" pitchFamily="34" charset="-128"/>
                </a:rPr>
                <a:t>I</a:t>
              </a:r>
              <a:r>
                <a:rPr lang="en" altLang="ja-JP" sz="1500" dirty="0">
                  <a:solidFill>
                    <a:srgbClr val="FF0000"/>
                  </a:solidFill>
                  <a:latin typeface="HGMaruGothicMPRO" panose="020F0600000000000000" pitchFamily="34" charset="-128"/>
                  <a:ea typeface="HGMaruGothicMPRO" panose="020F0600000000000000" pitchFamily="34" charset="-128"/>
                </a:rPr>
                <a:t>029-1-2</a:t>
              </a:r>
              <a:r>
                <a:rPr lang="ja-JP" altLang="en-US" sz="1500">
                  <a:solidFill>
                    <a:srgbClr val="FF0000"/>
                  </a:solidFill>
                  <a:effectLst/>
                  <a:latin typeface="HGMaruGothicMPRO" panose="020F0600000000000000" pitchFamily="34" charset="-128"/>
                  <a:ea typeface="HGMaruGothicMPRO" panose="020F0600000000000000" pitchFamily="34" charset="-128"/>
                </a:rPr>
                <a:t>に掲げる回復期等専門的口腔衛生処置</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C001</a:t>
              </a:r>
              <a:r>
                <a:rPr lang="ja-JP" altLang="en-US" sz="1500">
                  <a:solidFill>
                    <a:schemeClr val="tx1"/>
                  </a:solidFill>
                  <a:effectLst/>
                  <a:latin typeface="HGMaruGothicMPRO" panose="020F0600000000000000" pitchFamily="34" charset="-128"/>
                  <a:ea typeface="HGMaruGothicMPRO" panose="020F0600000000000000" pitchFamily="34" charset="-128"/>
                </a:rPr>
                <a:t>に掲げる訪問歯科衛生指導料又は区分番号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N002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に掲げる歯科矯正管理料を算定しているものを除く。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に対して機械的歯面清掃を行った場合は、</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月に</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回に限り算定する。ただし、区分番号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A000</a:t>
              </a:r>
              <a:r>
                <a:rPr lang="ja-JP" altLang="en-US" sz="1500">
                  <a:solidFill>
                    <a:schemeClr val="tx1"/>
                  </a:solidFill>
                  <a:effectLst/>
                  <a:latin typeface="HGMaruGothicMPRO" panose="020F0600000000000000" pitchFamily="34" charset="-128"/>
                  <a:ea typeface="HGMaruGothicMPRO" panose="020F0600000000000000" pitchFamily="34" charset="-128"/>
                </a:rPr>
                <a:t>に掲げる初診料の注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6</a:t>
              </a:r>
              <a:r>
                <a:rPr lang="ja-JP" altLang="en-US" sz="1500">
                  <a:solidFill>
                    <a:schemeClr val="tx1"/>
                  </a:solidFill>
                  <a:effectLst/>
                  <a:latin typeface="HGMaruGothicMPRO" panose="020F0600000000000000" pitchFamily="34" charset="-128"/>
                  <a:ea typeface="HGMaruGothicMPRO" panose="020F0600000000000000" pitchFamily="34" charset="-128"/>
                </a:rPr>
                <a:t>、区分番号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A002</a:t>
              </a:r>
              <a:r>
                <a:rPr lang="ja-JP" altLang="en-US" sz="1500">
                  <a:solidFill>
                    <a:schemeClr val="tx1"/>
                  </a:solidFill>
                  <a:effectLst/>
                  <a:latin typeface="HGMaruGothicMPRO" panose="020F0600000000000000" pitchFamily="34" charset="-128"/>
                  <a:ea typeface="HGMaruGothicMPRO" panose="020F0600000000000000" pitchFamily="34" charset="-128"/>
                </a:rPr>
                <a:t>に掲げる再診料の注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4</a:t>
              </a:r>
              <a:r>
                <a:rPr lang="ja-JP" altLang="en-US" sz="1500">
                  <a:solidFill>
                    <a:schemeClr val="tx1"/>
                  </a:solidFill>
                  <a:effectLst/>
                  <a:latin typeface="HGMaruGothicMPRO" panose="020F0600000000000000" pitchFamily="34" charset="-128"/>
                  <a:ea typeface="HGMaruGothicMPRO" panose="020F0600000000000000" pitchFamily="34" charset="-128"/>
                </a:rPr>
                <a:t>若しくは区分番号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C000</a:t>
              </a:r>
              <a:r>
                <a:rPr lang="ja-JP" altLang="en-US" sz="1500">
                  <a:solidFill>
                    <a:schemeClr val="tx1"/>
                  </a:solidFill>
                  <a:effectLst/>
                  <a:latin typeface="HGMaruGothicMPRO" panose="020F0600000000000000" pitchFamily="34" charset="-128"/>
                  <a:ea typeface="HGMaruGothicMPRO" panose="020F0600000000000000" pitchFamily="34" charset="-128"/>
                </a:rPr>
                <a:t>に掲げる歯科訪問診療料の注</a:t>
              </a:r>
              <a:r>
                <a:rPr lang="en-US" altLang="ja-JP" sz="1500" dirty="0">
                  <a:solidFill>
                    <a:schemeClr val="tx1"/>
                  </a:solidFill>
                  <a:latin typeface="HGMaruGothicMPRO" panose="020F0600000000000000" pitchFamily="34" charset="-128"/>
                  <a:ea typeface="HGMaruGothicMPRO" panose="020F0600000000000000" pitchFamily="34" charset="-128"/>
                </a:rPr>
                <a:t>8</a:t>
              </a:r>
              <a:r>
                <a:rPr lang="ja-JP" altLang="en-US" sz="1500">
                  <a:solidFill>
                    <a:schemeClr val="tx1"/>
                  </a:solidFill>
                  <a:effectLst/>
                  <a:latin typeface="HGMaruGothicMPRO" panose="020F0600000000000000" pitchFamily="34" charset="-128"/>
                  <a:ea typeface="HGMaruGothicMPRO" panose="020F0600000000000000" pitchFamily="34" charset="-128"/>
                </a:rPr>
                <a:t>に規定する加算を算定する患者</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a:t>
              </a:r>
              <a:r>
                <a:rPr lang="en" altLang="ja-JP" sz="1500" dirty="0">
                  <a:solidFill>
                    <a:srgbClr val="FF0000"/>
                  </a:solidFill>
                  <a:latin typeface="HGMaruGothicMPRO" panose="020F0600000000000000" pitchFamily="34" charset="-128"/>
                  <a:ea typeface="HGMaruGothicMPRO" panose="020F0600000000000000" pitchFamily="34" charset="-128"/>
                </a:rPr>
                <a:t>000-12</a:t>
              </a:r>
              <a:r>
                <a:rPr lang="ja-JP" altLang="en-US" sz="1500">
                  <a:solidFill>
                    <a:srgbClr val="FF0000"/>
                  </a:solidFill>
                  <a:effectLst/>
                  <a:latin typeface="HGMaruGothicMPRO" panose="020F0600000000000000" pitchFamily="34" charset="-128"/>
                  <a:ea typeface="HGMaruGothicMPRO" panose="020F0600000000000000" pitchFamily="34" charset="-128"/>
                </a:rPr>
                <a:t>に掲げる根面う蝕管理料 の注</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に規定する加算を算定する患者であって特に機械的歯面清掃が必要と認められる患者、区分番号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a:t>
              </a:r>
              <a:r>
                <a:rPr lang="en" altLang="ja-JP" sz="1500" dirty="0">
                  <a:solidFill>
                    <a:srgbClr val="FF0000"/>
                  </a:solidFill>
                  <a:latin typeface="HGMaruGothicMPRO" panose="020F0600000000000000" pitchFamily="34" charset="-128"/>
                  <a:ea typeface="HGMaruGothicMPRO" panose="020F0600000000000000" pitchFamily="34" charset="-128"/>
                </a:rPr>
                <a:t>000-13</a:t>
              </a:r>
              <a:r>
                <a:rPr lang="ja-JP" altLang="en-US" sz="1500">
                  <a:solidFill>
                    <a:srgbClr val="FF0000"/>
                  </a:solidFill>
                  <a:effectLst/>
                  <a:latin typeface="HGMaruGothicMPRO" panose="020F0600000000000000" pitchFamily="34" charset="-128"/>
                  <a:ea typeface="HGMaruGothicMPRO" panose="020F0600000000000000" pitchFamily="34" charset="-128"/>
                </a:rPr>
                <a:t>に掲げるエナメル質初期う蝕管理料の注</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に規定する加算を算定する患者</a:t>
              </a:r>
              <a:r>
                <a:rPr lang="ja-JP" altLang="en-US" sz="1500">
                  <a:solidFill>
                    <a:schemeClr val="tx1"/>
                  </a:solidFill>
                  <a:effectLst/>
                  <a:latin typeface="HGMaruGothicMPRO" panose="020F0600000000000000" pitchFamily="34" charset="-128"/>
                  <a:ea typeface="HGMaruGothicMPRO" panose="020F0600000000000000" pitchFamily="34" charset="-128"/>
                </a:rPr>
                <a:t>、妊婦又は他の保険医療機関</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歯科診療を行う保険医療機関を除く。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から文書による診療情報の提供を受けた糖尿病患者につ いては月</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回に限り算定する。 </a:t>
              </a:r>
              <a:endParaRPr lang="en"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highlight>
                  <a:srgbClr val="000000"/>
                </a:highligh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4B9DC8D4-EFBA-A37C-7324-B8C257298B89}"/>
                </a:ext>
              </a:extLst>
            </p:cNvPr>
            <p:cNvSpPr/>
            <p:nvPr/>
          </p:nvSpPr>
          <p:spPr>
            <a:xfrm>
              <a:off x="5867028" y="38889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 name="タイトル 1">
            <a:extLst>
              <a:ext uri="{FF2B5EF4-FFF2-40B4-BE49-F238E27FC236}">
                <a16:creationId xmlns:a16="http://schemas.microsoft.com/office/drawing/2014/main" id="{3110F117-895B-980A-F3DE-374187C7D1E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FF78ADAE-664D-3DA5-588F-1F97D7A2C67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0BFEF361-069C-A18D-FD0D-3060C67CE62D}"/>
              </a:ext>
            </a:extLst>
          </p:cNvPr>
          <p:cNvSpPr>
            <a:spLocks noGrp="1"/>
          </p:cNvSpPr>
          <p:nvPr>
            <p:ph type="sldNum" sz="quarter" idx="12"/>
          </p:nvPr>
        </p:nvSpPr>
        <p:spPr/>
        <p:txBody>
          <a:bodyPr/>
          <a:lstStyle/>
          <a:p>
            <a:fld id="{7F53A4F6-1DED-4042-94B1-26CBF9BCF6BA}" type="slidenum">
              <a:rPr kumimoji="1" lang="ja-JP" altLang="en-US" smtClean="0"/>
              <a:t>244</a:t>
            </a:fld>
            <a:endParaRPr kumimoji="1" lang="ja-JP" altLang="en-US"/>
          </a:p>
        </p:txBody>
      </p:sp>
    </p:spTree>
    <p:extLst>
      <p:ext uri="{BB962C8B-B14F-4D97-AF65-F5344CB8AC3E}">
        <p14:creationId xmlns:p14="http://schemas.microsoft.com/office/powerpoint/2010/main" val="43377789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F4A10-12DD-0A2A-269B-DC093F91C3B8}"/>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E2F3297E-FE8F-256D-1A81-4C636A23A74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8B069983-395B-39DF-9DD7-765DD7FAC7A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7" name="タイトル 1">
            <a:extLst>
              <a:ext uri="{FF2B5EF4-FFF2-40B4-BE49-F238E27FC236}">
                <a16:creationId xmlns:a16="http://schemas.microsoft.com/office/drawing/2014/main" id="{6A3DBF3F-4B21-0A50-9EA9-1359FB695F1F}"/>
              </a:ext>
            </a:extLst>
          </p:cNvPr>
          <p:cNvSpPr txBox="1">
            <a:spLocks/>
          </p:cNvSpPr>
          <p:nvPr/>
        </p:nvSpPr>
        <p:spPr>
          <a:xfrm>
            <a:off x="365760" y="1723075"/>
            <a:ext cx="11521440" cy="4423725"/>
          </a:xfrm>
          <a:prstGeom prst="rect">
            <a:avLst/>
          </a:prstGeom>
        </p:spPr>
        <p:txBody>
          <a:bodyPr vert="horz" lIns="91440" tIns="45720" rIns="91440" bIns="4572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9600">
                <a:solidFill>
                  <a:schemeClr val="tx1"/>
                </a:solidFill>
                <a:latin typeface="HGMaruGothicMPRO" panose="020F0600000000000000" pitchFamily="34" charset="-128"/>
                <a:ea typeface="HGMaruGothicMPRO" panose="020F0600000000000000" pitchFamily="34" charset="-128"/>
              </a:rPr>
              <a:t>つまり、こうなる！</a:t>
            </a:r>
          </a:p>
        </p:txBody>
      </p:sp>
      <p:sp>
        <p:nvSpPr>
          <p:cNvPr id="4" name="タイトル 1">
            <a:extLst>
              <a:ext uri="{FF2B5EF4-FFF2-40B4-BE49-F238E27FC236}">
                <a16:creationId xmlns:a16="http://schemas.microsoft.com/office/drawing/2014/main" id="{E186B277-899C-071D-ECC0-0A0AA6DEB06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4B1DAEFC-A641-ABD8-296B-0B3621242680}"/>
              </a:ext>
            </a:extLst>
          </p:cNvPr>
          <p:cNvSpPr>
            <a:spLocks noGrp="1"/>
          </p:cNvSpPr>
          <p:nvPr>
            <p:ph type="sldNum" sz="quarter" idx="12"/>
          </p:nvPr>
        </p:nvSpPr>
        <p:spPr/>
        <p:txBody>
          <a:bodyPr/>
          <a:lstStyle/>
          <a:p>
            <a:fld id="{7F53A4F6-1DED-4042-94B1-26CBF9BCF6BA}" type="slidenum">
              <a:rPr kumimoji="1" lang="ja-JP" altLang="en-US" smtClean="0"/>
              <a:t>245</a:t>
            </a:fld>
            <a:endParaRPr kumimoji="1" lang="ja-JP" altLang="en-US"/>
          </a:p>
        </p:txBody>
      </p:sp>
    </p:spTree>
    <p:extLst>
      <p:ext uri="{BB962C8B-B14F-4D97-AF65-F5344CB8AC3E}">
        <p14:creationId xmlns:p14="http://schemas.microsoft.com/office/powerpoint/2010/main" val="74919917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8517-3241-9ACE-C31D-E7FD1DC84340}"/>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DE7709FE-C394-53B4-8680-96EAE6C593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FF49F4CD-76EA-2253-D8EF-6736E4381D8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六角形 1">
            <a:extLst>
              <a:ext uri="{FF2B5EF4-FFF2-40B4-BE49-F238E27FC236}">
                <a16:creationId xmlns:a16="http://schemas.microsoft.com/office/drawing/2014/main" id="{D1C45C99-FC49-DB7B-2DC6-85ED8BB3CA71}"/>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E946DACE-85BA-1D5D-AA22-FCFCC4C58AFA}"/>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4" name="タイトル 1">
            <a:extLst>
              <a:ext uri="{FF2B5EF4-FFF2-40B4-BE49-F238E27FC236}">
                <a16:creationId xmlns:a16="http://schemas.microsoft.com/office/drawing/2014/main" id="{4A79A655-808C-10BD-03E8-8C280F3FE7B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正方形/長方形 5">
            <a:extLst>
              <a:ext uri="{FF2B5EF4-FFF2-40B4-BE49-F238E27FC236}">
                <a16:creationId xmlns:a16="http://schemas.microsoft.com/office/drawing/2014/main" id="{A7C23A98-F400-34C6-ADBF-538CED596AB1}"/>
              </a:ext>
            </a:extLst>
          </p:cNvPr>
          <p:cNvSpPr/>
          <p:nvPr/>
        </p:nvSpPr>
        <p:spPr>
          <a:xfrm>
            <a:off x="386550" y="2179102"/>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7" name="正方形/長方形 6">
            <a:extLst>
              <a:ext uri="{FF2B5EF4-FFF2-40B4-BE49-F238E27FC236}">
                <a16:creationId xmlns:a16="http://schemas.microsoft.com/office/drawing/2014/main" id="{6C269EF0-0DF3-007E-1BCF-ECA6FD42B36C}"/>
              </a:ext>
            </a:extLst>
          </p:cNvPr>
          <p:cNvSpPr/>
          <p:nvPr/>
        </p:nvSpPr>
        <p:spPr>
          <a:xfrm>
            <a:off x="2228683" y="2169745"/>
            <a:ext cx="1748360"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bg1"/>
                </a:solidFill>
                <a:latin typeface="HGMaruGothicMPRO" panose="020F0600000000000000" pitchFamily="34" charset="-128"/>
                <a:ea typeface="HGMaruGothicMPRO" panose="020F0600000000000000" pitchFamily="34" charset="-128"/>
              </a:rPr>
              <a:t>初期う蝕</a:t>
            </a:r>
            <a:endParaRPr kumimoji="1" lang="en-US" altLang="ja-JP" sz="2400" dirty="0">
              <a:solidFill>
                <a:schemeClr val="bg1"/>
              </a:solidFill>
              <a:latin typeface="HGMaruGothicMPRO" panose="020F0600000000000000" pitchFamily="34" charset="-128"/>
              <a:ea typeface="HGMaruGothicMPRO" panose="020F0600000000000000" pitchFamily="34" charset="-128"/>
            </a:endParaRPr>
          </a:p>
          <a:p>
            <a:pPr algn="ctr"/>
            <a:r>
              <a:rPr lang="en-US" altLang="ja-JP" sz="3200" dirty="0">
                <a:solidFill>
                  <a:schemeClr val="bg1"/>
                </a:solidFill>
                <a:latin typeface="HGMaruGothicMPRO" panose="020F0600000000000000" pitchFamily="34" charset="-128"/>
                <a:ea typeface="HGMaruGothicMPRO" panose="020F0600000000000000" pitchFamily="34" charset="-128"/>
              </a:rPr>
              <a:t>260</a:t>
            </a:r>
            <a:r>
              <a:rPr kumimoji="1" lang="ja-JP" altLang="en-US" sz="3200">
                <a:solidFill>
                  <a:schemeClr val="bg1"/>
                </a:solidFill>
                <a:latin typeface="HGMaruGothicMPRO" panose="020F0600000000000000" pitchFamily="34" charset="-128"/>
                <a:ea typeface="HGMaruGothicMPRO" panose="020F0600000000000000" pitchFamily="34" charset="-128"/>
              </a:rPr>
              <a:t>点</a:t>
            </a:r>
          </a:p>
        </p:txBody>
      </p:sp>
      <p:sp>
        <p:nvSpPr>
          <p:cNvPr id="13" name="正方形/長方形 12">
            <a:extLst>
              <a:ext uri="{FF2B5EF4-FFF2-40B4-BE49-F238E27FC236}">
                <a16:creationId xmlns:a16="http://schemas.microsoft.com/office/drawing/2014/main" id="{4BDFCC10-71DB-37E1-B0EE-9B087C771ECD}"/>
              </a:ext>
            </a:extLst>
          </p:cNvPr>
          <p:cNvSpPr/>
          <p:nvPr/>
        </p:nvSpPr>
        <p:spPr>
          <a:xfrm>
            <a:off x="9780517" y="2125361"/>
            <a:ext cx="800117" cy="1303637"/>
          </a:xfrm>
          <a:prstGeom prst="rect">
            <a:avLst/>
          </a:prstGeom>
          <a:solidFill>
            <a:schemeClr val="accent1">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a:solidFill>
                  <a:schemeClr val="tx1"/>
                </a:solidFill>
                <a:latin typeface="HGMaruGothicMPRO" panose="020F0600000000000000" pitchFamily="34" charset="-128"/>
                <a:ea typeface="HGMaruGothicMPRO" panose="020F0600000000000000" pitchFamily="34" charset="-128"/>
              </a:rPr>
              <a:t>Ｆ局</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1700" dirty="0">
                <a:solidFill>
                  <a:schemeClr val="tx1"/>
                </a:solidFill>
                <a:latin typeface="HGMaruGothicMPRO" panose="020F0600000000000000" pitchFamily="34" charset="-128"/>
                <a:ea typeface="HGMaruGothicMPRO" panose="020F0600000000000000" pitchFamily="34" charset="-128"/>
              </a:rPr>
              <a:t>100</a:t>
            </a:r>
            <a:r>
              <a:rPr kumimoji="1" lang="ja-JP" altLang="en-US" sz="1700">
                <a:solidFill>
                  <a:schemeClr val="tx1"/>
                </a:solidFill>
                <a:latin typeface="HGMaruGothicMPRO" panose="020F0600000000000000" pitchFamily="34" charset="-128"/>
                <a:ea typeface="HGMaruGothicMPRO" panose="020F0600000000000000" pitchFamily="34" charset="-128"/>
              </a:rPr>
              <a:t>点</a:t>
            </a:r>
          </a:p>
        </p:txBody>
      </p:sp>
      <p:sp>
        <p:nvSpPr>
          <p:cNvPr id="14" name="正方形/長方形 13">
            <a:extLst>
              <a:ext uri="{FF2B5EF4-FFF2-40B4-BE49-F238E27FC236}">
                <a16:creationId xmlns:a16="http://schemas.microsoft.com/office/drawing/2014/main" id="{751006EB-9650-3F82-0C4F-7CC34BDBCEBC}"/>
              </a:ext>
            </a:extLst>
          </p:cNvPr>
          <p:cNvSpPr/>
          <p:nvPr/>
        </p:nvSpPr>
        <p:spPr>
          <a:xfrm>
            <a:off x="386550" y="4166888"/>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grpSp>
        <p:nvGrpSpPr>
          <p:cNvPr id="15" name="グループ化 14">
            <a:extLst>
              <a:ext uri="{FF2B5EF4-FFF2-40B4-BE49-F238E27FC236}">
                <a16:creationId xmlns:a16="http://schemas.microsoft.com/office/drawing/2014/main" id="{B93A94CF-33D4-C5B2-E54C-13A4588DA7C6}"/>
              </a:ext>
            </a:extLst>
          </p:cNvPr>
          <p:cNvGrpSpPr/>
          <p:nvPr/>
        </p:nvGrpSpPr>
        <p:grpSpPr>
          <a:xfrm>
            <a:off x="4640087" y="2388672"/>
            <a:ext cx="581024" cy="2825077"/>
            <a:chOff x="4640087" y="2388672"/>
            <a:chExt cx="581024" cy="2825077"/>
          </a:xfrm>
        </p:grpSpPr>
        <p:sp>
          <p:nvSpPr>
            <p:cNvPr id="8" name="右矢印 7">
              <a:extLst>
                <a:ext uri="{FF2B5EF4-FFF2-40B4-BE49-F238E27FC236}">
                  <a16:creationId xmlns:a16="http://schemas.microsoft.com/office/drawing/2014/main" id="{03286BAF-A76B-E16A-176F-747FCCAC56D5}"/>
                </a:ext>
              </a:extLst>
            </p:cNvPr>
            <p:cNvSpPr/>
            <p:nvPr/>
          </p:nvSpPr>
          <p:spPr>
            <a:xfrm>
              <a:off x="4640087" y="238867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右矢印 15">
              <a:extLst>
                <a:ext uri="{FF2B5EF4-FFF2-40B4-BE49-F238E27FC236}">
                  <a16:creationId xmlns:a16="http://schemas.microsoft.com/office/drawing/2014/main" id="{FDD134EB-C10B-1A01-A693-3BD5A922AF06}"/>
                </a:ext>
              </a:extLst>
            </p:cNvPr>
            <p:cNvSpPr/>
            <p:nvPr/>
          </p:nvSpPr>
          <p:spPr>
            <a:xfrm>
              <a:off x="4640087" y="4441589"/>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23690D73-5223-3B97-8043-688E5A59B694}"/>
              </a:ext>
            </a:extLst>
          </p:cNvPr>
          <p:cNvGrpSpPr/>
          <p:nvPr/>
        </p:nvGrpSpPr>
        <p:grpSpPr>
          <a:xfrm>
            <a:off x="5925131" y="2116401"/>
            <a:ext cx="1728000" cy="3356554"/>
            <a:chOff x="5925131" y="2116401"/>
            <a:chExt cx="1728000" cy="3356554"/>
          </a:xfrm>
        </p:grpSpPr>
        <p:sp>
          <p:nvSpPr>
            <p:cNvPr id="10" name="正方形/長方形 9">
              <a:extLst>
                <a:ext uri="{FF2B5EF4-FFF2-40B4-BE49-F238E27FC236}">
                  <a16:creationId xmlns:a16="http://schemas.microsoft.com/office/drawing/2014/main" id="{447487CD-9E61-A5D2-D516-C13CCC12AC95}"/>
                </a:ext>
              </a:extLst>
            </p:cNvPr>
            <p:cNvSpPr/>
            <p:nvPr/>
          </p:nvSpPr>
          <p:spPr>
            <a:xfrm>
              <a:off x="5925131" y="2116401"/>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7" name="正方形/長方形 16">
              <a:extLst>
                <a:ext uri="{FF2B5EF4-FFF2-40B4-BE49-F238E27FC236}">
                  <a16:creationId xmlns:a16="http://schemas.microsoft.com/office/drawing/2014/main" id="{523006EB-D051-C727-1C9A-0E3D6E1FD01E}"/>
                </a:ext>
              </a:extLst>
            </p:cNvPr>
            <p:cNvSpPr/>
            <p:nvPr/>
          </p:nvSpPr>
          <p:spPr>
            <a:xfrm>
              <a:off x="5925131" y="4169318"/>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grpSp>
      <p:grpSp>
        <p:nvGrpSpPr>
          <p:cNvPr id="23" name="グループ化 22">
            <a:extLst>
              <a:ext uri="{FF2B5EF4-FFF2-40B4-BE49-F238E27FC236}">
                <a16:creationId xmlns:a16="http://schemas.microsoft.com/office/drawing/2014/main" id="{E21E8C83-5DC1-FC5E-8347-88170D233699}"/>
              </a:ext>
            </a:extLst>
          </p:cNvPr>
          <p:cNvGrpSpPr/>
          <p:nvPr/>
        </p:nvGrpSpPr>
        <p:grpSpPr>
          <a:xfrm>
            <a:off x="7762124" y="2116400"/>
            <a:ext cx="873335" cy="3363088"/>
            <a:chOff x="7762124" y="2116400"/>
            <a:chExt cx="873335" cy="3363088"/>
          </a:xfrm>
        </p:grpSpPr>
        <p:sp>
          <p:nvSpPr>
            <p:cNvPr id="11" name="正方形/長方形 10">
              <a:extLst>
                <a:ext uri="{FF2B5EF4-FFF2-40B4-BE49-F238E27FC236}">
                  <a16:creationId xmlns:a16="http://schemas.microsoft.com/office/drawing/2014/main" id="{CA77ED89-E2ED-3CBB-5FFC-016A755160B5}"/>
                </a:ext>
              </a:extLst>
            </p:cNvPr>
            <p:cNvSpPr/>
            <p:nvPr/>
          </p:nvSpPr>
          <p:spPr>
            <a:xfrm>
              <a:off x="7762124" y="2116400"/>
              <a:ext cx="873335"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latin typeface="HGMaruGothicMPRO" panose="020F0600000000000000" pitchFamily="34" charset="-128"/>
                  <a:ea typeface="HGMaruGothicMPRO" panose="020F0600000000000000" pitchFamily="34" charset="-128"/>
                </a:rPr>
                <a:t>エナメル質初期う蝕管理料</a:t>
              </a:r>
              <a:endParaRPr kumimoji="1" lang="en-US" altLang="ja-JP" sz="12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30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18" name="正方形/長方形 17">
              <a:extLst>
                <a:ext uri="{FF2B5EF4-FFF2-40B4-BE49-F238E27FC236}">
                  <a16:creationId xmlns:a16="http://schemas.microsoft.com/office/drawing/2014/main" id="{7EBAD586-9618-C7DB-0608-B7074F7B4C7D}"/>
                </a:ext>
              </a:extLst>
            </p:cNvPr>
            <p:cNvSpPr/>
            <p:nvPr/>
          </p:nvSpPr>
          <p:spPr>
            <a:xfrm>
              <a:off x="7762124" y="4175851"/>
              <a:ext cx="873335" cy="1303637"/>
            </a:xfrm>
            <a:prstGeom prst="rect">
              <a:avLst/>
            </a:prstGeom>
            <a:solidFill>
              <a:srgbClr val="C0000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300">
                  <a:solidFill>
                    <a:schemeClr val="bg1"/>
                  </a:solidFill>
                  <a:latin typeface="HGMaruGothicMPRO" panose="020F0600000000000000" pitchFamily="34" charset="-128"/>
                  <a:ea typeface="HGMaruGothicMPRO" panose="020F0600000000000000" pitchFamily="34" charset="-128"/>
                </a:rPr>
                <a:t>根面う蝕管理料</a:t>
              </a:r>
              <a:endParaRPr lang="en-US" altLang="ja-JP" sz="13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30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grpSp>
      <p:sp>
        <p:nvSpPr>
          <p:cNvPr id="20" name="正方形/長方形 19">
            <a:extLst>
              <a:ext uri="{FF2B5EF4-FFF2-40B4-BE49-F238E27FC236}">
                <a16:creationId xmlns:a16="http://schemas.microsoft.com/office/drawing/2014/main" id="{5A26A53F-B3F8-2C12-7705-053A2713A68C}"/>
              </a:ext>
            </a:extLst>
          </p:cNvPr>
          <p:cNvSpPr/>
          <p:nvPr/>
        </p:nvSpPr>
        <p:spPr>
          <a:xfrm>
            <a:off x="9780517" y="4166884"/>
            <a:ext cx="800117"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400">
                <a:solidFill>
                  <a:schemeClr val="tx1"/>
                </a:solidFill>
                <a:latin typeface="HGMaruGothicMPRO" panose="020F0600000000000000" pitchFamily="34" charset="-128"/>
                <a:ea typeface="HGMaruGothicMPRO" panose="020F0600000000000000" pitchFamily="34" charset="-128"/>
              </a:rPr>
              <a:t>Ｆ局</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80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21" name="正方形/長方形 20">
            <a:extLst>
              <a:ext uri="{FF2B5EF4-FFF2-40B4-BE49-F238E27FC236}">
                <a16:creationId xmlns:a16="http://schemas.microsoft.com/office/drawing/2014/main" id="{5A9AD27A-4F00-D35F-14EA-A7E88F4C3915}"/>
              </a:ext>
            </a:extLst>
          </p:cNvPr>
          <p:cNvSpPr/>
          <p:nvPr/>
        </p:nvSpPr>
        <p:spPr>
          <a:xfrm>
            <a:off x="2223543" y="4166885"/>
            <a:ext cx="810670"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400">
                <a:solidFill>
                  <a:schemeClr val="tx1"/>
                </a:solidFill>
                <a:latin typeface="HGMaruGothicMPRO" panose="020F0600000000000000" pitchFamily="34" charset="-128"/>
                <a:ea typeface="HGMaruGothicMPRO" panose="020F0600000000000000" pitchFamily="34" charset="-128"/>
              </a:rPr>
              <a:t>Ｆ局</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dirty="0">
                <a:solidFill>
                  <a:schemeClr val="tx1"/>
                </a:solidFill>
                <a:latin typeface="HGMaruGothicMPRO" panose="020F0600000000000000" pitchFamily="34" charset="-128"/>
                <a:ea typeface="HGMaruGothicMPRO" panose="020F0600000000000000" pitchFamily="34" charset="-128"/>
              </a:rPr>
              <a:t>110</a:t>
            </a:r>
            <a:r>
              <a:rPr kumimoji="1" lang="ja-JP" altLang="en-US">
                <a:solidFill>
                  <a:schemeClr val="tx1"/>
                </a:solidFill>
                <a:latin typeface="HGMaruGothicMPRO" panose="020F0600000000000000" pitchFamily="34" charset="-128"/>
                <a:ea typeface="HGMaruGothicMPRO" panose="020F0600000000000000" pitchFamily="34" charset="-128"/>
              </a:rPr>
              <a:t>点</a:t>
            </a:r>
          </a:p>
        </p:txBody>
      </p:sp>
      <p:grpSp>
        <p:nvGrpSpPr>
          <p:cNvPr id="24" name="グループ化 23">
            <a:extLst>
              <a:ext uri="{FF2B5EF4-FFF2-40B4-BE49-F238E27FC236}">
                <a16:creationId xmlns:a16="http://schemas.microsoft.com/office/drawing/2014/main" id="{27D6FFBF-649F-2358-F9D5-EA72A9F01AAC}"/>
              </a:ext>
            </a:extLst>
          </p:cNvPr>
          <p:cNvGrpSpPr/>
          <p:nvPr/>
        </p:nvGrpSpPr>
        <p:grpSpPr>
          <a:xfrm>
            <a:off x="8704954" y="2122931"/>
            <a:ext cx="800117" cy="3347591"/>
            <a:chOff x="8737592" y="2122933"/>
            <a:chExt cx="800117" cy="3347591"/>
          </a:xfrm>
        </p:grpSpPr>
        <p:sp>
          <p:nvSpPr>
            <p:cNvPr id="12" name="正方形/長方形 11">
              <a:extLst>
                <a:ext uri="{FF2B5EF4-FFF2-40B4-BE49-F238E27FC236}">
                  <a16:creationId xmlns:a16="http://schemas.microsoft.com/office/drawing/2014/main" id="{4728F23A-5129-2F4B-C1E0-DB07FC74C7CD}"/>
                </a:ext>
              </a:extLst>
            </p:cNvPr>
            <p:cNvSpPr/>
            <p:nvPr/>
          </p:nvSpPr>
          <p:spPr>
            <a:xfrm>
              <a:off x="8737592" y="2122933"/>
              <a:ext cx="800117"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a:solidFill>
                    <a:schemeClr val="bg1"/>
                  </a:solidFill>
                  <a:latin typeface="HGMaruGothicMPRO" panose="020F0600000000000000" pitchFamily="34" charset="-128"/>
                  <a:ea typeface="HGMaruGothicMPRO" panose="020F0600000000000000" pitchFamily="34" charset="-128"/>
                </a:rPr>
                <a:t>口腔管理体制強化加算</a:t>
              </a:r>
              <a:endParaRPr kumimoji="1" lang="en-US" altLang="ja-JP" sz="10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48</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22" name="正方形/長方形 21">
              <a:extLst>
                <a:ext uri="{FF2B5EF4-FFF2-40B4-BE49-F238E27FC236}">
                  <a16:creationId xmlns:a16="http://schemas.microsoft.com/office/drawing/2014/main" id="{4B49DE02-CC98-586B-39CD-69FC62FD532F}"/>
                </a:ext>
              </a:extLst>
            </p:cNvPr>
            <p:cNvSpPr/>
            <p:nvPr/>
          </p:nvSpPr>
          <p:spPr>
            <a:xfrm>
              <a:off x="8737592" y="4166887"/>
              <a:ext cx="800117"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a:solidFill>
                    <a:schemeClr val="bg1"/>
                  </a:solidFill>
                  <a:latin typeface="HGMaruGothicMPRO" panose="020F0600000000000000" pitchFamily="34" charset="-128"/>
                  <a:ea typeface="HGMaruGothicMPRO" panose="020F0600000000000000" pitchFamily="34" charset="-128"/>
                </a:rPr>
                <a:t>口腔管理体制強化加算</a:t>
              </a:r>
              <a:endParaRPr kumimoji="1" lang="en-US" altLang="ja-JP" sz="10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48</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grpSp>
      <p:grpSp>
        <p:nvGrpSpPr>
          <p:cNvPr id="28" name="グループ化 27">
            <a:extLst>
              <a:ext uri="{FF2B5EF4-FFF2-40B4-BE49-F238E27FC236}">
                <a16:creationId xmlns:a16="http://schemas.microsoft.com/office/drawing/2014/main" id="{5B20AEA7-7A0B-9B0D-F023-8564AC6ADAEA}"/>
              </a:ext>
            </a:extLst>
          </p:cNvPr>
          <p:cNvGrpSpPr/>
          <p:nvPr/>
        </p:nvGrpSpPr>
        <p:grpSpPr>
          <a:xfrm>
            <a:off x="10879133" y="2116399"/>
            <a:ext cx="810670" cy="3354121"/>
            <a:chOff x="10879133" y="2116399"/>
            <a:chExt cx="810670" cy="3354121"/>
          </a:xfrm>
        </p:grpSpPr>
        <p:sp>
          <p:nvSpPr>
            <p:cNvPr id="25" name="正方形/長方形 24">
              <a:extLst>
                <a:ext uri="{FF2B5EF4-FFF2-40B4-BE49-F238E27FC236}">
                  <a16:creationId xmlns:a16="http://schemas.microsoft.com/office/drawing/2014/main" id="{3FD0BEF2-2F23-1BBD-E315-7430426E9496}"/>
                </a:ext>
              </a:extLst>
            </p:cNvPr>
            <p:cNvSpPr/>
            <p:nvPr/>
          </p:nvSpPr>
          <p:spPr>
            <a:xfrm>
              <a:off x="10879133" y="2116399"/>
              <a:ext cx="81067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a:solidFill>
                    <a:schemeClr val="tx1"/>
                  </a:solidFill>
                  <a:latin typeface="HGMaruGothicMPRO" panose="020F0600000000000000" pitchFamily="34" charset="-128"/>
                  <a:ea typeface="HGMaruGothicMPRO" panose="020F0600000000000000" pitchFamily="34" charset="-128"/>
                </a:rPr>
                <a:t>歯清</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72</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26" name="正方形/長方形 25">
              <a:extLst>
                <a:ext uri="{FF2B5EF4-FFF2-40B4-BE49-F238E27FC236}">
                  <a16:creationId xmlns:a16="http://schemas.microsoft.com/office/drawing/2014/main" id="{3BBCB061-B226-EEF4-C93D-D3A09B282B13}"/>
                </a:ext>
              </a:extLst>
            </p:cNvPr>
            <p:cNvSpPr/>
            <p:nvPr/>
          </p:nvSpPr>
          <p:spPr>
            <a:xfrm>
              <a:off x="10879133" y="4166883"/>
              <a:ext cx="81067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a:solidFill>
                    <a:schemeClr val="tx1"/>
                  </a:solidFill>
                  <a:latin typeface="HGMaruGothicMPRO" panose="020F0600000000000000" pitchFamily="34" charset="-128"/>
                  <a:ea typeface="HGMaruGothicMPRO" panose="020F0600000000000000" pitchFamily="34" charset="-128"/>
                </a:rPr>
                <a:t>歯清</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72</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grpSp>
      <p:sp>
        <p:nvSpPr>
          <p:cNvPr id="27" name="正方形/長方形 26">
            <a:extLst>
              <a:ext uri="{FF2B5EF4-FFF2-40B4-BE49-F238E27FC236}">
                <a16:creationId xmlns:a16="http://schemas.microsoft.com/office/drawing/2014/main" id="{381006B3-A4C3-4D1C-51D4-314870B7B5B5}"/>
              </a:ext>
            </a:extLst>
          </p:cNvPr>
          <p:cNvSpPr/>
          <p:nvPr/>
        </p:nvSpPr>
        <p:spPr>
          <a:xfrm>
            <a:off x="3125397" y="4166882"/>
            <a:ext cx="81067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a:solidFill>
                  <a:schemeClr val="tx1"/>
                </a:solidFill>
                <a:latin typeface="HGMaruGothicMPRO" panose="020F0600000000000000" pitchFamily="34" charset="-128"/>
                <a:ea typeface="HGMaruGothicMPRO" panose="020F0600000000000000" pitchFamily="34" charset="-128"/>
              </a:rPr>
              <a:t>歯清</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72</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29" name="正方形/長方形 28">
            <a:extLst>
              <a:ext uri="{FF2B5EF4-FFF2-40B4-BE49-F238E27FC236}">
                <a16:creationId xmlns:a16="http://schemas.microsoft.com/office/drawing/2014/main" id="{5D18FB46-6F30-4011-5641-2AA59AF39A91}"/>
              </a:ext>
            </a:extLst>
          </p:cNvPr>
          <p:cNvSpPr/>
          <p:nvPr/>
        </p:nvSpPr>
        <p:spPr>
          <a:xfrm>
            <a:off x="5925131" y="3426568"/>
            <a:ext cx="5764672" cy="651818"/>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solidFill>
                  <a:schemeClr val="tx1"/>
                </a:solidFill>
                <a:latin typeface="HGMaruGothicMPRO" panose="020F0600000000000000" pitchFamily="34" charset="-128"/>
                <a:ea typeface="HGMaruGothicMPRO" panose="020F0600000000000000" pitchFamily="34" charset="-128"/>
              </a:rPr>
              <a:t>合計</a:t>
            </a:r>
            <a:r>
              <a:rPr lang="en-US" altLang="ja-JP" sz="3200" dirty="0">
                <a:solidFill>
                  <a:schemeClr val="bg1">
                    <a:lumMod val="75000"/>
                  </a:schemeClr>
                </a:solidFill>
                <a:latin typeface="HGMaruGothicMPRO" panose="020F0600000000000000" pitchFamily="34" charset="-128"/>
                <a:ea typeface="HGMaruGothicMPRO" panose="020F0600000000000000" pitchFamily="34" charset="-128"/>
              </a:rPr>
              <a:t>150</a:t>
            </a:r>
            <a:r>
              <a:rPr lang="ja-JP" altLang="en-US" sz="3200">
                <a:solidFill>
                  <a:schemeClr val="bg1">
                    <a:lumMod val="75000"/>
                  </a:schemeClr>
                </a:solidFill>
                <a:latin typeface="HGMaruGothicMPRO" panose="020F0600000000000000" pitchFamily="34" charset="-128"/>
                <a:ea typeface="HGMaruGothicMPRO" panose="020F0600000000000000" pitchFamily="34" charset="-128"/>
              </a:rPr>
              <a:t>点</a:t>
            </a:r>
            <a:r>
              <a:rPr lang="ja-JP" altLang="en-US" sz="3200">
                <a:solidFill>
                  <a:schemeClr val="tx1"/>
                </a:solidFill>
                <a:latin typeface="HGMaruGothicMPRO" panose="020F0600000000000000" pitchFamily="34" charset="-128"/>
                <a:ea typeface="HGMaruGothicMPRO" panose="020F0600000000000000" pitchFamily="34" charset="-128"/>
              </a:rPr>
              <a:t>・</a:t>
            </a:r>
            <a:r>
              <a:rPr lang="en-US" altLang="ja-JP" sz="3200" dirty="0">
                <a:solidFill>
                  <a:schemeClr val="tx1"/>
                </a:solidFill>
                <a:latin typeface="HGMaruGothicMPRO" panose="020F0600000000000000" pitchFamily="34" charset="-128"/>
                <a:ea typeface="HGMaruGothicMPRO" panose="020F0600000000000000" pitchFamily="34" charset="-128"/>
              </a:rPr>
              <a:t>250</a:t>
            </a:r>
            <a:r>
              <a:rPr kumimoji="1" lang="ja-JP" altLang="en-US" sz="3200">
                <a:solidFill>
                  <a:schemeClr val="tx1"/>
                </a:solidFill>
                <a:latin typeface="HGMaruGothicMPRO" panose="020F0600000000000000" pitchFamily="34" charset="-128"/>
                <a:ea typeface="HGMaruGothicMPRO" panose="020F0600000000000000" pitchFamily="34" charset="-128"/>
              </a:rPr>
              <a:t>点</a:t>
            </a:r>
          </a:p>
        </p:txBody>
      </p:sp>
      <p:sp>
        <p:nvSpPr>
          <p:cNvPr id="30" name="正方形/長方形 29">
            <a:extLst>
              <a:ext uri="{FF2B5EF4-FFF2-40B4-BE49-F238E27FC236}">
                <a16:creationId xmlns:a16="http://schemas.microsoft.com/office/drawing/2014/main" id="{A092ACFA-E50C-0211-C52C-5E046DB9DDA6}"/>
              </a:ext>
            </a:extLst>
          </p:cNvPr>
          <p:cNvSpPr/>
          <p:nvPr/>
        </p:nvSpPr>
        <p:spPr>
          <a:xfrm>
            <a:off x="5925131" y="5423249"/>
            <a:ext cx="5764672" cy="651818"/>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solidFill>
                  <a:schemeClr val="tx1"/>
                </a:solidFill>
                <a:latin typeface="HGMaruGothicMPRO" panose="020F0600000000000000" pitchFamily="34" charset="-128"/>
                <a:ea typeface="HGMaruGothicMPRO" panose="020F0600000000000000" pitchFamily="34" charset="-128"/>
              </a:rPr>
              <a:t>合計</a:t>
            </a:r>
            <a:r>
              <a:rPr lang="en-US" altLang="ja-JP" sz="3200" dirty="0">
                <a:solidFill>
                  <a:schemeClr val="tx1"/>
                </a:solidFill>
                <a:latin typeface="HGMaruGothicMPRO" panose="020F0600000000000000" pitchFamily="34" charset="-128"/>
                <a:ea typeface="HGMaruGothicMPRO" panose="020F0600000000000000" pitchFamily="34" charset="-128"/>
              </a:rPr>
              <a:t>130</a:t>
            </a:r>
            <a:r>
              <a:rPr lang="ja-JP" altLang="en-US" sz="3200">
                <a:solidFill>
                  <a:schemeClr val="tx1"/>
                </a:solidFill>
                <a:latin typeface="HGMaruGothicMPRO" panose="020F0600000000000000" pitchFamily="34" charset="-128"/>
                <a:ea typeface="HGMaruGothicMPRO" panose="020F0600000000000000" pitchFamily="34" charset="-128"/>
              </a:rPr>
              <a:t>点・</a:t>
            </a:r>
            <a:r>
              <a:rPr lang="en-US" altLang="ja-JP" sz="3200" dirty="0">
                <a:solidFill>
                  <a:schemeClr val="tx1"/>
                </a:solidFill>
                <a:latin typeface="HGMaruGothicMPRO" panose="020F0600000000000000" pitchFamily="34" charset="-128"/>
                <a:ea typeface="HGMaruGothicMPRO" panose="020F0600000000000000" pitchFamily="34" charset="-128"/>
              </a:rPr>
              <a:t>230</a:t>
            </a:r>
            <a:r>
              <a:rPr kumimoji="1" lang="ja-JP" altLang="en-US" sz="3200">
                <a:solidFill>
                  <a:schemeClr val="tx1"/>
                </a:solidFill>
                <a:latin typeface="HGMaruGothicMPRO" panose="020F0600000000000000" pitchFamily="34" charset="-128"/>
                <a:ea typeface="HGMaruGothicMPRO" panose="020F0600000000000000" pitchFamily="34" charset="-128"/>
              </a:rPr>
              <a:t>点</a:t>
            </a:r>
          </a:p>
        </p:txBody>
      </p:sp>
      <p:sp>
        <p:nvSpPr>
          <p:cNvPr id="31" name="スライド番号プレースホルダー 30">
            <a:extLst>
              <a:ext uri="{FF2B5EF4-FFF2-40B4-BE49-F238E27FC236}">
                <a16:creationId xmlns:a16="http://schemas.microsoft.com/office/drawing/2014/main" id="{2D38CD0F-EC20-61C5-7CDB-DC7EAF245362}"/>
              </a:ext>
            </a:extLst>
          </p:cNvPr>
          <p:cNvSpPr>
            <a:spLocks noGrp="1"/>
          </p:cNvSpPr>
          <p:nvPr>
            <p:ph type="sldNum" sz="quarter" idx="12"/>
          </p:nvPr>
        </p:nvSpPr>
        <p:spPr/>
        <p:txBody>
          <a:bodyPr/>
          <a:lstStyle/>
          <a:p>
            <a:fld id="{7F53A4F6-1DED-4042-94B1-26CBF9BCF6BA}" type="slidenum">
              <a:rPr kumimoji="1" lang="ja-JP" altLang="en-US" smtClean="0"/>
              <a:t>246</a:t>
            </a:fld>
            <a:endParaRPr kumimoji="1" lang="ja-JP" altLang="en-US"/>
          </a:p>
        </p:txBody>
      </p:sp>
    </p:spTree>
    <p:extLst>
      <p:ext uri="{BB962C8B-B14F-4D97-AF65-F5344CB8AC3E}">
        <p14:creationId xmlns:p14="http://schemas.microsoft.com/office/powerpoint/2010/main" val="16000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grpId="0" nodeType="clickEffect">
                                  <p:stCondLst>
                                    <p:cond delay="0"/>
                                  </p:stCondLst>
                                  <p:endCondLst>
                                    <p:cond evt="onNext" delay="0">
                                      <p:tgtEl>
                                        <p:sldTgt/>
                                      </p:tgtEl>
                                    </p:cond>
                                  </p:endCondLst>
                                  <p:childTnLst>
                                    <p:anim calcmode="discrete" valueType="str">
                                      <p:cBhvr>
                                        <p:cTn id="6" dur="1500" fill="hold"/>
                                        <p:tgtEl>
                                          <p:spTgt spid="21"/>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2" nodeType="withEffect">
                                  <p:stCondLst>
                                    <p:cond delay="0"/>
                                  </p:stCondLst>
                                  <p:endCondLst>
                                    <p:cond evt="onNext" delay="0">
                                      <p:tgtEl>
                                        <p:sldTgt/>
                                      </p:tgtEl>
                                    </p:cond>
                                  </p:endCondLst>
                                  <p:childTnLst>
                                    <p:anim calcmode="discrete" valueType="str">
                                      <p:cBhvr>
                                        <p:cTn id="8"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1" presetClass="entr" presetSubtype="0" fill="hold" grpId="1"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35" presetClass="emph" presetSubtype="0" repeatCount="indefinite" fill="hold" grpId="0" nodeType="withEffect">
                                  <p:stCondLst>
                                    <p:cond delay="0"/>
                                  </p:stCondLst>
                                  <p:childTnLst>
                                    <p:anim calcmode="discrete" valueType="str">
                                      <p:cBhvr>
                                        <p:cTn id="39"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par>
                    <p:cTn id="40" fill="hold">
                      <p:stCondLst>
                        <p:cond delay="indefinite"/>
                      </p:stCondLst>
                      <p:childTnLst>
                        <p:par>
                          <p:cTn id="41" fill="hold">
                            <p:stCondLst>
                              <p:cond delay="0"/>
                            </p:stCondLst>
                            <p:childTnLst>
                              <p:par>
                                <p:cTn id="42" presetID="35" presetClass="emph" presetSubtype="0" repeatCount="indefinite" fill="hold" grpId="0" nodeType="clickEffect">
                                  <p:stCondLst>
                                    <p:cond delay="0"/>
                                  </p:stCondLst>
                                  <p:endCondLst>
                                    <p:cond evt="onNext" delay="0">
                                      <p:tgtEl>
                                        <p:sldTgt/>
                                      </p:tgtEl>
                                    </p:cond>
                                  </p:endCondLst>
                                  <p:childTnLst>
                                    <p:anim calcmode="discrete" valueType="str">
                                      <p:cBhvr>
                                        <p:cTn id="43" dur="1000" fill="hold"/>
                                        <p:tgtEl>
                                          <p:spTgt spid="27"/>
                                        </p:tgtEl>
                                        <p:attrNameLst>
                                          <p:attrName>style.visibility</p:attrName>
                                        </p:attrNameLst>
                                      </p:cBhvr>
                                      <p:tavLst>
                                        <p:tav tm="0">
                                          <p:val>
                                            <p:strVal val="hidden"/>
                                          </p:val>
                                        </p:tav>
                                        <p:tav tm="50000">
                                          <p:val>
                                            <p:strVal val="visible"/>
                                          </p:val>
                                        </p:tav>
                                      </p:tavLst>
                                    </p:anim>
                                  </p:childTnLst>
                                </p:cTn>
                              </p:par>
                              <p:par>
                                <p:cTn id="44" presetID="1" presetClass="entr" presetSubtype="0" fill="hold" grpId="1"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0" grpId="1" animBg="1"/>
      <p:bldP spid="21" grpId="0" animBg="1"/>
      <p:bldP spid="21" grpId="1" animBg="1"/>
      <p:bldP spid="27" grpId="0" animBg="1"/>
      <p:bldP spid="27" grpId="1" animBg="1"/>
      <p:bldP spid="27" grpId="2" animBg="1"/>
      <p:bldP spid="29" grpId="0"/>
      <p:bldP spid="30"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600"/>
              </a:lnSpc>
            </a:pPr>
            <a:r>
              <a:rPr lang="ja-JP" altLang="en-US" sz="6000">
                <a:solidFill>
                  <a:schemeClr val="tx1"/>
                </a:solidFill>
                <a:latin typeface="HGMaruGothicMPRO" panose="020F0600000000000000" pitchFamily="34" charset="-128"/>
                <a:ea typeface="HGMaruGothicMPRO" panose="020F0600000000000000" pitchFamily="34" charset="-128"/>
              </a:rPr>
              <a:t>⑪</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歯周病の重症化予防の推進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32AD5BF4-7CEB-1FC4-2B45-3FE31BD6ECB9}"/>
              </a:ext>
            </a:extLst>
          </p:cNvPr>
          <p:cNvSpPr>
            <a:spLocks noGrp="1"/>
          </p:cNvSpPr>
          <p:nvPr>
            <p:ph type="sldNum" sz="quarter" idx="12"/>
          </p:nvPr>
        </p:nvSpPr>
        <p:spPr/>
        <p:txBody>
          <a:bodyPr/>
          <a:lstStyle/>
          <a:p>
            <a:fld id="{7F53A4F6-1DED-4042-94B1-26CBF9BCF6BA}" type="slidenum">
              <a:rPr kumimoji="1" lang="ja-JP" altLang="en-US" smtClean="0"/>
              <a:t>247</a:t>
            </a:fld>
            <a:endParaRPr kumimoji="1" lang="ja-JP" altLang="en-US"/>
          </a:p>
        </p:txBody>
      </p:sp>
    </p:spTree>
    <p:extLst>
      <p:ext uri="{BB962C8B-B14F-4D97-AF65-F5344CB8AC3E}">
        <p14:creationId xmlns:p14="http://schemas.microsoft.com/office/powerpoint/2010/main" val="105314411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D67A2-DBA7-8A31-FEB8-3B9A00228C6A}"/>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7D66693C-AA9C-D461-1997-6ADAD4859290}"/>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989EF6C3-0865-E8A5-3DA7-3B3357ED215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歯周病の重症化予防の推進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6A80AC2E-A2E2-7248-56FE-C5ABD4C85D73}"/>
              </a:ext>
            </a:extLst>
          </p:cNvPr>
          <p:cNvSpPr txBox="1">
            <a:spLocks/>
          </p:cNvSpPr>
          <p:nvPr/>
        </p:nvSpPr>
        <p:spPr>
          <a:xfrm>
            <a:off x="365760" y="1723075"/>
            <a:ext cx="11521440" cy="255682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歯周病の重症化予防を推進する観点から、歯周病安定期治療及び歯周病重症化予防治療について見直しを行う。</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１．糖尿病患者に対して歯周病安定期治療を行う場合の評価を新設する。</a:t>
            </a:r>
            <a:endParaRPr lang="en-US" altLang="ja-JP" sz="2400" dirty="0">
              <a:solidFill>
                <a:schemeClr val="tx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598CF818-CF9F-0AA5-3B18-FE7EFC1D47DD}"/>
              </a:ext>
            </a:extLst>
          </p:cNvPr>
          <p:cNvGrpSpPr/>
          <p:nvPr/>
        </p:nvGrpSpPr>
        <p:grpSpPr>
          <a:xfrm>
            <a:off x="223870" y="4250293"/>
            <a:ext cx="11744260" cy="2339801"/>
            <a:chOff x="285070" y="4279899"/>
            <a:chExt cx="11744260" cy="2339801"/>
          </a:xfrm>
        </p:grpSpPr>
        <p:sp>
          <p:nvSpPr>
            <p:cNvPr id="8" name="タイトル 1">
              <a:extLst>
                <a:ext uri="{FF2B5EF4-FFF2-40B4-BE49-F238E27FC236}">
                  <a16:creationId xmlns:a16="http://schemas.microsoft.com/office/drawing/2014/main" id="{5535CE1A-4C7B-5A8C-708E-4377DB9F71BF}"/>
                </a:ext>
              </a:extLst>
            </p:cNvPr>
            <p:cNvSpPr txBox="1">
              <a:spLocks/>
            </p:cNvSpPr>
            <p:nvPr/>
          </p:nvSpPr>
          <p:spPr>
            <a:xfrm>
              <a:off x="285070" y="4279899"/>
              <a:ext cx="5487080" cy="2339801"/>
            </a:xfrm>
            <a:prstGeom prst="rect">
              <a:avLst/>
            </a:prstGeom>
            <a:ln>
              <a:solidFill>
                <a:schemeClr val="tx1"/>
              </a:solidFill>
            </a:ln>
          </p:spPr>
          <p:txBody>
            <a:bodyPr vert="horz" lIns="91440" tIns="3600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歯周病安定期治療</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タイトル 1">
              <a:extLst>
                <a:ext uri="{FF2B5EF4-FFF2-40B4-BE49-F238E27FC236}">
                  <a16:creationId xmlns:a16="http://schemas.microsoft.com/office/drawing/2014/main" id="{BAF56099-FC96-1611-DFBE-B3AFF07B4642}"/>
                </a:ext>
              </a:extLst>
            </p:cNvPr>
            <p:cNvSpPr txBox="1">
              <a:spLocks/>
            </p:cNvSpPr>
            <p:nvPr/>
          </p:nvSpPr>
          <p:spPr>
            <a:xfrm>
              <a:off x="6542930" y="4279899"/>
              <a:ext cx="5486400" cy="2339801"/>
            </a:xfrm>
            <a:prstGeom prst="rect">
              <a:avLst/>
            </a:prstGeom>
            <a:ln>
              <a:solidFill>
                <a:schemeClr val="tx1"/>
              </a:solidFill>
            </a:ln>
          </p:spPr>
          <p:txBody>
            <a:bodyPr vert="horz" lIns="91440" tIns="3600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歯周病安定期治療</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4</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歯周病の重症化するおそれのある患者に対して歯周病安定期治療を実施した場合は、</a:t>
              </a:r>
              <a:r>
                <a:rPr lang="ja-JP" altLang="en-US" sz="1500" b="1">
                  <a:solidFill>
                    <a:srgbClr val="0432FF"/>
                  </a:solidFill>
                  <a:effectLst/>
                  <a:latin typeface="HGMaruGothicMPRO" panose="020F0600000000000000" pitchFamily="34" charset="-128"/>
                  <a:ea typeface="HGMaruGothicMPRO" panose="020F0600000000000000" pitchFamily="34" charset="-128"/>
                </a:rPr>
                <a:t>歯周病ハイリスク患者加算</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80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p>
            <a:p>
              <a:pPr algn="l"/>
              <a:r>
                <a:rPr lang="ja-JP" altLang="en-US" sz="1500">
                  <a:solidFill>
                    <a:srgbClr val="FF0000"/>
                  </a:solidFill>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右矢印 10">
              <a:extLst>
                <a:ext uri="{FF2B5EF4-FFF2-40B4-BE49-F238E27FC236}">
                  <a16:creationId xmlns:a16="http://schemas.microsoft.com/office/drawing/2014/main" id="{5B5098A5-B8AA-8839-E34E-A3E394CD1B3A}"/>
                </a:ext>
              </a:extLst>
            </p:cNvPr>
            <p:cNvSpPr/>
            <p:nvPr/>
          </p:nvSpPr>
          <p:spPr>
            <a:xfrm>
              <a:off x="5867028" y="5171981"/>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六角形 11">
            <a:extLst>
              <a:ext uri="{FF2B5EF4-FFF2-40B4-BE49-F238E27FC236}">
                <a16:creationId xmlns:a16="http://schemas.microsoft.com/office/drawing/2014/main" id="{3E0215C8-02E7-08CA-B375-5EF0408E463B}"/>
              </a:ext>
            </a:extLst>
          </p:cNvPr>
          <p:cNvSpPr/>
          <p:nvPr/>
        </p:nvSpPr>
        <p:spPr>
          <a:xfrm>
            <a:off x="11176671" y="59787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6E17BAC8-D7F1-2C14-3F53-CD74928CF59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6" name="図 5">
            <a:extLst>
              <a:ext uri="{FF2B5EF4-FFF2-40B4-BE49-F238E27FC236}">
                <a16:creationId xmlns:a16="http://schemas.microsoft.com/office/drawing/2014/main" id="{F0F6FFF3-32F9-0EAE-E8AE-736E1126780F}"/>
              </a:ext>
            </a:extLst>
          </p:cNvPr>
          <p:cNvPicPr>
            <a:picLocks noChangeAspect="1"/>
          </p:cNvPicPr>
          <p:nvPr/>
        </p:nvPicPr>
        <p:blipFill>
          <a:blip r:embed="rId2"/>
          <a:stretch>
            <a:fillRect/>
          </a:stretch>
        </p:blipFill>
        <p:spPr>
          <a:xfrm flipH="1">
            <a:off x="3334160" y="4377481"/>
            <a:ext cx="2133190" cy="2133190"/>
          </a:xfrm>
          <a:prstGeom prst="rect">
            <a:avLst/>
          </a:prstGeom>
        </p:spPr>
      </p:pic>
      <p:sp>
        <p:nvSpPr>
          <p:cNvPr id="5" name="スライド番号プレースホルダー 4">
            <a:extLst>
              <a:ext uri="{FF2B5EF4-FFF2-40B4-BE49-F238E27FC236}">
                <a16:creationId xmlns:a16="http://schemas.microsoft.com/office/drawing/2014/main" id="{B91058DF-F7C7-822A-1BCB-3EC3A47A40AE}"/>
              </a:ext>
            </a:extLst>
          </p:cNvPr>
          <p:cNvSpPr>
            <a:spLocks noGrp="1"/>
          </p:cNvSpPr>
          <p:nvPr>
            <p:ph type="sldNum" sz="quarter" idx="12"/>
          </p:nvPr>
        </p:nvSpPr>
        <p:spPr/>
        <p:txBody>
          <a:bodyPr/>
          <a:lstStyle/>
          <a:p>
            <a:fld id="{7F53A4F6-1DED-4042-94B1-26CBF9BCF6BA}" type="slidenum">
              <a:rPr kumimoji="1" lang="ja-JP" altLang="en-US" smtClean="0"/>
              <a:t>248</a:t>
            </a:fld>
            <a:endParaRPr kumimoji="1" lang="ja-JP" altLang="en-US"/>
          </a:p>
        </p:txBody>
      </p:sp>
    </p:spTree>
    <p:extLst>
      <p:ext uri="{BB962C8B-B14F-4D97-AF65-F5344CB8AC3E}">
        <p14:creationId xmlns:p14="http://schemas.microsoft.com/office/powerpoint/2010/main" val="243532538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AD4C8-E9BD-4B03-7266-D0BBF1B4D086}"/>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9C8D22BE-B9D4-65D5-A4B2-7B61D1B67E62}"/>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5EEE1DBD-5631-B8D7-1304-003F7DC438B9}"/>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歯周病の重症化予防の推進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4AECC8B4-9EF8-3FF9-F974-8887955713C3}"/>
              </a:ext>
            </a:extLst>
          </p:cNvPr>
          <p:cNvSpPr txBox="1">
            <a:spLocks/>
          </p:cNvSpPr>
          <p:nvPr/>
        </p:nvSpPr>
        <p:spPr>
          <a:xfrm>
            <a:off x="365760" y="1723075"/>
            <a:ext cx="11521440" cy="490632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歯周病の重症化予防を推進する観点から、歯周病安定期治療及び歯周病重症化予防治療について見直しを行う。</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rgbClr val="FF0000"/>
                </a:solidFill>
                <a:latin typeface="HGMaruGothicMPRO" panose="020F0600000000000000" pitchFamily="34" charset="-128"/>
                <a:ea typeface="HGMaruGothicMPRO" panose="020F0600000000000000" pitchFamily="34" charset="-128"/>
              </a:rPr>
              <a:t>SPT</a:t>
            </a:r>
            <a:r>
              <a:rPr lang="ja-JP" altLang="en-US" sz="2400">
                <a:solidFill>
                  <a:srgbClr val="FF0000"/>
                </a:solidFill>
                <a:effectLst/>
                <a:latin typeface="HGMaruGothicMPRO" panose="020F0600000000000000" pitchFamily="34" charset="-128"/>
                <a:ea typeface="HGMaruGothicMPRO" panose="020F0600000000000000" pitchFamily="34" charset="-128"/>
              </a:rPr>
              <a:t>を行っている患者が</a:t>
            </a:r>
            <a:r>
              <a:rPr lang="ja-JP" altLang="en-US" sz="2400">
                <a:solidFill>
                  <a:schemeClr val="tx1"/>
                </a:solidFill>
                <a:effectLst/>
                <a:latin typeface="HGMaruGothicMPRO" panose="020F0600000000000000" pitchFamily="34" charset="-128"/>
                <a:ea typeface="HGMaruGothicMPRO" panose="020F0600000000000000" pitchFamily="34" charset="-128"/>
              </a:rPr>
              <a:t>、再評価の結果に基づき</a:t>
            </a:r>
            <a:r>
              <a:rPr lang="en-US" altLang="ja-JP" sz="2400" dirty="0">
                <a:solidFill>
                  <a:srgbClr val="FF0000"/>
                </a:solidFill>
                <a:latin typeface="HGMaruGothicMPRO" panose="020F0600000000000000" pitchFamily="34" charset="-128"/>
                <a:ea typeface="HGMaruGothicMPRO" panose="020F0600000000000000" pitchFamily="34" charset="-128"/>
              </a:rPr>
              <a:t>P</a:t>
            </a:r>
            <a:r>
              <a:rPr lang="ja-JP" altLang="en-US" sz="2400">
                <a:solidFill>
                  <a:srgbClr val="FF0000"/>
                </a:solidFill>
                <a:effectLst/>
                <a:latin typeface="HGMaruGothicMPRO" panose="020F0600000000000000" pitchFamily="34" charset="-128"/>
                <a:ea typeface="HGMaruGothicMPRO" panose="020F0600000000000000" pitchFamily="34" charset="-128"/>
              </a:rPr>
              <a:t>重防に移行する場合</a:t>
            </a:r>
            <a:r>
              <a:rPr lang="ja-JP" altLang="en-US" sz="2400">
                <a:solidFill>
                  <a:schemeClr val="tx1"/>
                </a:solidFill>
                <a:effectLst/>
                <a:latin typeface="HGMaruGothicMPRO" panose="020F0600000000000000" pitchFamily="34" charset="-128"/>
                <a:ea typeface="HGMaruGothicMPRO" panose="020F0600000000000000" pitchFamily="34" charset="-128"/>
              </a:rPr>
              <a:t>には、 </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回目以降の実施であっても、初回実施の翌月から</a:t>
            </a:r>
            <a:r>
              <a:rPr lang="ja-JP" altLang="en-US" sz="2400">
                <a:solidFill>
                  <a:srgbClr val="FF0000"/>
                </a:solidFill>
                <a:effectLst/>
                <a:latin typeface="HGMaruGothicMPRO" panose="020F0600000000000000" pitchFamily="34" charset="-128"/>
                <a:ea typeface="HGMaruGothicMPRO" panose="020F0600000000000000" pitchFamily="34" charset="-128"/>
              </a:rPr>
              <a:t>月</a:t>
            </a:r>
            <a:r>
              <a:rPr lang="en-US" altLang="ja-JP" sz="2400" dirty="0">
                <a:solidFill>
                  <a:srgbClr val="FF0000"/>
                </a:solidFill>
                <a:effectLst/>
                <a:latin typeface="HGMaruGothicMPRO" panose="020F0600000000000000" pitchFamily="34" charset="-128"/>
                <a:ea typeface="HGMaruGothicMPRO" panose="020F0600000000000000" pitchFamily="34" charset="-128"/>
              </a:rPr>
              <a:t>1</a:t>
            </a:r>
            <a:r>
              <a:rPr lang="ja-JP" altLang="en-US" sz="2400">
                <a:solidFill>
                  <a:srgbClr val="FF0000"/>
                </a:solidFill>
                <a:effectLst/>
                <a:latin typeface="HGMaruGothicMPRO" panose="020F0600000000000000" pitchFamily="34" charset="-128"/>
                <a:ea typeface="HGMaruGothicMPRO" panose="020F0600000000000000" pitchFamily="34" charset="-128"/>
              </a:rPr>
              <a:t>回算定可能とする</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250DFE55-C9CA-D27A-8D9C-011F49A61D1C}"/>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2" name="タイトル 1">
            <a:extLst>
              <a:ext uri="{FF2B5EF4-FFF2-40B4-BE49-F238E27FC236}">
                <a16:creationId xmlns:a16="http://schemas.microsoft.com/office/drawing/2014/main" id="{00372993-4B33-D09A-B315-C09E68ACD71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154A1819-70D7-7C95-0BEB-ED52FAFA7606}"/>
              </a:ext>
            </a:extLst>
          </p:cNvPr>
          <p:cNvSpPr>
            <a:spLocks noGrp="1"/>
          </p:cNvSpPr>
          <p:nvPr>
            <p:ph type="sldNum" sz="quarter" idx="12"/>
          </p:nvPr>
        </p:nvSpPr>
        <p:spPr/>
        <p:txBody>
          <a:bodyPr/>
          <a:lstStyle/>
          <a:p>
            <a:fld id="{7F53A4F6-1DED-4042-94B1-26CBF9BCF6BA}" type="slidenum">
              <a:rPr kumimoji="1" lang="ja-JP" altLang="en-US" smtClean="0"/>
              <a:t>249</a:t>
            </a:fld>
            <a:endParaRPr kumimoji="1" lang="ja-JP" altLang="en-US"/>
          </a:p>
        </p:txBody>
      </p:sp>
    </p:spTree>
    <p:extLst>
      <p:ext uri="{BB962C8B-B14F-4D97-AF65-F5344CB8AC3E}">
        <p14:creationId xmlns:p14="http://schemas.microsoft.com/office/powerpoint/2010/main" val="891444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4ECB22-6D0D-FBCD-3E14-A50B3C713FA6}"/>
              </a:ext>
            </a:extLst>
          </p:cNvPr>
          <p:cNvSpPr txBox="1">
            <a:spLocks/>
          </p:cNvSpPr>
          <p:nvPr/>
        </p:nvSpPr>
        <p:spPr>
          <a:xfrm>
            <a:off x="1068220" y="2235298"/>
            <a:ext cx="4258962" cy="3997354"/>
          </a:xfrm>
          <a:prstGeom prst="rect">
            <a:avLst/>
          </a:prstGeom>
          <a:solidFill>
            <a:schemeClr val="bg1"/>
          </a:solidFill>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1800" dirty="0">
                <a:latin typeface="+mj-ea"/>
              </a:rPr>
              <a:t>D000 </a:t>
            </a:r>
            <a:r>
              <a:rPr lang="ja-JP" altLang="en-US" sz="1800">
                <a:latin typeface="+mj-ea"/>
              </a:rPr>
              <a:t>　電気的根管長測定検査</a:t>
            </a:r>
            <a:endParaRPr lang="en-US" altLang="ja-JP" sz="1800" dirty="0">
              <a:latin typeface="+mj-ea"/>
            </a:endParaRPr>
          </a:p>
          <a:p>
            <a:pPr algn="l">
              <a:lnSpc>
                <a:spcPct val="100000"/>
              </a:lnSpc>
            </a:pPr>
            <a:r>
              <a:rPr lang="en-US" altLang="ja-JP" sz="1800" dirty="0">
                <a:latin typeface="+mj-ea"/>
              </a:rPr>
              <a:t>D001 </a:t>
            </a:r>
            <a:r>
              <a:rPr lang="ja-JP" altLang="en-US" sz="1800">
                <a:latin typeface="+mj-ea"/>
              </a:rPr>
              <a:t>　細菌簡易培養検査</a:t>
            </a:r>
            <a:endParaRPr lang="en-US" altLang="ja-JP" sz="1800" dirty="0">
              <a:latin typeface="+mj-ea"/>
            </a:endParaRPr>
          </a:p>
          <a:p>
            <a:pPr algn="l">
              <a:lnSpc>
                <a:spcPct val="100000"/>
              </a:lnSpc>
            </a:pPr>
            <a:r>
              <a:rPr lang="en-US" altLang="ja-JP" sz="1800" dirty="0">
                <a:latin typeface="+mj-ea"/>
              </a:rPr>
              <a:t>D002 </a:t>
            </a:r>
            <a:r>
              <a:rPr lang="ja-JP" altLang="en-US" sz="1800">
                <a:latin typeface="+mj-ea"/>
              </a:rPr>
              <a:t>　歯周病検査</a:t>
            </a:r>
            <a:endParaRPr lang="en-US" altLang="ja-JP" sz="1800" dirty="0">
              <a:latin typeface="+mj-ea"/>
            </a:endParaRPr>
          </a:p>
          <a:p>
            <a:pPr algn="l">
              <a:lnSpc>
                <a:spcPct val="100000"/>
              </a:lnSpc>
            </a:pPr>
            <a:r>
              <a:rPr lang="en-US" altLang="ja-JP" sz="1800" dirty="0">
                <a:latin typeface="+mj-ea"/>
              </a:rPr>
              <a:t>D002-5 </a:t>
            </a:r>
            <a:r>
              <a:rPr lang="ja-JP" altLang="en-US" sz="1800">
                <a:latin typeface="+mj-ea"/>
              </a:rPr>
              <a:t>歯周病部分的再評価検査</a:t>
            </a:r>
            <a:endParaRPr lang="en-US" altLang="ja-JP" sz="1800" dirty="0">
              <a:latin typeface="+mj-ea"/>
            </a:endParaRPr>
          </a:p>
          <a:p>
            <a:pPr algn="l">
              <a:lnSpc>
                <a:spcPct val="100000"/>
              </a:lnSpc>
            </a:pPr>
            <a:r>
              <a:rPr lang="en-US" altLang="ja-JP" sz="1800" b="1" dirty="0">
                <a:solidFill>
                  <a:srgbClr val="FF0000"/>
                </a:solidFill>
                <a:latin typeface="+mj-ea"/>
              </a:rPr>
              <a:t>D002-6 </a:t>
            </a:r>
            <a:r>
              <a:rPr lang="ja-JP" altLang="en-US" sz="1800" b="1">
                <a:solidFill>
                  <a:srgbClr val="FF0000"/>
                </a:solidFill>
                <a:latin typeface="+mj-ea"/>
              </a:rPr>
              <a:t>口腔細菌定量検査（Ｒ４）</a:t>
            </a:r>
            <a:endParaRPr lang="en-US" altLang="ja-JP" sz="1800" b="1" dirty="0">
              <a:solidFill>
                <a:srgbClr val="FF0000"/>
              </a:solidFill>
              <a:latin typeface="+mj-ea"/>
            </a:endParaRPr>
          </a:p>
          <a:p>
            <a:pPr algn="l">
              <a:lnSpc>
                <a:spcPct val="100000"/>
              </a:lnSpc>
            </a:pPr>
            <a:r>
              <a:rPr lang="en-US" altLang="ja-JP" sz="1800" dirty="0">
                <a:latin typeface="+mj-ea"/>
              </a:rPr>
              <a:t>D009 </a:t>
            </a:r>
            <a:r>
              <a:rPr lang="ja-JP" altLang="en-US" sz="1800">
                <a:latin typeface="+mj-ea"/>
              </a:rPr>
              <a:t>　顎運動関連検査</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D010 </a:t>
            </a:r>
            <a:r>
              <a:rPr lang="ja-JP" altLang="en-US" sz="1800" b="1">
                <a:solidFill>
                  <a:srgbClr val="FF0000"/>
                </a:solidFill>
                <a:latin typeface="+mj-ea"/>
              </a:rPr>
              <a:t>　歯冠補綴時色調採得検査（</a:t>
            </a:r>
            <a:r>
              <a:rPr lang="en-US" altLang="ja-JP" sz="1800" b="1" dirty="0">
                <a:solidFill>
                  <a:srgbClr val="FF0000"/>
                </a:solidFill>
                <a:latin typeface="+mj-ea"/>
              </a:rPr>
              <a:t>H28)</a:t>
            </a:r>
          </a:p>
          <a:p>
            <a:pPr algn="l">
              <a:lnSpc>
                <a:spcPct val="100000"/>
              </a:lnSpc>
            </a:pPr>
            <a:r>
              <a:rPr lang="en-US" altLang="ja-JP" sz="1800" b="1" dirty="0">
                <a:solidFill>
                  <a:srgbClr val="FF0000"/>
                </a:solidFill>
                <a:latin typeface="+mj-ea"/>
              </a:rPr>
              <a:t>D011 </a:t>
            </a:r>
            <a:r>
              <a:rPr lang="ja-JP" altLang="en-US" sz="1800" b="1">
                <a:solidFill>
                  <a:srgbClr val="FF0000"/>
                </a:solidFill>
                <a:latin typeface="+mj-ea"/>
              </a:rPr>
              <a:t>　有床義歯咀嚼機能検査（</a:t>
            </a:r>
            <a:r>
              <a:rPr lang="en-US" altLang="ja-JP" sz="1800" b="1" dirty="0">
                <a:solidFill>
                  <a:srgbClr val="FF0000"/>
                </a:solidFill>
                <a:latin typeface="+mj-ea"/>
              </a:rPr>
              <a:t>H30</a:t>
            </a:r>
            <a:r>
              <a:rPr lang="ja-JP" altLang="en-US" sz="1800" b="1">
                <a:solidFill>
                  <a:srgbClr val="FF0000"/>
                </a:solidFill>
                <a:latin typeface="+mj-ea"/>
              </a:rPr>
              <a:t>）</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D011-2 </a:t>
            </a:r>
            <a:r>
              <a:rPr lang="ja-JP" altLang="en-US" sz="1800" b="1">
                <a:solidFill>
                  <a:srgbClr val="FF0000"/>
                </a:solidFill>
                <a:latin typeface="+mj-ea"/>
              </a:rPr>
              <a:t>咀嚼能力検査（</a:t>
            </a:r>
            <a:r>
              <a:rPr lang="en-US" altLang="ja-JP" sz="1800" b="1" dirty="0">
                <a:solidFill>
                  <a:srgbClr val="FF0000"/>
                </a:solidFill>
                <a:latin typeface="+mj-ea"/>
              </a:rPr>
              <a:t>H30</a:t>
            </a:r>
            <a:r>
              <a:rPr lang="ja-JP" altLang="en-US" sz="1800" b="1">
                <a:solidFill>
                  <a:srgbClr val="FF0000"/>
                </a:solidFill>
                <a:latin typeface="+mj-ea"/>
              </a:rPr>
              <a:t>）</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D011-3 </a:t>
            </a:r>
            <a:r>
              <a:rPr lang="ja-JP" altLang="en-US" sz="1800" b="1">
                <a:solidFill>
                  <a:srgbClr val="FF0000"/>
                </a:solidFill>
                <a:latin typeface="+mj-ea"/>
              </a:rPr>
              <a:t>咬合圧検査（</a:t>
            </a:r>
            <a:r>
              <a:rPr lang="en-US" altLang="ja-JP" sz="1800" b="1" dirty="0">
                <a:solidFill>
                  <a:srgbClr val="FF0000"/>
                </a:solidFill>
                <a:latin typeface="+mj-ea"/>
              </a:rPr>
              <a:t>H30</a:t>
            </a:r>
            <a:r>
              <a:rPr lang="ja-JP" altLang="en-US" sz="1800" b="1">
                <a:solidFill>
                  <a:srgbClr val="FF0000"/>
                </a:solidFill>
                <a:latin typeface="+mj-ea"/>
              </a:rPr>
              <a:t>）</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D011-4 </a:t>
            </a:r>
            <a:r>
              <a:rPr lang="ja-JP" altLang="en-US" sz="1800" b="1">
                <a:solidFill>
                  <a:srgbClr val="FF0000"/>
                </a:solidFill>
                <a:latin typeface="+mj-ea"/>
              </a:rPr>
              <a:t>小児口唇閉鎖力検査（</a:t>
            </a:r>
            <a:r>
              <a:rPr lang="en-US" altLang="ja-JP" sz="1800" b="1" dirty="0">
                <a:solidFill>
                  <a:srgbClr val="FF0000"/>
                </a:solidFill>
                <a:latin typeface="+mj-ea"/>
              </a:rPr>
              <a:t>R</a:t>
            </a:r>
            <a:r>
              <a:rPr lang="ja-JP" altLang="en-US" sz="1800" b="1">
                <a:solidFill>
                  <a:srgbClr val="FF0000"/>
                </a:solidFill>
                <a:latin typeface="+mj-ea"/>
              </a:rPr>
              <a:t>２）</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D012 </a:t>
            </a:r>
            <a:r>
              <a:rPr lang="ja-JP" altLang="en-US" sz="1800" b="1">
                <a:solidFill>
                  <a:srgbClr val="FF0000"/>
                </a:solidFill>
                <a:latin typeface="+mj-ea"/>
              </a:rPr>
              <a:t>　舌圧検査（</a:t>
            </a:r>
            <a:r>
              <a:rPr lang="en-US" altLang="ja-JP" sz="1800" b="1" dirty="0">
                <a:solidFill>
                  <a:srgbClr val="FF0000"/>
                </a:solidFill>
                <a:latin typeface="+mj-ea"/>
              </a:rPr>
              <a:t>H30</a:t>
            </a:r>
            <a:r>
              <a:rPr lang="ja-JP" altLang="en-US" sz="1800" b="1">
                <a:solidFill>
                  <a:srgbClr val="FF0000"/>
                </a:solidFill>
                <a:latin typeface="+mj-ea"/>
              </a:rPr>
              <a:t>）</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D013 </a:t>
            </a:r>
            <a:r>
              <a:rPr lang="ja-JP" altLang="en-US" sz="1800" b="1">
                <a:solidFill>
                  <a:srgbClr val="FF0000"/>
                </a:solidFill>
                <a:latin typeface="+mj-ea"/>
              </a:rPr>
              <a:t>　精密触覚機能検査（</a:t>
            </a:r>
            <a:r>
              <a:rPr lang="en-US" altLang="ja-JP" sz="1800" b="1" dirty="0">
                <a:solidFill>
                  <a:srgbClr val="FF0000"/>
                </a:solidFill>
                <a:latin typeface="+mj-ea"/>
              </a:rPr>
              <a:t>H30</a:t>
            </a:r>
            <a:r>
              <a:rPr lang="ja-JP" altLang="en-US" sz="1800" b="1">
                <a:solidFill>
                  <a:srgbClr val="FF0000"/>
                </a:solidFill>
                <a:latin typeface="+mj-ea"/>
              </a:rPr>
              <a:t>）</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D014 </a:t>
            </a:r>
            <a:r>
              <a:rPr lang="ja-JP" altLang="en-US" sz="1800" b="1">
                <a:solidFill>
                  <a:srgbClr val="FF0000"/>
                </a:solidFill>
                <a:latin typeface="+mj-ea"/>
              </a:rPr>
              <a:t>　睡眠時歯科筋電図検査（</a:t>
            </a:r>
            <a:r>
              <a:rPr lang="en-US" altLang="ja-JP" sz="1800" b="1" dirty="0">
                <a:solidFill>
                  <a:srgbClr val="FF0000"/>
                </a:solidFill>
                <a:latin typeface="+mj-ea"/>
              </a:rPr>
              <a:t>R</a:t>
            </a:r>
            <a:r>
              <a:rPr lang="ja-JP" altLang="en-US" sz="1800" b="1">
                <a:solidFill>
                  <a:srgbClr val="FF0000"/>
                </a:solidFill>
                <a:latin typeface="+mj-ea"/>
              </a:rPr>
              <a:t>２）</a:t>
            </a:r>
            <a:endParaRPr lang="en-US" altLang="ja-JP" sz="1800" b="1" dirty="0">
              <a:solidFill>
                <a:srgbClr val="FF0000"/>
              </a:solidFill>
              <a:latin typeface="+mj-ea"/>
            </a:endParaRPr>
          </a:p>
          <a:p>
            <a:pPr algn="l">
              <a:lnSpc>
                <a:spcPct val="100000"/>
              </a:lnSpc>
            </a:pPr>
            <a:endParaRPr lang="en-US" altLang="ja-JP" sz="1800" dirty="0">
              <a:latin typeface="+mj-ea"/>
            </a:endParaRPr>
          </a:p>
        </p:txBody>
      </p:sp>
      <p:sp>
        <p:nvSpPr>
          <p:cNvPr id="14" name="タイトル 1">
            <a:extLst>
              <a:ext uri="{FF2B5EF4-FFF2-40B4-BE49-F238E27FC236}">
                <a16:creationId xmlns:a16="http://schemas.microsoft.com/office/drawing/2014/main" id="{2F86D7E6-F928-F248-89A9-D3B3F9050D36}"/>
              </a:ext>
            </a:extLst>
          </p:cNvPr>
          <p:cNvSpPr txBox="1">
            <a:spLocks/>
          </p:cNvSpPr>
          <p:nvPr/>
        </p:nvSpPr>
        <p:spPr>
          <a:xfrm>
            <a:off x="5641155" y="981214"/>
            <a:ext cx="6378718" cy="4635816"/>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ja-JP" altLang="en-US" sz="1800"/>
              <a:t>一般物質定性判定量検査</a:t>
            </a:r>
            <a:endParaRPr lang="en-US" altLang="ja-JP" sz="1800" dirty="0"/>
          </a:p>
          <a:p>
            <a:pPr algn="l">
              <a:lnSpc>
                <a:spcPct val="100000"/>
              </a:lnSpc>
            </a:pPr>
            <a:r>
              <a:rPr lang="ja-JP" altLang="en-US" sz="1800"/>
              <a:t>　</a:t>
            </a:r>
            <a:r>
              <a:rPr lang="en-US" altLang="ja-JP" sz="1800" dirty="0"/>
              <a:t>13</a:t>
            </a:r>
            <a:r>
              <a:rPr lang="ja-JP" altLang="en-US" sz="1800"/>
              <a:t>　末梢神経</a:t>
            </a:r>
            <a:endParaRPr lang="en-US" altLang="ja-JP" sz="1800" dirty="0"/>
          </a:p>
          <a:p>
            <a:pPr algn="l">
              <a:lnSpc>
                <a:spcPct val="100000"/>
              </a:lnSpc>
            </a:pPr>
            <a:r>
              <a:rPr lang="ja-JP" altLang="en-US" sz="1800"/>
              <a:t>　</a:t>
            </a:r>
            <a:r>
              <a:rPr lang="en-US" altLang="ja-JP" sz="1800" dirty="0"/>
              <a:t>14</a:t>
            </a:r>
            <a:r>
              <a:rPr lang="ja-JP" altLang="en-US" sz="1800"/>
              <a:t>　心筋　２　子宮腟部組織採取</a:t>
            </a:r>
            <a:endParaRPr lang="en-US" altLang="ja-JP" sz="1800" dirty="0"/>
          </a:p>
          <a:p>
            <a:pPr algn="l">
              <a:lnSpc>
                <a:spcPct val="100000"/>
              </a:lnSpc>
            </a:pPr>
            <a:r>
              <a:rPr lang="ja-JP" altLang="en-US" sz="1800"/>
              <a:t>　３　子宮内膜組織採取</a:t>
            </a:r>
            <a:endParaRPr lang="en-US" altLang="ja-JP" sz="1800" dirty="0"/>
          </a:p>
          <a:p>
            <a:pPr algn="l">
              <a:lnSpc>
                <a:spcPct val="100000"/>
              </a:lnSpc>
            </a:pPr>
            <a:r>
              <a:rPr lang="en-US" altLang="ja-JP" sz="1800" dirty="0"/>
              <a:t>D419 </a:t>
            </a:r>
            <a:r>
              <a:rPr lang="ja-JP" altLang="en-US" sz="1800"/>
              <a:t>　その他の検体採取</a:t>
            </a:r>
            <a:endParaRPr lang="en-US" altLang="ja-JP" sz="1800" dirty="0"/>
          </a:p>
          <a:p>
            <a:pPr algn="l">
              <a:lnSpc>
                <a:spcPct val="100000"/>
              </a:lnSpc>
            </a:pPr>
            <a:r>
              <a:rPr lang="ja-JP" altLang="en-US" sz="1800"/>
              <a:t>　１　胃液・十二指腸液採取（一連につき）</a:t>
            </a:r>
            <a:endParaRPr lang="en-US" altLang="ja-JP" sz="1800" dirty="0"/>
          </a:p>
          <a:p>
            <a:pPr algn="l">
              <a:lnSpc>
                <a:spcPct val="100000"/>
              </a:lnSpc>
            </a:pPr>
            <a:r>
              <a:rPr lang="ja-JP" altLang="en-US" sz="1800"/>
              <a:t>　２　胸水・腹水採取（簡単な液検査を含む。）</a:t>
            </a:r>
            <a:endParaRPr lang="en-US" altLang="ja-JP" sz="1800" dirty="0"/>
          </a:p>
          <a:p>
            <a:pPr algn="l">
              <a:lnSpc>
                <a:spcPct val="100000"/>
              </a:lnSpc>
            </a:pPr>
            <a:r>
              <a:rPr lang="ja-JP" altLang="en-US" sz="1800"/>
              <a:t>　３　動脈血採（１日につき）</a:t>
            </a:r>
            <a:endParaRPr lang="en-US" altLang="ja-JP" sz="1800" dirty="0"/>
          </a:p>
          <a:p>
            <a:pPr algn="l">
              <a:lnSpc>
                <a:spcPct val="100000"/>
              </a:lnSpc>
            </a:pPr>
            <a:r>
              <a:rPr lang="ja-JP" altLang="en-US" sz="1800"/>
              <a:t>　４　前房水採取（１日につき）</a:t>
            </a:r>
            <a:endParaRPr lang="en-US" altLang="ja-JP" sz="1800" dirty="0"/>
          </a:p>
          <a:p>
            <a:pPr algn="l">
              <a:lnSpc>
                <a:spcPct val="100000"/>
              </a:lnSpc>
            </a:pPr>
            <a:r>
              <a:rPr lang="ja-JP" altLang="en-US" sz="1800"/>
              <a:t>　５　副腎静脈サンプリング（一連につき）</a:t>
            </a:r>
            <a:endParaRPr lang="en-US" altLang="ja-JP" sz="1800" dirty="0"/>
          </a:p>
          <a:p>
            <a:pPr algn="l">
              <a:lnSpc>
                <a:spcPct val="100000"/>
              </a:lnSpc>
            </a:pPr>
            <a:r>
              <a:rPr lang="ja-JP" altLang="en-US" sz="1800"/>
              <a:t>　６　鼻腔・咽頭拭い液採取</a:t>
            </a:r>
            <a:endParaRPr lang="en-US" altLang="ja-JP" sz="1800" dirty="0"/>
          </a:p>
          <a:p>
            <a:pPr algn="l">
              <a:lnSpc>
                <a:spcPct val="100000"/>
              </a:lnSpc>
            </a:pPr>
            <a:r>
              <a:rPr lang="en-US" altLang="ja-JP" sz="1800" dirty="0"/>
              <a:t>D419-2 </a:t>
            </a:r>
            <a:r>
              <a:rPr lang="ja-JP" altLang="en-US" sz="1800"/>
              <a:t>眼内液（前房水・硝子体液）検査</a:t>
            </a: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p:txBody>
      </p:sp>
      <p:sp>
        <p:nvSpPr>
          <p:cNvPr id="11" name="正方形/長方形 10">
            <a:extLst>
              <a:ext uri="{FF2B5EF4-FFF2-40B4-BE49-F238E27FC236}">
                <a16:creationId xmlns:a16="http://schemas.microsoft.com/office/drawing/2014/main" id="{19678BCA-D223-D645-A56D-E427E628D5C6}"/>
              </a:ext>
            </a:extLst>
          </p:cNvPr>
          <p:cNvSpPr/>
          <p:nvPr/>
        </p:nvSpPr>
        <p:spPr>
          <a:xfrm>
            <a:off x="5037039" y="0"/>
            <a:ext cx="7154961" cy="235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1A4CE736-ACF1-5847-9C60-301443D21EA2}"/>
              </a:ext>
            </a:extLst>
          </p:cNvPr>
          <p:cNvSpPr txBox="1">
            <a:spLocks/>
          </p:cNvSpPr>
          <p:nvPr/>
        </p:nvSpPr>
        <p:spPr>
          <a:xfrm>
            <a:off x="1524000" y="828520"/>
            <a:ext cx="9144000" cy="902042"/>
          </a:xfrm>
          <a:prstGeom prst="rect">
            <a:avLst/>
          </a:prstGeom>
        </p:spPr>
        <p:txBody>
          <a:bodyPr vert="horz" lIns="0" tIns="0" rIns="0" bIns="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50000"/>
              </a:lnSpc>
            </a:pPr>
            <a:r>
              <a:rPr lang="en-US" altLang="ja-JP" sz="5400" dirty="0"/>
              <a:t>D </a:t>
            </a:r>
            <a:r>
              <a:rPr lang="ja-JP" altLang="en-US" sz="5400"/>
              <a:t>検査</a:t>
            </a:r>
          </a:p>
        </p:txBody>
      </p:sp>
      <p:pic>
        <p:nvPicPr>
          <p:cNvPr id="8" name="図 7">
            <a:extLst>
              <a:ext uri="{FF2B5EF4-FFF2-40B4-BE49-F238E27FC236}">
                <a16:creationId xmlns:a16="http://schemas.microsoft.com/office/drawing/2014/main" id="{E1044F58-BFD5-4045-A09C-EA25504D90D1}"/>
              </a:ext>
            </a:extLst>
          </p:cNvPr>
          <p:cNvPicPr>
            <a:picLocks noChangeAspect="1"/>
          </p:cNvPicPr>
          <p:nvPr/>
        </p:nvPicPr>
        <p:blipFill>
          <a:blip r:embed="rId2"/>
          <a:srcRect/>
          <a:stretch/>
        </p:blipFill>
        <p:spPr>
          <a:xfrm>
            <a:off x="2940509" y="997347"/>
            <a:ext cx="680021" cy="95391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4D8BE1CF-88DD-8F44-A3D9-731F1202669D}"/>
              </a:ext>
            </a:extLst>
          </p:cNvPr>
          <p:cNvPicPr>
            <a:picLocks noChangeAspect="1"/>
          </p:cNvPicPr>
          <p:nvPr/>
        </p:nvPicPr>
        <p:blipFill>
          <a:blip r:embed="rId3"/>
          <a:srcRect/>
          <a:stretch/>
        </p:blipFill>
        <p:spPr>
          <a:xfrm>
            <a:off x="8574078" y="1025785"/>
            <a:ext cx="674808" cy="954701"/>
          </a:xfrm>
          <a:prstGeom prst="rect">
            <a:avLst/>
          </a:prstGeom>
          <a:effectLst>
            <a:outerShdw blurRad="50800" dist="38100" dir="2700000" algn="tl" rotWithShape="0">
              <a:prstClr val="black">
                <a:alpha val="40000"/>
              </a:prstClr>
            </a:outerShdw>
          </a:effectLst>
        </p:spPr>
      </p:pic>
      <p:sp>
        <p:nvSpPr>
          <p:cNvPr id="3" name="スライド番号プレースホルダー 2">
            <a:extLst>
              <a:ext uri="{FF2B5EF4-FFF2-40B4-BE49-F238E27FC236}">
                <a16:creationId xmlns:a16="http://schemas.microsoft.com/office/drawing/2014/main" id="{C800AC31-304E-6AE1-3DAE-4BAB02F32C17}"/>
              </a:ext>
            </a:extLst>
          </p:cNvPr>
          <p:cNvSpPr>
            <a:spLocks noGrp="1"/>
          </p:cNvSpPr>
          <p:nvPr>
            <p:ph type="sldNum" sz="quarter" idx="12"/>
          </p:nvPr>
        </p:nvSpPr>
        <p:spPr/>
        <p:txBody>
          <a:bodyPr/>
          <a:lstStyle/>
          <a:p>
            <a:fld id="{7F53A4F6-1DED-4042-94B1-26CBF9BCF6BA}" type="slidenum">
              <a:rPr kumimoji="1" lang="ja-JP" altLang="en-US" smtClean="0"/>
              <a:t>25</a:t>
            </a:fld>
            <a:endParaRPr kumimoji="1" lang="ja-JP" altLang="en-US"/>
          </a:p>
        </p:txBody>
      </p:sp>
    </p:spTree>
    <p:extLst>
      <p:ext uri="{BB962C8B-B14F-4D97-AF65-F5344CB8AC3E}">
        <p14:creationId xmlns:p14="http://schemas.microsoft.com/office/powerpoint/2010/main" val="400880737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6A945-CA37-9AF2-94D9-FBC046EBE456}"/>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23E3585A-2C18-6A34-AEFF-F2E2C3DB738E}"/>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F6B8A37F-266E-52E7-51F6-3A61276FC5B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歯周病の重症化予防の推進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六角形 4">
            <a:extLst>
              <a:ext uri="{FF2B5EF4-FFF2-40B4-BE49-F238E27FC236}">
                <a16:creationId xmlns:a16="http://schemas.microsoft.com/office/drawing/2014/main" id="{B0802DB7-BE0C-B7CA-FB7C-5F0136CC23F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nvGrpSpPr>
          <p:cNvPr id="7" name="グループ化 6">
            <a:extLst>
              <a:ext uri="{FF2B5EF4-FFF2-40B4-BE49-F238E27FC236}">
                <a16:creationId xmlns:a16="http://schemas.microsoft.com/office/drawing/2014/main" id="{4D1680AB-9BBF-4682-F9DC-9D081FDAF482}"/>
              </a:ext>
            </a:extLst>
          </p:cNvPr>
          <p:cNvGrpSpPr/>
          <p:nvPr/>
        </p:nvGrpSpPr>
        <p:grpSpPr>
          <a:xfrm>
            <a:off x="183470" y="1831107"/>
            <a:ext cx="11812660" cy="2560781"/>
            <a:chOff x="285070" y="1955801"/>
            <a:chExt cx="11812660" cy="2560781"/>
          </a:xfrm>
        </p:grpSpPr>
        <p:sp>
          <p:nvSpPr>
            <p:cNvPr id="8" name="タイトル 1">
              <a:extLst>
                <a:ext uri="{FF2B5EF4-FFF2-40B4-BE49-F238E27FC236}">
                  <a16:creationId xmlns:a16="http://schemas.microsoft.com/office/drawing/2014/main" id="{B303FE0E-C7D4-AB9A-DBF0-F165E0D6A17A}"/>
                </a:ext>
              </a:extLst>
            </p:cNvPr>
            <p:cNvSpPr txBox="1">
              <a:spLocks/>
            </p:cNvSpPr>
            <p:nvPr/>
          </p:nvSpPr>
          <p:spPr>
            <a:xfrm>
              <a:off x="285070" y="1955801"/>
              <a:ext cx="5487080" cy="256078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歯周病重症化予防治療</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2</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回目以降の歯周病重症化予防治療の算定は、前回実施月の翌月の初日から起算して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月を経過した日以降に行う。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タイトル 1">
              <a:extLst>
                <a:ext uri="{FF2B5EF4-FFF2-40B4-BE49-F238E27FC236}">
                  <a16:creationId xmlns:a16="http://schemas.microsoft.com/office/drawing/2014/main" id="{053C5BC3-C5E3-A3F0-881D-BDB419B8F5D8}"/>
                </a:ext>
              </a:extLst>
            </p:cNvPr>
            <p:cNvSpPr txBox="1">
              <a:spLocks/>
            </p:cNvSpPr>
            <p:nvPr/>
          </p:nvSpPr>
          <p:spPr>
            <a:xfrm>
              <a:off x="6542930" y="1955801"/>
              <a:ext cx="5554800" cy="256078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歯周病重症化予防治療</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2</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回目以降の歯周病重症化予防治療の算定は、前回実施月の翌月の初日から起算して</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月を経過した日以降に行う。</a:t>
              </a:r>
              <a:r>
                <a:rPr lang="ja-JP" altLang="en-US" sz="1500">
                  <a:solidFill>
                    <a:srgbClr val="FF0000"/>
                  </a:solidFill>
                  <a:effectLst/>
                  <a:latin typeface="HGMaruGothicMPRO" panose="020F0600000000000000" pitchFamily="34" charset="-128"/>
                  <a:ea typeface="HGMaruGothicMPRO" panose="020F0600000000000000" pitchFamily="34" charset="-128"/>
                </a:rPr>
                <a:t>ただし、区分番号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B000-4-2</a:t>
              </a:r>
              <a:r>
                <a:rPr lang="ja-JP" altLang="en-US" sz="1500">
                  <a:solidFill>
                    <a:srgbClr val="FF0000"/>
                  </a:solidFill>
                  <a:effectLst/>
                  <a:latin typeface="HGMaruGothicMPRO" panose="020F0600000000000000" pitchFamily="34" charset="-128"/>
                  <a:ea typeface="HGMaruGothicMPRO" panose="020F0600000000000000" pitchFamily="34" charset="-128"/>
                </a:rPr>
                <a:t>に掲げる小児口腔機能管理料の注</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に規定する施設基準に適合しているものとして地方厚生局長等に届け出た診療所である保険医療機関において、区分番号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I011-2</a:t>
              </a:r>
              <a:r>
                <a:rPr lang="ja-JP" altLang="en-US" sz="1500">
                  <a:solidFill>
                    <a:srgbClr val="FF0000"/>
                  </a:solidFill>
                  <a:effectLst/>
                  <a:latin typeface="HGMaruGothicMPRO" panose="020F0600000000000000" pitchFamily="34" charset="-128"/>
                  <a:ea typeface="HGMaruGothicMPRO" panose="020F0600000000000000" pitchFamily="34" charset="-128"/>
                </a:rPr>
                <a:t>に掲げる歯周病安定期治療を算定した患者について、一連の治療終了後の再評価の結果に基づき、当該患者に対して、歯周病重症化予防治療を開始した場合は、この限りでない。 </a:t>
              </a: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r>
                <a:rPr lang="ja-JP" altLang="en-US" sz="1500">
                  <a:solidFill>
                    <a:srgbClr val="FF0000"/>
                  </a:solidFill>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右矢印 10">
              <a:extLst>
                <a:ext uri="{FF2B5EF4-FFF2-40B4-BE49-F238E27FC236}">
                  <a16:creationId xmlns:a16="http://schemas.microsoft.com/office/drawing/2014/main" id="{C4A5F4A1-E01A-D83E-1A61-013A0DDE7E5E}"/>
                </a:ext>
              </a:extLst>
            </p:cNvPr>
            <p:cNvSpPr/>
            <p:nvPr/>
          </p:nvSpPr>
          <p:spPr>
            <a:xfrm>
              <a:off x="5907088" y="285530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7EEE36CE-5A79-3DDE-0162-789D8F41922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graphicFrame>
        <p:nvGraphicFramePr>
          <p:cNvPr id="4" name="表 3">
            <a:extLst>
              <a:ext uri="{FF2B5EF4-FFF2-40B4-BE49-F238E27FC236}">
                <a16:creationId xmlns:a16="http://schemas.microsoft.com/office/drawing/2014/main" id="{7CDE5B44-93A9-1345-FAF9-A9F178507209}"/>
              </a:ext>
            </a:extLst>
          </p:cNvPr>
          <p:cNvGraphicFramePr>
            <a:graphicFrameLocks noGrp="1"/>
          </p:cNvGraphicFramePr>
          <p:nvPr/>
        </p:nvGraphicFramePr>
        <p:xfrm>
          <a:off x="183470" y="4537312"/>
          <a:ext cx="11812658" cy="2148404"/>
        </p:xfrm>
        <a:graphic>
          <a:graphicData uri="http://schemas.openxmlformats.org/drawingml/2006/table">
            <a:tbl>
              <a:tblPr firstRow="1" bandRow="1">
                <a:tableStyleId>{69012ECD-51FC-41F1-AA8D-1B2483CD663E}</a:tableStyleId>
              </a:tblPr>
              <a:tblGrid>
                <a:gridCol w="908666">
                  <a:extLst>
                    <a:ext uri="{9D8B030D-6E8A-4147-A177-3AD203B41FA5}">
                      <a16:colId xmlns:a16="http://schemas.microsoft.com/office/drawing/2014/main" val="1769471410"/>
                    </a:ext>
                  </a:extLst>
                </a:gridCol>
                <a:gridCol w="908666">
                  <a:extLst>
                    <a:ext uri="{9D8B030D-6E8A-4147-A177-3AD203B41FA5}">
                      <a16:colId xmlns:a16="http://schemas.microsoft.com/office/drawing/2014/main" val="3275981175"/>
                    </a:ext>
                  </a:extLst>
                </a:gridCol>
                <a:gridCol w="908666">
                  <a:extLst>
                    <a:ext uri="{9D8B030D-6E8A-4147-A177-3AD203B41FA5}">
                      <a16:colId xmlns:a16="http://schemas.microsoft.com/office/drawing/2014/main" val="3676105142"/>
                    </a:ext>
                  </a:extLst>
                </a:gridCol>
                <a:gridCol w="908666">
                  <a:extLst>
                    <a:ext uri="{9D8B030D-6E8A-4147-A177-3AD203B41FA5}">
                      <a16:colId xmlns:a16="http://schemas.microsoft.com/office/drawing/2014/main" val="572660877"/>
                    </a:ext>
                  </a:extLst>
                </a:gridCol>
                <a:gridCol w="908666">
                  <a:extLst>
                    <a:ext uri="{9D8B030D-6E8A-4147-A177-3AD203B41FA5}">
                      <a16:colId xmlns:a16="http://schemas.microsoft.com/office/drawing/2014/main" val="1905765678"/>
                    </a:ext>
                  </a:extLst>
                </a:gridCol>
                <a:gridCol w="908666">
                  <a:extLst>
                    <a:ext uri="{9D8B030D-6E8A-4147-A177-3AD203B41FA5}">
                      <a16:colId xmlns:a16="http://schemas.microsoft.com/office/drawing/2014/main" val="131682220"/>
                    </a:ext>
                  </a:extLst>
                </a:gridCol>
                <a:gridCol w="908666">
                  <a:extLst>
                    <a:ext uri="{9D8B030D-6E8A-4147-A177-3AD203B41FA5}">
                      <a16:colId xmlns:a16="http://schemas.microsoft.com/office/drawing/2014/main" val="4245804670"/>
                    </a:ext>
                  </a:extLst>
                </a:gridCol>
                <a:gridCol w="908666">
                  <a:extLst>
                    <a:ext uri="{9D8B030D-6E8A-4147-A177-3AD203B41FA5}">
                      <a16:colId xmlns:a16="http://schemas.microsoft.com/office/drawing/2014/main" val="1192440677"/>
                    </a:ext>
                  </a:extLst>
                </a:gridCol>
                <a:gridCol w="908666">
                  <a:extLst>
                    <a:ext uri="{9D8B030D-6E8A-4147-A177-3AD203B41FA5}">
                      <a16:colId xmlns:a16="http://schemas.microsoft.com/office/drawing/2014/main" val="2793891786"/>
                    </a:ext>
                  </a:extLst>
                </a:gridCol>
                <a:gridCol w="908666">
                  <a:extLst>
                    <a:ext uri="{9D8B030D-6E8A-4147-A177-3AD203B41FA5}">
                      <a16:colId xmlns:a16="http://schemas.microsoft.com/office/drawing/2014/main" val="654660996"/>
                    </a:ext>
                  </a:extLst>
                </a:gridCol>
                <a:gridCol w="908666">
                  <a:extLst>
                    <a:ext uri="{9D8B030D-6E8A-4147-A177-3AD203B41FA5}">
                      <a16:colId xmlns:a16="http://schemas.microsoft.com/office/drawing/2014/main" val="1167855915"/>
                    </a:ext>
                  </a:extLst>
                </a:gridCol>
                <a:gridCol w="908666">
                  <a:extLst>
                    <a:ext uri="{9D8B030D-6E8A-4147-A177-3AD203B41FA5}">
                      <a16:colId xmlns:a16="http://schemas.microsoft.com/office/drawing/2014/main" val="257610725"/>
                    </a:ext>
                  </a:extLst>
                </a:gridCol>
                <a:gridCol w="908666">
                  <a:extLst>
                    <a:ext uri="{9D8B030D-6E8A-4147-A177-3AD203B41FA5}">
                      <a16:colId xmlns:a16="http://schemas.microsoft.com/office/drawing/2014/main" val="848122634"/>
                    </a:ext>
                  </a:extLst>
                </a:gridCol>
              </a:tblGrid>
              <a:tr h="445206">
                <a:tc>
                  <a:txBody>
                    <a:bodyPr/>
                    <a:lstStyle/>
                    <a:p>
                      <a:r>
                        <a:rPr kumimoji="1" lang="ja-JP" altLang="en-US" sz="800">
                          <a:solidFill>
                            <a:schemeClr val="bg1"/>
                          </a:solidFill>
                          <a:latin typeface="HGMaruGothicMPRO" panose="020F0600000000000000" pitchFamily="34" charset="-128"/>
                          <a:ea typeface="HGMaruGothicMPRO" panose="020F0600000000000000" pitchFamily="34" charset="-128"/>
                        </a:rPr>
                        <a:t>　　　　　</a:t>
                      </a:r>
                      <a:r>
                        <a:rPr kumimoji="1" lang="ja-JP" altLang="en-US" sz="1600">
                          <a:solidFill>
                            <a:schemeClr val="bg1"/>
                          </a:solidFill>
                          <a:latin typeface="HGMaruGothicMPRO" panose="020F0600000000000000" pitchFamily="34" charset="-128"/>
                          <a:ea typeface="HGMaruGothicMPRO" panose="020F0600000000000000" pitchFamily="34" charset="-128"/>
                        </a:rPr>
                        <a:t>月</a:t>
                      </a:r>
                      <a:endParaRPr kumimoji="1" lang="en-US" altLang="ja-JP" sz="1600" dirty="0">
                        <a:solidFill>
                          <a:schemeClr val="bg1"/>
                        </a:solidFill>
                        <a:latin typeface="HGMaruGothicMPRO" panose="020F0600000000000000" pitchFamily="34" charset="-128"/>
                        <a:ea typeface="HGMaruGothicMPRO" panose="020F0600000000000000" pitchFamily="34" charset="-128"/>
                      </a:endParaRPr>
                    </a:p>
                    <a:p>
                      <a:r>
                        <a:rPr kumimoji="1" lang="ja-JP" altLang="en-US" sz="1200">
                          <a:solidFill>
                            <a:schemeClr val="bg1"/>
                          </a:solidFill>
                          <a:latin typeface="HGMaruGothicMPRO" panose="020F0600000000000000" pitchFamily="34" charset="-128"/>
                          <a:ea typeface="HGMaruGothicMPRO" panose="020F0600000000000000" pitchFamily="34" charset="-128"/>
                        </a:rPr>
                        <a:t>口管強</a:t>
                      </a:r>
                      <a:r>
                        <a:rPr kumimoji="1" lang="ja-JP" altLang="en-US" sz="1600">
                          <a:solidFill>
                            <a:schemeClr val="bg1"/>
                          </a:solidFill>
                          <a:latin typeface="HGMaruGothicMPRO" panose="020F0600000000000000" pitchFamily="34" charset="-128"/>
                          <a:ea typeface="HGMaruGothicMPRO" panose="020F0600000000000000" pitchFamily="34" charset="-128"/>
                        </a:rPr>
                        <a:t>　</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１月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２月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３月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4</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５月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６月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７月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８月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９月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10</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11</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12</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9743388"/>
                  </a:ext>
                </a:extLst>
              </a:tr>
              <a:tr h="784642">
                <a:tc>
                  <a:txBody>
                    <a:bodyPr/>
                    <a:lstStyle/>
                    <a:p>
                      <a:r>
                        <a:rPr kumimoji="1" lang="ja-JP" altLang="en-US" sz="2400">
                          <a:latin typeface="HGMaruGothicMPRO" panose="020F0600000000000000" pitchFamily="34" charset="-128"/>
                          <a:ea typeface="HGMaruGothicMPRO" panose="020F0600000000000000" pitchFamily="34" charset="-128"/>
                        </a:rPr>
                        <a:t>なし</a:t>
                      </a:r>
                      <a:endParaRPr kumimoji="1" lang="en-US" altLang="ja-JP" sz="2400" dirty="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600" b="0" i="0" u="none" strike="noStrike" kern="1200" cap="none" spc="0" normalizeH="0" baseline="0" noProof="0">
                        <a:ln>
                          <a:noFill/>
                        </a:ln>
                        <a:solidFill>
                          <a:srgbClr val="FF0000"/>
                        </a:solidFill>
                        <a:effectLst/>
                        <a:uLnTx/>
                        <a:uFillTx/>
                        <a:latin typeface="HGMaruGothicMPRO" panose="020F0600000000000000" pitchFamily="34" charset="-128"/>
                        <a:ea typeface="HGMaruGothicMPRO" panose="020F0600000000000000" pitchFamily="34" charset="-128"/>
                        <a:cs typeface="+mn-cs"/>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507819"/>
                  </a:ext>
                </a:extLst>
              </a:tr>
              <a:tr h="784642">
                <a:tc>
                  <a:txBody>
                    <a:bodyPr/>
                    <a:lstStyle/>
                    <a:p>
                      <a:r>
                        <a:rPr kumimoji="1" lang="ja-JP" altLang="en-US" sz="2400">
                          <a:latin typeface="HGMaruGothicMPRO" panose="020F0600000000000000" pitchFamily="34" charset="-128"/>
                          <a:ea typeface="HGMaruGothicMPRO" panose="020F0600000000000000" pitchFamily="34" charset="-128"/>
                        </a:rPr>
                        <a:t>あり</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solidFill>
                            <a:schemeClr val="tx1"/>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chemeClr val="tx1"/>
                          </a:solidFill>
                          <a:effectLst/>
                          <a:uLnTx/>
                          <a:uFillTx/>
                          <a:latin typeface="HGMaruGothicMPRO" panose="020F0600000000000000" pitchFamily="34" charset="-128"/>
                          <a:ea typeface="HGMaruGothicMPRO" panose="020F0600000000000000" pitchFamily="34" charset="-128"/>
                          <a:cs typeface="+mn-cs"/>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solidFill>
                            <a:schemeClr val="tx1"/>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solidFill>
                            <a:schemeClr val="tx1"/>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chemeClr val="tx1"/>
                          </a:solidFill>
                          <a:effectLst/>
                          <a:uLnTx/>
                          <a:uFillTx/>
                          <a:latin typeface="HGMaruGothicMPRO" panose="020F0600000000000000" pitchFamily="34" charset="-128"/>
                          <a:ea typeface="HGMaruGothicMPRO" panose="020F0600000000000000" pitchFamily="34" charset="-128"/>
                          <a:cs typeface="+mn-cs"/>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solidFill>
                            <a:schemeClr val="tx1"/>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solidFill>
                            <a:schemeClr val="tx1"/>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chemeClr val="tx1"/>
                          </a:solidFill>
                          <a:effectLst/>
                          <a:uLnTx/>
                          <a:uFillTx/>
                          <a:latin typeface="HGMaruGothicMPRO" panose="020F0600000000000000" pitchFamily="34" charset="-128"/>
                          <a:ea typeface="HGMaruGothicMPRO" panose="020F0600000000000000" pitchFamily="34" charset="-128"/>
                          <a:cs typeface="+mn-cs"/>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solidFill>
                            <a:schemeClr val="tx1"/>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3600">
                          <a:solidFill>
                            <a:schemeClr val="tx1"/>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schemeClr val="tx1"/>
                          </a:solidFill>
                          <a:effectLst/>
                          <a:uLnTx/>
                          <a:uFillTx/>
                          <a:latin typeface="HGMaruGothicMPRO" panose="020F0600000000000000" pitchFamily="34" charset="-128"/>
                          <a:ea typeface="HGMaruGothicMPRO" panose="020F0600000000000000" pitchFamily="34" charset="-128"/>
                          <a:cs typeface="+mn-cs"/>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3418049"/>
                  </a:ext>
                </a:extLst>
              </a:tr>
            </a:tbl>
          </a:graphicData>
        </a:graphic>
      </p:graphicFrame>
      <p:sp>
        <p:nvSpPr>
          <p:cNvPr id="6" name="正方形/長方形 5">
            <a:extLst>
              <a:ext uri="{FF2B5EF4-FFF2-40B4-BE49-F238E27FC236}">
                <a16:creationId xmlns:a16="http://schemas.microsoft.com/office/drawing/2014/main" id="{E7C6E214-DA12-2743-9996-2DD23CA05668}"/>
              </a:ext>
            </a:extLst>
          </p:cNvPr>
          <p:cNvSpPr/>
          <p:nvPr/>
        </p:nvSpPr>
        <p:spPr>
          <a:xfrm>
            <a:off x="599910" y="3322831"/>
            <a:ext cx="1061250" cy="760979"/>
          </a:xfrm>
          <a:prstGeom prst="rect">
            <a:avLst/>
          </a:prstGeom>
          <a:solidFill>
            <a:schemeClr val="accent2">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latin typeface="HGMaruGothicMPRO" panose="020F0600000000000000" pitchFamily="34" charset="-128"/>
                <a:ea typeface="HGMaruGothicMPRO" panose="020F0600000000000000" pitchFamily="34" charset="-128"/>
              </a:rPr>
              <a:t>SPT</a:t>
            </a:r>
          </a:p>
        </p:txBody>
      </p:sp>
      <p:sp>
        <p:nvSpPr>
          <p:cNvPr id="12" name="右矢印 11">
            <a:extLst>
              <a:ext uri="{FF2B5EF4-FFF2-40B4-BE49-F238E27FC236}">
                <a16:creationId xmlns:a16="http://schemas.microsoft.com/office/drawing/2014/main" id="{D09B6D85-6684-C0BF-80CD-9A6D1CFB80F4}"/>
              </a:ext>
            </a:extLst>
          </p:cNvPr>
          <p:cNvSpPr/>
          <p:nvPr/>
        </p:nvSpPr>
        <p:spPr>
          <a:xfrm>
            <a:off x="1889760" y="3513075"/>
            <a:ext cx="377190" cy="3804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4E85EFD-5A63-2D5F-445A-5BD606BD6D7A}"/>
              </a:ext>
            </a:extLst>
          </p:cNvPr>
          <p:cNvSpPr/>
          <p:nvPr/>
        </p:nvSpPr>
        <p:spPr>
          <a:xfrm>
            <a:off x="2459217" y="3322831"/>
            <a:ext cx="1061250" cy="760979"/>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tx1"/>
                </a:solidFill>
                <a:latin typeface="HGMaruGothicMPRO" panose="020F0600000000000000" pitchFamily="34" charset="-128"/>
                <a:ea typeface="HGMaruGothicMPRO" panose="020F0600000000000000" pitchFamily="34" charset="-128"/>
              </a:rPr>
              <a:t>P</a:t>
            </a:r>
            <a:r>
              <a:rPr kumimoji="1" lang="ja-JP" altLang="en-US" sz="3200">
                <a:solidFill>
                  <a:schemeClr val="tx1"/>
                </a:solidFill>
                <a:latin typeface="HGMaruGothicMPRO" panose="020F0600000000000000" pitchFamily="34" charset="-128"/>
                <a:ea typeface="HGMaruGothicMPRO" panose="020F0600000000000000" pitchFamily="34" charset="-128"/>
              </a:rPr>
              <a:t>検</a:t>
            </a:r>
            <a:endParaRPr kumimoji="1" lang="en-US" altLang="ja-JP" sz="3200" dirty="0">
              <a:solidFill>
                <a:schemeClr val="tx1"/>
              </a:solidFill>
              <a:latin typeface="HGMaruGothicMPRO" panose="020F0600000000000000" pitchFamily="34" charset="-128"/>
              <a:ea typeface="HGMaruGothicMPRO" panose="020F0600000000000000" pitchFamily="34" charset="-128"/>
            </a:endParaRPr>
          </a:p>
        </p:txBody>
      </p:sp>
      <p:sp>
        <p:nvSpPr>
          <p:cNvPr id="14" name="右矢印 13">
            <a:extLst>
              <a:ext uri="{FF2B5EF4-FFF2-40B4-BE49-F238E27FC236}">
                <a16:creationId xmlns:a16="http://schemas.microsoft.com/office/drawing/2014/main" id="{02D6D018-0D58-0C58-595D-36164B94053F}"/>
              </a:ext>
            </a:extLst>
          </p:cNvPr>
          <p:cNvSpPr/>
          <p:nvPr/>
        </p:nvSpPr>
        <p:spPr>
          <a:xfrm>
            <a:off x="3712734" y="3513075"/>
            <a:ext cx="377190" cy="3804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FEF60C72-77C9-8BAA-3376-C468A59ABE82}"/>
              </a:ext>
            </a:extLst>
          </p:cNvPr>
          <p:cNvSpPr/>
          <p:nvPr/>
        </p:nvSpPr>
        <p:spPr>
          <a:xfrm>
            <a:off x="4224862" y="3322830"/>
            <a:ext cx="1061250" cy="760979"/>
          </a:xfrm>
          <a:prstGeom prst="rect">
            <a:avLst/>
          </a:prstGeom>
          <a:solidFill>
            <a:schemeClr val="accent6">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MaruGothicMPRO" panose="020F0600000000000000" pitchFamily="34" charset="-128"/>
                <a:ea typeface="HGMaruGothicMPRO" panose="020F0600000000000000" pitchFamily="34" charset="-128"/>
              </a:rPr>
              <a:t>P</a:t>
            </a:r>
            <a:r>
              <a:rPr lang="ja-JP" altLang="en-US" sz="2400">
                <a:solidFill>
                  <a:schemeClr val="tx1"/>
                </a:solidFill>
                <a:latin typeface="HGMaruGothicMPRO" panose="020F0600000000000000" pitchFamily="34" charset="-128"/>
                <a:ea typeface="HGMaruGothicMPRO" panose="020F0600000000000000" pitchFamily="34" charset="-128"/>
              </a:rPr>
              <a:t>重防</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16" name="六角形 15">
            <a:extLst>
              <a:ext uri="{FF2B5EF4-FFF2-40B4-BE49-F238E27FC236}">
                <a16:creationId xmlns:a16="http://schemas.microsoft.com/office/drawing/2014/main" id="{1FB94263-E23D-6830-03C6-1B9C3E831474}"/>
              </a:ext>
            </a:extLst>
          </p:cNvPr>
          <p:cNvSpPr>
            <a:spLocks noChangeAspect="1"/>
          </p:cNvSpPr>
          <p:nvPr/>
        </p:nvSpPr>
        <p:spPr>
          <a:xfrm>
            <a:off x="195872" y="5940571"/>
            <a:ext cx="288000" cy="245319"/>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7" name="スライド番号プレースホルダー 16">
            <a:extLst>
              <a:ext uri="{FF2B5EF4-FFF2-40B4-BE49-F238E27FC236}">
                <a16:creationId xmlns:a16="http://schemas.microsoft.com/office/drawing/2014/main" id="{7AB46FC3-AB6E-8A23-1616-13E77F79B763}"/>
              </a:ext>
            </a:extLst>
          </p:cNvPr>
          <p:cNvSpPr>
            <a:spLocks noGrp="1"/>
          </p:cNvSpPr>
          <p:nvPr>
            <p:ph type="sldNum" sz="quarter" idx="12"/>
          </p:nvPr>
        </p:nvSpPr>
        <p:spPr/>
        <p:txBody>
          <a:bodyPr/>
          <a:lstStyle/>
          <a:p>
            <a:fld id="{7F53A4F6-1DED-4042-94B1-26CBF9BCF6BA}" type="slidenum">
              <a:rPr kumimoji="1" lang="ja-JP" altLang="en-US" smtClean="0"/>
              <a:t>250</a:t>
            </a:fld>
            <a:endParaRPr kumimoji="1" lang="ja-JP" altLang="en-US"/>
          </a:p>
        </p:txBody>
      </p:sp>
    </p:spTree>
    <p:extLst>
      <p:ext uri="{BB962C8B-B14F-4D97-AF65-F5344CB8AC3E}">
        <p14:creationId xmlns:p14="http://schemas.microsoft.com/office/powerpoint/2010/main" val="370425174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600"/>
              </a:lnSpc>
            </a:pPr>
            <a:r>
              <a:rPr lang="ja-JP" altLang="en-US" sz="6000">
                <a:solidFill>
                  <a:schemeClr val="tx1"/>
                </a:solidFill>
                <a:latin typeface="HGMaruGothicMPRO" panose="020F0600000000000000" pitchFamily="34" charset="-128"/>
                <a:ea typeface="HGMaruGothicMPRO" panose="020F0600000000000000" pitchFamily="34" charset="-128"/>
              </a:rPr>
              <a:t>⑫</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5600">
                <a:solidFill>
                  <a:schemeClr val="tx1"/>
                </a:solidFill>
                <a:latin typeface="HGMaruGothicMPRO" panose="020F0600000000000000" pitchFamily="34" charset="-128"/>
                <a:ea typeface="HGMaruGothicMPRO" panose="020F0600000000000000" pitchFamily="34" charset="-128"/>
              </a:rPr>
              <a:t>歯科衛生士による実地指導の推進</a:t>
            </a:r>
            <a:endParaRPr lang="en-US" altLang="ja-JP" sz="56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70AEA716-F8D5-B262-285A-658FA619AB48}"/>
              </a:ext>
            </a:extLst>
          </p:cNvPr>
          <p:cNvSpPr>
            <a:spLocks noGrp="1"/>
          </p:cNvSpPr>
          <p:nvPr>
            <p:ph type="sldNum" sz="quarter" idx="12"/>
          </p:nvPr>
        </p:nvSpPr>
        <p:spPr/>
        <p:txBody>
          <a:bodyPr/>
          <a:lstStyle/>
          <a:p>
            <a:fld id="{7F53A4F6-1DED-4042-94B1-26CBF9BCF6BA}" type="slidenum">
              <a:rPr kumimoji="1" lang="ja-JP" altLang="en-US" smtClean="0"/>
              <a:t>251</a:t>
            </a:fld>
            <a:endParaRPr kumimoji="1" lang="ja-JP" altLang="en-US"/>
          </a:p>
        </p:txBody>
      </p:sp>
    </p:spTree>
    <p:extLst>
      <p:ext uri="{BB962C8B-B14F-4D97-AF65-F5344CB8AC3E}">
        <p14:creationId xmlns:p14="http://schemas.microsoft.com/office/powerpoint/2010/main" val="124361092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C0DF7-EACB-1127-9918-66A9E68DCD8D}"/>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874EC15E-F417-DC4D-9619-1E9C781EE595}"/>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CD70C3B4-FC0C-B96A-F01B-498572BC019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⑫</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歯科衛生士による実地指導の推進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64A45BBA-8E0E-A2AB-9AC0-532080AC62C4}"/>
              </a:ext>
            </a:extLst>
          </p:cNvPr>
          <p:cNvSpPr txBox="1">
            <a:spLocks/>
          </p:cNvSpPr>
          <p:nvPr/>
        </p:nvSpPr>
        <p:spPr>
          <a:xfrm>
            <a:off x="365760" y="1723075"/>
            <a:ext cx="11521440" cy="293782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実地指を推進する観点から、歯科衛生士が口腔機能に関する指導を実施した場合について、新たに評価を行う。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rgbClr val="C00000"/>
                </a:solidFill>
                <a:effectLst/>
                <a:latin typeface="HG丸ｺﾞｼｯｸM-PRO"/>
                <a:ea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実地指について、</a:t>
            </a:r>
            <a:r>
              <a:rPr lang="ja-JP" altLang="en-US" sz="2400">
                <a:solidFill>
                  <a:srgbClr val="FF0000"/>
                </a:solidFill>
                <a:effectLst/>
                <a:latin typeface="HGMaruGothicMPRO" panose="020F0600000000000000" pitchFamily="34" charset="-128"/>
                <a:ea typeface="HGMaruGothicMPRO" panose="020F0600000000000000" pitchFamily="34" charset="-128"/>
              </a:rPr>
              <a:t>歯科衛生士</a:t>
            </a:r>
            <a:r>
              <a:rPr lang="ja-JP" altLang="en-US" sz="2400">
                <a:solidFill>
                  <a:srgbClr val="FF0000"/>
                </a:solidFill>
                <a:latin typeface="HGMaruGothicMPRO" panose="020F0600000000000000" pitchFamily="34" charset="-128"/>
                <a:ea typeface="HGMaruGothicMPRO" panose="020F0600000000000000" pitchFamily="34" charset="-128"/>
              </a:rPr>
              <a:t>の</a:t>
            </a:r>
            <a:r>
              <a:rPr lang="ja-JP" altLang="en-US" sz="2400">
                <a:solidFill>
                  <a:srgbClr val="FF0000"/>
                </a:solidFill>
                <a:effectLst/>
                <a:latin typeface="HGMaruGothicMPRO" panose="020F0600000000000000" pitchFamily="34" charset="-128"/>
                <a:ea typeface="HGMaruGothicMPRO" panose="020F0600000000000000" pitchFamily="34" charset="-128"/>
              </a:rPr>
              <a:t>口腔機能に係る指導の評価を新設</a:t>
            </a:r>
            <a:r>
              <a:rPr lang="ja-JP" altLang="en-US" sz="2400">
                <a:solidFill>
                  <a:schemeClr val="tx1"/>
                </a:solidFill>
                <a:effectLst/>
                <a:latin typeface="HGMaruGothicMPRO" panose="020F0600000000000000" pitchFamily="34" charset="-128"/>
                <a:ea typeface="HGMaruGothicMPRO" panose="020F0600000000000000" pitchFamily="34" charset="-128"/>
              </a:rPr>
              <a:t>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E74EA483-8D2E-2E79-5CD4-76F1F7657EDB}"/>
              </a:ext>
            </a:extLst>
          </p:cNvPr>
          <p:cNvGrpSpPr/>
          <p:nvPr/>
        </p:nvGrpSpPr>
        <p:grpSpPr>
          <a:xfrm>
            <a:off x="254350" y="4618675"/>
            <a:ext cx="11744260" cy="1883041"/>
            <a:chOff x="285070" y="1932039"/>
            <a:chExt cx="11744260" cy="1883041"/>
          </a:xfrm>
        </p:grpSpPr>
        <p:sp>
          <p:nvSpPr>
            <p:cNvPr id="8" name="タイトル 1">
              <a:extLst>
                <a:ext uri="{FF2B5EF4-FFF2-40B4-BE49-F238E27FC236}">
                  <a16:creationId xmlns:a16="http://schemas.microsoft.com/office/drawing/2014/main" id="{D963BBB2-2699-C47D-0FE7-C78C4594D2D2}"/>
                </a:ext>
              </a:extLst>
            </p:cNvPr>
            <p:cNvSpPr txBox="1">
              <a:spLocks/>
            </p:cNvSpPr>
            <p:nvPr/>
          </p:nvSpPr>
          <p:spPr>
            <a:xfrm>
              <a:off x="285070" y="1932039"/>
              <a:ext cx="5487080" cy="188304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歯科衛生実地指導料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タイトル 1">
              <a:extLst>
                <a:ext uri="{FF2B5EF4-FFF2-40B4-BE49-F238E27FC236}">
                  <a16:creationId xmlns:a16="http://schemas.microsoft.com/office/drawing/2014/main" id="{F2CBCE40-D463-0FA8-1F24-2522E07ACD3E}"/>
                </a:ext>
              </a:extLst>
            </p:cNvPr>
            <p:cNvSpPr txBox="1">
              <a:spLocks/>
            </p:cNvSpPr>
            <p:nvPr/>
          </p:nvSpPr>
          <p:spPr>
            <a:xfrm>
              <a:off x="6542930" y="1932039"/>
              <a:ext cx="5486400" cy="188304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歯科衛生実地指導料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及び</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について、口腔機能の発達不全を有する患者又は口腔機能の低下を来している患者に対して、主治の歯科医師の指示を受けた歯科衛生士が、注</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及び注</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に規定する実地指導と併せて口腔機能に係る指導を行った場合は、</a:t>
              </a:r>
              <a:r>
                <a:rPr lang="ja-JP" altLang="en-US" sz="1500" b="1">
                  <a:solidFill>
                    <a:srgbClr val="0432FF"/>
                  </a:solidFill>
                  <a:effectLst/>
                  <a:latin typeface="HGMaruGothicMPRO" panose="020F0600000000000000" pitchFamily="34" charset="-128"/>
                  <a:ea typeface="HGMaruGothicMPRO" panose="020F0600000000000000" pitchFamily="34" charset="-128"/>
                </a:rPr>
                <a:t>口腔機</a:t>
              </a:r>
              <a:endParaRPr lang="en-US" altLang="ja-JP" sz="1500" b="1" dirty="0">
                <a:solidFill>
                  <a:srgbClr val="0432FF"/>
                </a:solidFill>
                <a:effectLst/>
                <a:latin typeface="HGMaruGothicMPRO" panose="020F0600000000000000" pitchFamily="34" charset="-128"/>
                <a:ea typeface="HGMaruGothicMPRO" panose="020F0600000000000000" pitchFamily="34" charset="-128"/>
              </a:endParaRPr>
            </a:p>
            <a:p>
              <a:pPr algn="l"/>
              <a:r>
                <a:rPr lang="ja-JP" altLang="en-US" sz="1500" b="1">
                  <a:solidFill>
                    <a:srgbClr val="0432FF"/>
                  </a:solidFill>
                  <a:effectLst/>
                  <a:latin typeface="HGMaruGothicMPRO" panose="020F0600000000000000" pitchFamily="34" charset="-128"/>
                  <a:ea typeface="HGMaruGothicMPRO" panose="020F0600000000000000" pitchFamily="34" charset="-128"/>
                </a:rPr>
                <a:t>能指導加算</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FF0000"/>
                  </a:solidFill>
                  <a:effectLst/>
                  <a:latin typeface="HGMaruGothicMPRO" panose="020F0600000000000000" pitchFamily="34" charset="-128"/>
                  <a:ea typeface="HGMaruGothicMPRO" panose="020F0600000000000000" pitchFamily="34" charset="-128"/>
                </a:rPr>
                <a:t>10</a:t>
              </a:r>
              <a:r>
                <a:rPr lang="ja-JP" altLang="en-US" sz="1500">
                  <a:solidFill>
                    <a:srgbClr val="FF0000"/>
                  </a:solidFill>
                  <a:effectLst/>
                  <a:latin typeface="HGMaruGothicMPRO" panose="020F0600000000000000" pitchFamily="34" charset="-128"/>
                  <a:ea typeface="HGMaruGothicMPRO" panose="020F0600000000000000" pitchFamily="34" charset="-128"/>
                </a:rPr>
                <a:t>点を所定点数に加算する。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11" name="右矢印 10">
              <a:extLst>
                <a:ext uri="{FF2B5EF4-FFF2-40B4-BE49-F238E27FC236}">
                  <a16:creationId xmlns:a16="http://schemas.microsoft.com/office/drawing/2014/main" id="{A4C0F319-7B95-0CAB-0EED-5B10C461FA12}"/>
                </a:ext>
              </a:extLst>
            </p:cNvPr>
            <p:cNvSpPr/>
            <p:nvPr/>
          </p:nvSpPr>
          <p:spPr>
            <a:xfrm>
              <a:off x="5867028" y="2487479"/>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 name="タイトル 1">
            <a:extLst>
              <a:ext uri="{FF2B5EF4-FFF2-40B4-BE49-F238E27FC236}">
                <a16:creationId xmlns:a16="http://schemas.microsoft.com/office/drawing/2014/main" id="{7A31E1A7-84D3-A69C-3862-64B3FFA58A3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六角形 1">
            <a:extLst>
              <a:ext uri="{FF2B5EF4-FFF2-40B4-BE49-F238E27FC236}">
                <a16:creationId xmlns:a16="http://schemas.microsoft.com/office/drawing/2014/main" id="{5066A8C6-CEF5-7A00-F183-2DFD120E2448}"/>
              </a:ext>
            </a:extLst>
          </p:cNvPr>
          <p:cNvSpPr/>
          <p:nvPr/>
        </p:nvSpPr>
        <p:spPr>
          <a:xfrm>
            <a:off x="112113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1E8885D1-76AC-BA01-5263-1C8BCCA1CC79}"/>
              </a:ext>
            </a:extLst>
          </p:cNvPr>
          <p:cNvSpPr>
            <a:spLocks noGrp="1"/>
          </p:cNvSpPr>
          <p:nvPr>
            <p:ph type="sldNum" sz="quarter" idx="12"/>
          </p:nvPr>
        </p:nvSpPr>
        <p:spPr/>
        <p:txBody>
          <a:bodyPr/>
          <a:lstStyle/>
          <a:p>
            <a:fld id="{7F53A4F6-1DED-4042-94B1-26CBF9BCF6BA}" type="slidenum">
              <a:rPr kumimoji="1" lang="ja-JP" altLang="en-US" smtClean="0"/>
              <a:t>252</a:t>
            </a:fld>
            <a:endParaRPr kumimoji="1" lang="ja-JP" altLang="en-US"/>
          </a:p>
        </p:txBody>
      </p:sp>
    </p:spTree>
    <p:extLst>
      <p:ext uri="{BB962C8B-B14F-4D97-AF65-F5344CB8AC3E}">
        <p14:creationId xmlns:p14="http://schemas.microsoft.com/office/powerpoint/2010/main" val="95601750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6F307-F1EC-A663-2D29-F1E56BE37399}"/>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5A536A84-81AC-FC43-A1F7-A71B674ADE4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561B5404-214C-CDB8-1540-FCF17D0C0CF5}"/>
              </a:ext>
            </a:extLst>
          </p:cNvPr>
          <p:cNvSpPr txBox="1">
            <a:spLocks/>
          </p:cNvSpPr>
          <p:nvPr/>
        </p:nvSpPr>
        <p:spPr>
          <a:xfrm>
            <a:off x="365760" y="1723075"/>
            <a:ext cx="11521440" cy="4423725"/>
          </a:xfrm>
          <a:prstGeom prst="rect">
            <a:avLst/>
          </a:prstGeom>
        </p:spPr>
        <p:txBody>
          <a:bodyPr vert="horz" lIns="91440" tIns="45720" rIns="91440" bIns="4572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9600">
                <a:solidFill>
                  <a:schemeClr val="tx1"/>
                </a:solidFill>
                <a:latin typeface="HGMaruGothicMPRO" panose="020F0600000000000000" pitchFamily="34" charset="-128"/>
                <a:ea typeface="HGMaruGothicMPRO" panose="020F0600000000000000" pitchFamily="34" charset="-128"/>
              </a:rPr>
              <a:t>つまり、こうなる！</a:t>
            </a:r>
          </a:p>
        </p:txBody>
      </p:sp>
      <p:sp>
        <p:nvSpPr>
          <p:cNvPr id="3" name="タイトル 1">
            <a:extLst>
              <a:ext uri="{FF2B5EF4-FFF2-40B4-BE49-F238E27FC236}">
                <a16:creationId xmlns:a16="http://schemas.microsoft.com/office/drawing/2014/main" id="{908D54D8-ABC7-96D6-868D-139DF72754E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33CD8A64-0869-A124-2CC2-653DD1511D1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⑫</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歯科衛生士による実地指導の推進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652F71A4-7DE7-06CC-924C-2C65A9814E69}"/>
              </a:ext>
            </a:extLst>
          </p:cNvPr>
          <p:cNvSpPr>
            <a:spLocks noGrp="1"/>
          </p:cNvSpPr>
          <p:nvPr>
            <p:ph type="sldNum" sz="quarter" idx="12"/>
          </p:nvPr>
        </p:nvSpPr>
        <p:spPr/>
        <p:txBody>
          <a:bodyPr/>
          <a:lstStyle/>
          <a:p>
            <a:fld id="{7F53A4F6-1DED-4042-94B1-26CBF9BCF6BA}" type="slidenum">
              <a:rPr kumimoji="1" lang="ja-JP" altLang="en-US" smtClean="0"/>
              <a:t>253</a:t>
            </a:fld>
            <a:endParaRPr kumimoji="1" lang="ja-JP" altLang="en-US"/>
          </a:p>
        </p:txBody>
      </p:sp>
    </p:spTree>
    <p:extLst>
      <p:ext uri="{BB962C8B-B14F-4D97-AF65-F5344CB8AC3E}">
        <p14:creationId xmlns:p14="http://schemas.microsoft.com/office/powerpoint/2010/main" val="327737497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5F00-0E40-7317-F260-ECFDD3712A0E}"/>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EB3ADC37-C6CA-E562-12D4-66DC9C6293AA}"/>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C3344A01-0690-DFF1-8F10-E2F4C535CD3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3C18ECEB-A0D6-A207-D91E-24F18B563705}"/>
              </a:ext>
            </a:extLst>
          </p:cNvPr>
          <p:cNvSpPr/>
          <p:nvPr/>
        </p:nvSpPr>
        <p:spPr>
          <a:xfrm>
            <a:off x="11179342" y="5978032"/>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正方形/長方形 4">
            <a:extLst>
              <a:ext uri="{FF2B5EF4-FFF2-40B4-BE49-F238E27FC236}">
                <a16:creationId xmlns:a16="http://schemas.microsoft.com/office/drawing/2014/main" id="{50592127-FE1B-154B-3CB4-6543FBA902AE}"/>
              </a:ext>
            </a:extLst>
          </p:cNvPr>
          <p:cNvSpPr/>
          <p:nvPr/>
        </p:nvSpPr>
        <p:spPr>
          <a:xfrm>
            <a:off x="386550" y="2179102"/>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7" name="正方形/長方形 6">
            <a:extLst>
              <a:ext uri="{FF2B5EF4-FFF2-40B4-BE49-F238E27FC236}">
                <a16:creationId xmlns:a16="http://schemas.microsoft.com/office/drawing/2014/main" id="{DBBBBDA9-E163-3D98-CAF6-C06E88BF198D}"/>
              </a:ext>
            </a:extLst>
          </p:cNvPr>
          <p:cNvSpPr/>
          <p:nvPr/>
        </p:nvSpPr>
        <p:spPr>
          <a:xfrm>
            <a:off x="2292193" y="2179102"/>
            <a:ext cx="1748360"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solidFill>
                  <a:schemeClr val="bg1"/>
                </a:solidFill>
                <a:latin typeface="HGMaruGothicMPRO" panose="020F0600000000000000" pitchFamily="34" charset="-128"/>
                <a:ea typeface="HGMaruGothicMPRO" panose="020F0600000000000000" pitchFamily="34" charset="-128"/>
              </a:rPr>
              <a:t>小</a:t>
            </a:r>
            <a:r>
              <a:rPr kumimoji="1" lang="ja-JP" altLang="en-US" sz="3200">
                <a:solidFill>
                  <a:schemeClr val="bg1"/>
                </a:solidFill>
                <a:latin typeface="HGMaruGothicMPRO" panose="020F0600000000000000" pitchFamily="34" charset="-128"/>
                <a:ea typeface="HGMaruGothicMPRO" panose="020F0600000000000000" pitchFamily="34" charset="-128"/>
              </a:rPr>
              <a:t>機能</a:t>
            </a:r>
            <a:endParaRPr kumimoji="1" lang="en-US" altLang="ja-JP" sz="32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3200" dirty="0">
                <a:solidFill>
                  <a:schemeClr val="bg1"/>
                </a:solidFill>
                <a:latin typeface="HGMaruGothicMPRO" panose="020F0600000000000000" pitchFamily="34" charset="-128"/>
                <a:ea typeface="HGMaruGothicMPRO" panose="020F0600000000000000" pitchFamily="34" charset="-128"/>
              </a:rPr>
              <a:t>100</a:t>
            </a:r>
            <a:r>
              <a:rPr kumimoji="1" lang="ja-JP" altLang="en-US" sz="3200">
                <a:solidFill>
                  <a:schemeClr val="bg1"/>
                </a:solidFill>
                <a:latin typeface="HGMaruGothicMPRO" panose="020F0600000000000000" pitchFamily="34" charset="-128"/>
                <a:ea typeface="HGMaruGothicMPRO" panose="020F0600000000000000" pitchFamily="34" charset="-128"/>
              </a:rPr>
              <a:t>点</a:t>
            </a:r>
          </a:p>
        </p:txBody>
      </p:sp>
      <p:sp>
        <p:nvSpPr>
          <p:cNvPr id="8" name="正方形/長方形 7">
            <a:extLst>
              <a:ext uri="{FF2B5EF4-FFF2-40B4-BE49-F238E27FC236}">
                <a16:creationId xmlns:a16="http://schemas.microsoft.com/office/drawing/2014/main" id="{31F9F363-DA6E-F9B6-C3C9-A0E4B564430E}"/>
              </a:ext>
            </a:extLst>
          </p:cNvPr>
          <p:cNvSpPr/>
          <p:nvPr/>
        </p:nvSpPr>
        <p:spPr>
          <a:xfrm>
            <a:off x="386550" y="4175851"/>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0" name="正方形/長方形 9">
            <a:extLst>
              <a:ext uri="{FF2B5EF4-FFF2-40B4-BE49-F238E27FC236}">
                <a16:creationId xmlns:a16="http://schemas.microsoft.com/office/drawing/2014/main" id="{A7F8BF1C-46C4-C15D-BAA3-D1CFB2E7D0F2}"/>
              </a:ext>
            </a:extLst>
          </p:cNvPr>
          <p:cNvSpPr/>
          <p:nvPr/>
        </p:nvSpPr>
        <p:spPr>
          <a:xfrm>
            <a:off x="2292193" y="4166889"/>
            <a:ext cx="1748360" cy="1303637"/>
          </a:xfrm>
          <a:prstGeom prst="rect">
            <a:avLst/>
          </a:prstGeom>
          <a:solidFill>
            <a:srgbClr val="C0000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bg1"/>
                </a:solidFill>
                <a:latin typeface="HGMaruGothicMPRO" panose="020F0600000000000000" pitchFamily="34" charset="-128"/>
                <a:ea typeface="HGMaruGothicMPRO" panose="020F0600000000000000" pitchFamily="34" charset="-128"/>
              </a:rPr>
              <a:t>口機能</a:t>
            </a:r>
            <a:endParaRPr kumimoji="1" lang="en-US" altLang="ja-JP" sz="32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3200" dirty="0">
                <a:solidFill>
                  <a:schemeClr val="bg1"/>
                </a:solidFill>
                <a:latin typeface="HGMaruGothicMPRO" panose="020F0600000000000000" pitchFamily="34" charset="-128"/>
                <a:ea typeface="HGMaruGothicMPRO" panose="020F0600000000000000" pitchFamily="34" charset="-128"/>
              </a:rPr>
              <a:t>100</a:t>
            </a:r>
            <a:r>
              <a:rPr kumimoji="1" lang="ja-JP" altLang="en-US" sz="3200">
                <a:solidFill>
                  <a:schemeClr val="bg1"/>
                </a:solidFill>
                <a:latin typeface="HGMaruGothicMPRO" panose="020F0600000000000000" pitchFamily="34" charset="-128"/>
                <a:ea typeface="HGMaruGothicMPRO" panose="020F0600000000000000" pitchFamily="34" charset="-128"/>
              </a:rPr>
              <a:t>点</a:t>
            </a:r>
          </a:p>
        </p:txBody>
      </p:sp>
      <p:sp>
        <p:nvSpPr>
          <p:cNvPr id="11" name="右矢印 10">
            <a:extLst>
              <a:ext uri="{FF2B5EF4-FFF2-40B4-BE49-F238E27FC236}">
                <a16:creationId xmlns:a16="http://schemas.microsoft.com/office/drawing/2014/main" id="{1875B68C-6A7B-DF22-5C7C-C47380F8B2C4}"/>
              </a:ext>
            </a:extLst>
          </p:cNvPr>
          <p:cNvSpPr/>
          <p:nvPr/>
        </p:nvSpPr>
        <p:spPr>
          <a:xfrm>
            <a:off x="4411487" y="238867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右矢印 11">
            <a:extLst>
              <a:ext uri="{FF2B5EF4-FFF2-40B4-BE49-F238E27FC236}">
                <a16:creationId xmlns:a16="http://schemas.microsoft.com/office/drawing/2014/main" id="{B2F90C5F-E74B-338B-302A-1811FBFCB4E6}"/>
              </a:ext>
            </a:extLst>
          </p:cNvPr>
          <p:cNvSpPr/>
          <p:nvPr/>
        </p:nvSpPr>
        <p:spPr>
          <a:xfrm>
            <a:off x="4411487" y="4441589"/>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2FAF65A-537C-F812-DB72-499E457017CF}"/>
              </a:ext>
            </a:extLst>
          </p:cNvPr>
          <p:cNvSpPr/>
          <p:nvPr/>
        </p:nvSpPr>
        <p:spPr>
          <a:xfrm>
            <a:off x="5363445" y="2113971"/>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4" name="正方形/長方形 13">
            <a:extLst>
              <a:ext uri="{FF2B5EF4-FFF2-40B4-BE49-F238E27FC236}">
                <a16:creationId xmlns:a16="http://schemas.microsoft.com/office/drawing/2014/main" id="{1E9B6B30-A5A6-23C4-B5F0-8084290228CA}"/>
              </a:ext>
            </a:extLst>
          </p:cNvPr>
          <p:cNvSpPr/>
          <p:nvPr/>
        </p:nvSpPr>
        <p:spPr>
          <a:xfrm>
            <a:off x="7261563" y="2107438"/>
            <a:ext cx="936000"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小</a:t>
            </a:r>
            <a:r>
              <a:rPr kumimoji="1" lang="ja-JP" altLang="en-US">
                <a:solidFill>
                  <a:schemeClr val="bg1"/>
                </a:solidFill>
                <a:latin typeface="HGMaruGothicMPRO" panose="020F0600000000000000" pitchFamily="34" charset="-128"/>
                <a:ea typeface="HGMaruGothicMPRO" panose="020F0600000000000000" pitchFamily="34" charset="-128"/>
              </a:rPr>
              <a:t>機能</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60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15" name="正方形/長方形 14">
            <a:extLst>
              <a:ext uri="{FF2B5EF4-FFF2-40B4-BE49-F238E27FC236}">
                <a16:creationId xmlns:a16="http://schemas.microsoft.com/office/drawing/2014/main" id="{B907C514-D691-33DE-BCA7-0545E6511A04}"/>
              </a:ext>
            </a:extLst>
          </p:cNvPr>
          <p:cNvSpPr/>
          <p:nvPr/>
        </p:nvSpPr>
        <p:spPr>
          <a:xfrm>
            <a:off x="5363445" y="4166888"/>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6" name="正方形/長方形 15">
            <a:extLst>
              <a:ext uri="{FF2B5EF4-FFF2-40B4-BE49-F238E27FC236}">
                <a16:creationId xmlns:a16="http://schemas.microsoft.com/office/drawing/2014/main" id="{93F196D8-BD30-01E5-72E1-6644D74C6271}"/>
              </a:ext>
            </a:extLst>
          </p:cNvPr>
          <p:cNvSpPr/>
          <p:nvPr/>
        </p:nvSpPr>
        <p:spPr>
          <a:xfrm>
            <a:off x="7261563" y="4166889"/>
            <a:ext cx="936000" cy="1303637"/>
          </a:xfrm>
          <a:prstGeom prst="rect">
            <a:avLst/>
          </a:prstGeom>
          <a:solidFill>
            <a:srgbClr val="C0000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口機能</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60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17" name="正方形/長方形 16">
            <a:extLst>
              <a:ext uri="{FF2B5EF4-FFF2-40B4-BE49-F238E27FC236}">
                <a16:creationId xmlns:a16="http://schemas.microsoft.com/office/drawing/2014/main" id="{5B1B1C80-0101-FB38-65EC-97F24B14B159}"/>
              </a:ext>
            </a:extLst>
          </p:cNvPr>
          <p:cNvSpPr/>
          <p:nvPr/>
        </p:nvSpPr>
        <p:spPr>
          <a:xfrm>
            <a:off x="9684508" y="2107438"/>
            <a:ext cx="936000" cy="1303637"/>
          </a:xfrm>
          <a:prstGeom prst="rect">
            <a:avLst/>
          </a:prstGeom>
          <a:solidFill>
            <a:schemeClr val="accent1">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GMaruGothicMPRO" panose="020F0600000000000000" pitchFamily="34" charset="-128"/>
                <a:ea typeface="HGMaruGothicMPRO" panose="020F0600000000000000" pitchFamily="34" charset="-128"/>
              </a:rPr>
              <a:t>歯リハ３の１</a:t>
            </a:r>
            <a:endParaRPr kumimoji="1" lang="en-US" altLang="ja-JP"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18" name="正方形/長方形 17">
            <a:extLst>
              <a:ext uri="{FF2B5EF4-FFF2-40B4-BE49-F238E27FC236}">
                <a16:creationId xmlns:a16="http://schemas.microsoft.com/office/drawing/2014/main" id="{CBAB0302-D463-43F8-9CA4-FA4767A64858}"/>
              </a:ext>
            </a:extLst>
          </p:cNvPr>
          <p:cNvSpPr/>
          <p:nvPr/>
        </p:nvSpPr>
        <p:spPr>
          <a:xfrm>
            <a:off x="9684508" y="4166889"/>
            <a:ext cx="936000"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HGMaruGothicMPRO" panose="020F0600000000000000" pitchFamily="34" charset="-128"/>
                <a:ea typeface="HGMaruGothicMPRO" panose="020F0600000000000000" pitchFamily="34" charset="-128"/>
              </a:rPr>
              <a:t>歯リハ３の２</a:t>
            </a:r>
            <a:endParaRPr kumimoji="1" lang="en-US" altLang="ja-JP" sz="16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19" name="正方形/長方形 18">
            <a:extLst>
              <a:ext uri="{FF2B5EF4-FFF2-40B4-BE49-F238E27FC236}">
                <a16:creationId xmlns:a16="http://schemas.microsoft.com/office/drawing/2014/main" id="{2B6B24E3-D01E-D242-FBCA-3C95980876B9}"/>
              </a:ext>
            </a:extLst>
          </p:cNvPr>
          <p:cNvSpPr/>
          <p:nvPr/>
        </p:nvSpPr>
        <p:spPr>
          <a:xfrm>
            <a:off x="10707976" y="2107438"/>
            <a:ext cx="936000" cy="1303637"/>
          </a:xfrm>
          <a:prstGeom prst="rect">
            <a:avLst/>
          </a:prstGeom>
          <a:solidFill>
            <a:schemeClr val="accent1">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HGMaruGothicMPRO" panose="020F0600000000000000" pitchFamily="34" charset="-128"/>
                <a:ea typeface="HGMaruGothicMPRO" panose="020F0600000000000000" pitchFamily="34" charset="-128"/>
              </a:rPr>
              <a:t>歯リハ３の１</a:t>
            </a:r>
            <a:endParaRPr kumimoji="1" lang="en-US" altLang="ja-JP" sz="16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20" name="正方形/長方形 19">
            <a:extLst>
              <a:ext uri="{FF2B5EF4-FFF2-40B4-BE49-F238E27FC236}">
                <a16:creationId xmlns:a16="http://schemas.microsoft.com/office/drawing/2014/main" id="{3E3DB81C-2183-5DD6-1FE1-7C9E99136CFB}"/>
              </a:ext>
            </a:extLst>
          </p:cNvPr>
          <p:cNvSpPr/>
          <p:nvPr/>
        </p:nvSpPr>
        <p:spPr>
          <a:xfrm>
            <a:off x="10707976" y="4166889"/>
            <a:ext cx="936000"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HGMaruGothicMPRO" panose="020F0600000000000000" pitchFamily="34" charset="-128"/>
                <a:ea typeface="HGMaruGothicMPRO" panose="020F0600000000000000" pitchFamily="34" charset="-128"/>
              </a:rPr>
              <a:t>歯リハ３の２</a:t>
            </a:r>
            <a:endParaRPr kumimoji="1" lang="en-US" altLang="ja-JP" sz="16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3" name="正方形/長方形 2">
            <a:extLst>
              <a:ext uri="{FF2B5EF4-FFF2-40B4-BE49-F238E27FC236}">
                <a16:creationId xmlns:a16="http://schemas.microsoft.com/office/drawing/2014/main" id="{8400846F-98BE-6243-E236-8058D1CA2B1C}"/>
              </a:ext>
            </a:extLst>
          </p:cNvPr>
          <p:cNvSpPr/>
          <p:nvPr/>
        </p:nvSpPr>
        <p:spPr>
          <a:xfrm>
            <a:off x="8274161" y="2107437"/>
            <a:ext cx="936000"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chemeClr val="bg1"/>
                </a:solidFill>
                <a:latin typeface="HGMaruGothicMPRO" panose="020F0600000000000000" pitchFamily="34" charset="-128"/>
                <a:ea typeface="HGMaruGothicMPRO" panose="020F0600000000000000" pitchFamily="34" charset="-128"/>
              </a:rPr>
              <a:t>口腔管理体制強化加算</a:t>
            </a:r>
            <a:endParaRPr kumimoji="1" lang="en-US" altLang="ja-JP" sz="10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50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21" name="正方形/長方形 20">
            <a:extLst>
              <a:ext uri="{FF2B5EF4-FFF2-40B4-BE49-F238E27FC236}">
                <a16:creationId xmlns:a16="http://schemas.microsoft.com/office/drawing/2014/main" id="{F6272829-3A5E-01CF-EE85-A6E3857CA107}"/>
              </a:ext>
            </a:extLst>
          </p:cNvPr>
          <p:cNvSpPr/>
          <p:nvPr/>
        </p:nvSpPr>
        <p:spPr>
          <a:xfrm>
            <a:off x="8288016" y="4166888"/>
            <a:ext cx="936000"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chemeClr val="bg1"/>
                </a:solidFill>
                <a:latin typeface="HGMaruGothicMPRO" panose="020F0600000000000000" pitchFamily="34" charset="-128"/>
                <a:ea typeface="HGMaruGothicMPRO" panose="020F0600000000000000" pitchFamily="34" charset="-128"/>
              </a:rPr>
              <a:t>口腔管理体制強化加算</a:t>
            </a:r>
            <a:endParaRPr kumimoji="1" lang="en-US" altLang="ja-JP" sz="10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50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22" name="正方形/長方形 21">
            <a:extLst>
              <a:ext uri="{FF2B5EF4-FFF2-40B4-BE49-F238E27FC236}">
                <a16:creationId xmlns:a16="http://schemas.microsoft.com/office/drawing/2014/main" id="{F93CF5F1-AA46-EC8D-6E0F-DB210EAF0A7D}"/>
              </a:ext>
            </a:extLst>
          </p:cNvPr>
          <p:cNvSpPr/>
          <p:nvPr/>
        </p:nvSpPr>
        <p:spPr>
          <a:xfrm>
            <a:off x="9082359" y="2434332"/>
            <a:ext cx="678929" cy="648000"/>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chemeClr val="tx1"/>
                </a:solidFill>
                <a:latin typeface="HGMaruGothicMPRO" panose="020F0600000000000000" pitchFamily="34" charset="-128"/>
                <a:ea typeface="HGMaruGothicMPRO" panose="020F0600000000000000" pitchFamily="34" charset="-128"/>
              </a:rPr>
              <a:t>+</a:t>
            </a:r>
            <a:endParaRPr kumimoji="1" lang="ja-JP" altLang="en-US" sz="4800">
              <a:solidFill>
                <a:schemeClr val="tx1"/>
              </a:solidFill>
              <a:latin typeface="HGMaruGothicMPRO" panose="020F0600000000000000" pitchFamily="34" charset="-128"/>
              <a:ea typeface="HGMaruGothicMPRO" panose="020F0600000000000000" pitchFamily="34" charset="-128"/>
            </a:endParaRPr>
          </a:p>
        </p:txBody>
      </p:sp>
      <p:sp>
        <p:nvSpPr>
          <p:cNvPr id="23" name="正方形/長方形 22">
            <a:extLst>
              <a:ext uri="{FF2B5EF4-FFF2-40B4-BE49-F238E27FC236}">
                <a16:creationId xmlns:a16="http://schemas.microsoft.com/office/drawing/2014/main" id="{AB1A3E9D-27C8-1342-2220-10D8D5991375}"/>
              </a:ext>
            </a:extLst>
          </p:cNvPr>
          <p:cNvSpPr/>
          <p:nvPr/>
        </p:nvSpPr>
        <p:spPr>
          <a:xfrm>
            <a:off x="9094750" y="4494706"/>
            <a:ext cx="678929" cy="648000"/>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chemeClr val="tx1"/>
                </a:solidFill>
                <a:latin typeface="HGMaruGothicMPRO" panose="020F0600000000000000" pitchFamily="34" charset="-128"/>
                <a:ea typeface="HGMaruGothicMPRO" panose="020F0600000000000000" pitchFamily="34" charset="-128"/>
              </a:rPr>
              <a:t>+</a:t>
            </a:r>
            <a:endParaRPr kumimoji="1" lang="ja-JP" altLang="en-US" sz="4800">
              <a:solidFill>
                <a:schemeClr val="tx1"/>
              </a:solidFill>
              <a:latin typeface="HGMaruGothicMPRO" panose="020F0600000000000000" pitchFamily="34" charset="-128"/>
              <a:ea typeface="HGMaruGothicMPRO" panose="020F0600000000000000" pitchFamily="34" charset="-128"/>
            </a:endParaRPr>
          </a:p>
        </p:txBody>
      </p:sp>
      <p:grpSp>
        <p:nvGrpSpPr>
          <p:cNvPr id="24" name="グループ化 23">
            <a:extLst>
              <a:ext uri="{FF2B5EF4-FFF2-40B4-BE49-F238E27FC236}">
                <a16:creationId xmlns:a16="http://schemas.microsoft.com/office/drawing/2014/main" id="{8E45143B-6E97-8ED3-6008-1BB88A36D2FE}"/>
              </a:ext>
            </a:extLst>
          </p:cNvPr>
          <p:cNvGrpSpPr/>
          <p:nvPr/>
        </p:nvGrpSpPr>
        <p:grpSpPr>
          <a:xfrm>
            <a:off x="9782695" y="4490970"/>
            <a:ext cx="2069353" cy="1730697"/>
            <a:chOff x="3604605" y="6455757"/>
            <a:chExt cx="2069353" cy="1730697"/>
          </a:xfrm>
        </p:grpSpPr>
        <p:grpSp>
          <p:nvGrpSpPr>
            <p:cNvPr id="25" name="グループ化 24">
              <a:extLst>
                <a:ext uri="{FF2B5EF4-FFF2-40B4-BE49-F238E27FC236}">
                  <a16:creationId xmlns:a16="http://schemas.microsoft.com/office/drawing/2014/main" id="{26E38F92-C818-00F5-AA83-787C5780EBDA}"/>
                </a:ext>
              </a:extLst>
            </p:cNvPr>
            <p:cNvGrpSpPr/>
            <p:nvPr/>
          </p:nvGrpSpPr>
          <p:grpSpPr>
            <a:xfrm>
              <a:off x="3615727" y="6455757"/>
              <a:ext cx="2058231" cy="1638078"/>
              <a:chOff x="631181" y="6355210"/>
              <a:chExt cx="2058231" cy="1638078"/>
            </a:xfrm>
          </p:grpSpPr>
          <p:sp>
            <p:nvSpPr>
              <p:cNvPr id="29" name="パイ 28">
                <a:extLst>
                  <a:ext uri="{FF2B5EF4-FFF2-40B4-BE49-F238E27FC236}">
                    <a16:creationId xmlns:a16="http://schemas.microsoft.com/office/drawing/2014/main" id="{CEA1F3CD-2E77-8AE1-22E9-71934EFF2B18}"/>
                  </a:ext>
                </a:extLst>
              </p:cNvPr>
              <p:cNvSpPr/>
              <p:nvPr/>
            </p:nvSpPr>
            <p:spPr>
              <a:xfrm>
                <a:off x="631181" y="6395963"/>
                <a:ext cx="2058231" cy="1597325"/>
              </a:xfrm>
              <a:prstGeom prst="pie">
                <a:avLst>
                  <a:gd name="adj1" fmla="val 10785269"/>
                  <a:gd name="adj2" fmla="val 17770"/>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正方形/長方形 29">
                <a:extLst>
                  <a:ext uri="{FF2B5EF4-FFF2-40B4-BE49-F238E27FC236}">
                    <a16:creationId xmlns:a16="http://schemas.microsoft.com/office/drawing/2014/main" id="{5B393FC6-22D4-08EB-07F0-3DA7B01A692C}"/>
                  </a:ext>
                </a:extLst>
              </p:cNvPr>
              <p:cNvSpPr/>
              <p:nvPr/>
            </p:nvSpPr>
            <p:spPr>
              <a:xfrm>
                <a:off x="1092045" y="6355210"/>
                <a:ext cx="1128432" cy="942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bg1"/>
                    </a:solidFill>
                    <a:latin typeface="HGMaruGothicMPRO" panose="020F0600000000000000" pitchFamily="34" charset="-128"/>
                    <a:ea typeface="HGMaruGothicMPRO" panose="020F0600000000000000" pitchFamily="34" charset="-128"/>
                  </a:rPr>
                  <a:t>実地指</a:t>
                </a:r>
                <a:endParaRPr kumimoji="1" lang="en-US" altLang="ja-JP" sz="2400" dirty="0">
                  <a:solidFill>
                    <a:schemeClr val="bg1"/>
                  </a:solidFill>
                  <a:latin typeface="HGMaruGothicMPRO" panose="020F0600000000000000" pitchFamily="34" charset="-128"/>
                  <a:ea typeface="HGMaruGothicMPRO" panose="020F0600000000000000" pitchFamily="34" charset="-128"/>
                </a:endParaRPr>
              </a:p>
            </p:txBody>
          </p:sp>
        </p:grpSp>
        <p:grpSp>
          <p:nvGrpSpPr>
            <p:cNvPr id="26" name="グループ化 25">
              <a:extLst>
                <a:ext uri="{FF2B5EF4-FFF2-40B4-BE49-F238E27FC236}">
                  <a16:creationId xmlns:a16="http://schemas.microsoft.com/office/drawing/2014/main" id="{0642CD2E-2A7F-510A-FBA4-C1125FF4ED42}"/>
                </a:ext>
              </a:extLst>
            </p:cNvPr>
            <p:cNvGrpSpPr/>
            <p:nvPr/>
          </p:nvGrpSpPr>
          <p:grpSpPr>
            <a:xfrm>
              <a:off x="3604605" y="6589129"/>
              <a:ext cx="2062267" cy="1597325"/>
              <a:chOff x="627145" y="5822228"/>
              <a:chExt cx="2062267" cy="1597325"/>
            </a:xfrm>
          </p:grpSpPr>
          <p:sp>
            <p:nvSpPr>
              <p:cNvPr id="27" name="パイ 26">
                <a:extLst>
                  <a:ext uri="{FF2B5EF4-FFF2-40B4-BE49-F238E27FC236}">
                    <a16:creationId xmlns:a16="http://schemas.microsoft.com/office/drawing/2014/main" id="{15A99E04-D11D-40BE-C08D-5DA71131ED9D}"/>
                  </a:ext>
                </a:extLst>
              </p:cNvPr>
              <p:cNvSpPr/>
              <p:nvPr/>
            </p:nvSpPr>
            <p:spPr>
              <a:xfrm flipV="1">
                <a:off x="631181" y="5822228"/>
                <a:ext cx="2058231" cy="1597325"/>
              </a:xfrm>
              <a:prstGeom prst="pie">
                <a:avLst>
                  <a:gd name="adj1" fmla="val 10785269"/>
                  <a:gd name="adj2" fmla="val 17770"/>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正方形/長方形 27">
                <a:extLst>
                  <a:ext uri="{FF2B5EF4-FFF2-40B4-BE49-F238E27FC236}">
                    <a16:creationId xmlns:a16="http://schemas.microsoft.com/office/drawing/2014/main" id="{90884964-D3D2-D63E-8A7B-F65B9465F90D}"/>
                  </a:ext>
                </a:extLst>
              </p:cNvPr>
              <p:cNvSpPr/>
              <p:nvPr/>
            </p:nvSpPr>
            <p:spPr>
              <a:xfrm>
                <a:off x="627145" y="6465762"/>
                <a:ext cx="2058231" cy="942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口腔機能指導加算</a:t>
                </a:r>
                <a:endParaRPr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dirty="0">
                    <a:solidFill>
                      <a:schemeClr val="bg1"/>
                    </a:solidFill>
                    <a:latin typeface="HGMaruGothicMPRO" panose="020F0600000000000000" pitchFamily="34" charset="-128"/>
                    <a:ea typeface="HGMaruGothicMPRO" panose="020F0600000000000000" pitchFamily="34" charset="-128"/>
                  </a:rPr>
                  <a:t>10</a:t>
                </a:r>
                <a:r>
                  <a:rPr kumimoji="1" lang="ja-JP" altLang="en-US">
                    <a:solidFill>
                      <a:schemeClr val="bg1"/>
                    </a:solidFill>
                    <a:latin typeface="HGMaruGothicMPRO" panose="020F0600000000000000" pitchFamily="34" charset="-128"/>
                    <a:ea typeface="HGMaruGothicMPRO" panose="020F0600000000000000" pitchFamily="34" charset="-128"/>
                  </a:rPr>
                  <a:t>点</a:t>
                </a:r>
                <a:endParaRPr kumimoji="1" lang="en-US" altLang="ja-JP" dirty="0">
                  <a:solidFill>
                    <a:schemeClr val="bg1"/>
                  </a:solidFill>
                  <a:latin typeface="HGMaruGothicMPRO" panose="020F0600000000000000" pitchFamily="34" charset="-128"/>
                  <a:ea typeface="HGMaruGothicMPRO" panose="020F0600000000000000" pitchFamily="34" charset="-128"/>
                </a:endParaRPr>
              </a:p>
            </p:txBody>
          </p:sp>
        </p:grpSp>
      </p:grpSp>
      <p:grpSp>
        <p:nvGrpSpPr>
          <p:cNvPr id="31" name="グループ化 30">
            <a:extLst>
              <a:ext uri="{FF2B5EF4-FFF2-40B4-BE49-F238E27FC236}">
                <a16:creationId xmlns:a16="http://schemas.microsoft.com/office/drawing/2014/main" id="{C0996A16-44D2-A048-EA8D-F970133A1D09}"/>
              </a:ext>
            </a:extLst>
          </p:cNvPr>
          <p:cNvGrpSpPr/>
          <p:nvPr/>
        </p:nvGrpSpPr>
        <p:grpSpPr>
          <a:xfrm>
            <a:off x="9793817" y="2453877"/>
            <a:ext cx="2069353" cy="1730697"/>
            <a:chOff x="3604605" y="6455757"/>
            <a:chExt cx="2069353" cy="1730697"/>
          </a:xfrm>
        </p:grpSpPr>
        <p:grpSp>
          <p:nvGrpSpPr>
            <p:cNvPr id="32" name="グループ化 31">
              <a:extLst>
                <a:ext uri="{FF2B5EF4-FFF2-40B4-BE49-F238E27FC236}">
                  <a16:creationId xmlns:a16="http://schemas.microsoft.com/office/drawing/2014/main" id="{72213307-055F-D9A3-6103-6E7A0DFE66DF}"/>
                </a:ext>
              </a:extLst>
            </p:cNvPr>
            <p:cNvGrpSpPr/>
            <p:nvPr/>
          </p:nvGrpSpPr>
          <p:grpSpPr>
            <a:xfrm>
              <a:off x="3615727" y="6455757"/>
              <a:ext cx="2058231" cy="1638078"/>
              <a:chOff x="631181" y="6355210"/>
              <a:chExt cx="2058231" cy="1638078"/>
            </a:xfrm>
          </p:grpSpPr>
          <p:sp>
            <p:nvSpPr>
              <p:cNvPr id="36" name="パイ 35">
                <a:extLst>
                  <a:ext uri="{FF2B5EF4-FFF2-40B4-BE49-F238E27FC236}">
                    <a16:creationId xmlns:a16="http://schemas.microsoft.com/office/drawing/2014/main" id="{59FDA22E-DFC2-E5D8-8F61-54FD839F98E8}"/>
                  </a:ext>
                </a:extLst>
              </p:cNvPr>
              <p:cNvSpPr/>
              <p:nvPr/>
            </p:nvSpPr>
            <p:spPr>
              <a:xfrm>
                <a:off x="631181" y="6395963"/>
                <a:ext cx="2058231" cy="1597325"/>
              </a:xfrm>
              <a:prstGeom prst="pie">
                <a:avLst>
                  <a:gd name="adj1" fmla="val 10785269"/>
                  <a:gd name="adj2" fmla="val 17770"/>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正方形/長方形 36">
                <a:extLst>
                  <a:ext uri="{FF2B5EF4-FFF2-40B4-BE49-F238E27FC236}">
                    <a16:creationId xmlns:a16="http://schemas.microsoft.com/office/drawing/2014/main" id="{7CC2F3F1-263F-D381-234E-A3F384B50A07}"/>
                  </a:ext>
                </a:extLst>
              </p:cNvPr>
              <p:cNvSpPr/>
              <p:nvPr/>
            </p:nvSpPr>
            <p:spPr>
              <a:xfrm>
                <a:off x="1092045" y="6355210"/>
                <a:ext cx="1128432" cy="942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bg1"/>
                    </a:solidFill>
                    <a:latin typeface="HGMaruGothicMPRO" panose="020F0600000000000000" pitchFamily="34" charset="-128"/>
                    <a:ea typeface="HGMaruGothicMPRO" panose="020F0600000000000000" pitchFamily="34" charset="-128"/>
                  </a:rPr>
                  <a:t>実地指</a:t>
                </a:r>
                <a:endParaRPr kumimoji="1" lang="en-US" altLang="ja-JP" sz="2400" dirty="0">
                  <a:solidFill>
                    <a:schemeClr val="bg1"/>
                  </a:solidFill>
                  <a:latin typeface="HGMaruGothicMPRO" panose="020F0600000000000000" pitchFamily="34" charset="-128"/>
                  <a:ea typeface="HGMaruGothicMPRO" panose="020F0600000000000000" pitchFamily="34" charset="-128"/>
                </a:endParaRPr>
              </a:p>
            </p:txBody>
          </p:sp>
        </p:grpSp>
        <p:grpSp>
          <p:nvGrpSpPr>
            <p:cNvPr id="33" name="グループ化 32">
              <a:extLst>
                <a:ext uri="{FF2B5EF4-FFF2-40B4-BE49-F238E27FC236}">
                  <a16:creationId xmlns:a16="http://schemas.microsoft.com/office/drawing/2014/main" id="{0D049D4B-3102-DE8D-8123-09138A0EC5DF}"/>
                </a:ext>
              </a:extLst>
            </p:cNvPr>
            <p:cNvGrpSpPr/>
            <p:nvPr/>
          </p:nvGrpSpPr>
          <p:grpSpPr>
            <a:xfrm>
              <a:off x="3604605" y="6589129"/>
              <a:ext cx="2062267" cy="1597325"/>
              <a:chOff x="627145" y="5822228"/>
              <a:chExt cx="2062267" cy="1597325"/>
            </a:xfrm>
          </p:grpSpPr>
          <p:sp>
            <p:nvSpPr>
              <p:cNvPr id="34" name="パイ 33">
                <a:extLst>
                  <a:ext uri="{FF2B5EF4-FFF2-40B4-BE49-F238E27FC236}">
                    <a16:creationId xmlns:a16="http://schemas.microsoft.com/office/drawing/2014/main" id="{75443EA9-94F7-F57F-581B-804993885835}"/>
                  </a:ext>
                </a:extLst>
              </p:cNvPr>
              <p:cNvSpPr/>
              <p:nvPr/>
            </p:nvSpPr>
            <p:spPr>
              <a:xfrm flipV="1">
                <a:off x="631181" y="5822228"/>
                <a:ext cx="2058231" cy="1597325"/>
              </a:xfrm>
              <a:prstGeom prst="pie">
                <a:avLst>
                  <a:gd name="adj1" fmla="val 10785269"/>
                  <a:gd name="adj2" fmla="val 17770"/>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正方形/長方形 34">
                <a:extLst>
                  <a:ext uri="{FF2B5EF4-FFF2-40B4-BE49-F238E27FC236}">
                    <a16:creationId xmlns:a16="http://schemas.microsoft.com/office/drawing/2014/main" id="{0A7680C5-046D-3244-2AE6-52B5DB36FCFF}"/>
                  </a:ext>
                </a:extLst>
              </p:cNvPr>
              <p:cNvSpPr/>
              <p:nvPr/>
            </p:nvSpPr>
            <p:spPr>
              <a:xfrm>
                <a:off x="627145" y="6465762"/>
                <a:ext cx="2058231" cy="942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口腔機能指導加算</a:t>
                </a:r>
                <a:endParaRPr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dirty="0">
                    <a:solidFill>
                      <a:schemeClr val="bg1"/>
                    </a:solidFill>
                    <a:latin typeface="HGMaruGothicMPRO" panose="020F0600000000000000" pitchFamily="34" charset="-128"/>
                    <a:ea typeface="HGMaruGothicMPRO" panose="020F0600000000000000" pitchFamily="34" charset="-128"/>
                  </a:rPr>
                  <a:t>10</a:t>
                </a:r>
                <a:r>
                  <a:rPr kumimoji="1" lang="ja-JP" altLang="en-US">
                    <a:solidFill>
                      <a:schemeClr val="bg1"/>
                    </a:solidFill>
                    <a:latin typeface="HGMaruGothicMPRO" panose="020F0600000000000000" pitchFamily="34" charset="-128"/>
                    <a:ea typeface="HGMaruGothicMPRO" panose="020F0600000000000000" pitchFamily="34" charset="-128"/>
                  </a:rPr>
                  <a:t>点</a:t>
                </a:r>
                <a:endParaRPr kumimoji="1" lang="en-US" altLang="ja-JP" dirty="0">
                  <a:solidFill>
                    <a:schemeClr val="bg1"/>
                  </a:solidFill>
                  <a:latin typeface="HGMaruGothicMPRO" panose="020F0600000000000000" pitchFamily="34" charset="-128"/>
                  <a:ea typeface="HGMaruGothicMPRO" panose="020F0600000000000000" pitchFamily="34" charset="-128"/>
                </a:endParaRPr>
              </a:p>
            </p:txBody>
          </p:sp>
        </p:grpSp>
      </p:grpSp>
      <p:sp>
        <p:nvSpPr>
          <p:cNvPr id="38" name="タイトル 1">
            <a:extLst>
              <a:ext uri="{FF2B5EF4-FFF2-40B4-BE49-F238E27FC236}">
                <a16:creationId xmlns:a16="http://schemas.microsoft.com/office/drawing/2014/main" id="{31D5E6CE-7E32-2274-2C61-C8DE5C416FE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⑫</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歯科衛生士による実地指導の推進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スライド番号プレースホルダー 5">
            <a:extLst>
              <a:ext uri="{FF2B5EF4-FFF2-40B4-BE49-F238E27FC236}">
                <a16:creationId xmlns:a16="http://schemas.microsoft.com/office/drawing/2014/main" id="{9EE32D67-50E2-C8A3-487D-6558893AB779}"/>
              </a:ext>
            </a:extLst>
          </p:cNvPr>
          <p:cNvSpPr>
            <a:spLocks noGrp="1"/>
          </p:cNvSpPr>
          <p:nvPr>
            <p:ph type="sldNum" sz="quarter" idx="12"/>
          </p:nvPr>
        </p:nvSpPr>
        <p:spPr/>
        <p:txBody>
          <a:bodyPr/>
          <a:lstStyle/>
          <a:p>
            <a:fld id="{7F53A4F6-1DED-4042-94B1-26CBF9BCF6BA}" type="slidenum">
              <a:rPr kumimoji="1" lang="ja-JP" altLang="en-US" smtClean="0"/>
              <a:t>254</a:t>
            </a:fld>
            <a:endParaRPr kumimoji="1" lang="ja-JP" altLang="en-US"/>
          </a:p>
        </p:txBody>
      </p:sp>
    </p:spTree>
    <p:extLst>
      <p:ext uri="{BB962C8B-B14F-4D97-AF65-F5344CB8AC3E}">
        <p14:creationId xmlns:p14="http://schemas.microsoft.com/office/powerpoint/2010/main" val="159632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６</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口腔疾患の重症化予防、</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口腔機能低下への対応の充実、</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生活の質に配慮した歯科医療の推進</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FF000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Ⅲ </a:t>
            </a:r>
            <a:r>
              <a:rPr lang="ja-JP" altLang="en-US" sz="6000">
                <a:solidFill>
                  <a:schemeClr val="bg1"/>
                </a:solidFill>
                <a:latin typeface="HG丸ｺﾞｼｯｸM-PRO"/>
                <a:ea typeface="HG丸ｺﾞｼｯｸM-PRO"/>
                <a:cs typeface="HG丸ｺﾞｼｯｸM-PRO"/>
              </a:rPr>
              <a:t>安心・安全で質の高い医療</a:t>
            </a:r>
            <a:endParaRPr lang="en-US" altLang="ja-JP" sz="60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600"/>
              </a:lnSpc>
            </a:pPr>
            <a:r>
              <a:rPr lang="ja-JP" altLang="en-US" sz="6000">
                <a:solidFill>
                  <a:schemeClr val="tx1"/>
                </a:solidFill>
                <a:latin typeface="HGMaruGothicMPRO" panose="020F0600000000000000" pitchFamily="34" charset="-128"/>
                <a:ea typeface="HGMaruGothicMPRO" panose="020F0600000000000000" pitchFamily="34" charset="-128"/>
              </a:rPr>
              <a:t>⑮</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C32E7779-1A83-56B4-35E5-E952AA29E9A8}"/>
              </a:ext>
            </a:extLst>
          </p:cNvPr>
          <p:cNvSpPr>
            <a:spLocks noGrp="1"/>
          </p:cNvSpPr>
          <p:nvPr>
            <p:ph type="sldNum" sz="quarter" idx="12"/>
          </p:nvPr>
        </p:nvSpPr>
        <p:spPr/>
        <p:txBody>
          <a:bodyPr/>
          <a:lstStyle/>
          <a:p>
            <a:fld id="{7F53A4F6-1DED-4042-94B1-26CBF9BCF6BA}" type="slidenum">
              <a:rPr kumimoji="1" lang="ja-JP" altLang="en-US" smtClean="0"/>
              <a:t>255</a:t>
            </a:fld>
            <a:endParaRPr kumimoji="1" lang="ja-JP" altLang="en-US"/>
          </a:p>
        </p:txBody>
      </p:sp>
    </p:spTree>
    <p:extLst>
      <p:ext uri="{BB962C8B-B14F-4D97-AF65-F5344CB8AC3E}">
        <p14:creationId xmlns:p14="http://schemas.microsoft.com/office/powerpoint/2010/main" val="221728606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6903E-0EDF-0BEE-B776-6B371BA8B479}"/>
            </a:ext>
          </a:extLst>
        </p:cNvPr>
        <p:cNvGrpSpPr/>
        <p:nvPr/>
      </p:nvGrpSpPr>
      <p:grpSpPr>
        <a:xfrm>
          <a:off x="0" y="0"/>
          <a:ext cx="0" cy="0"/>
          <a:chOff x="0" y="0"/>
          <a:chExt cx="0" cy="0"/>
        </a:xfrm>
      </p:grpSpPr>
      <p:sp>
        <p:nvSpPr>
          <p:cNvPr id="4" name="六角形 3">
            <a:extLst>
              <a:ext uri="{FF2B5EF4-FFF2-40B4-BE49-F238E27FC236}">
                <a16:creationId xmlns:a16="http://schemas.microsoft.com/office/drawing/2014/main" id="{2A21B47B-AB55-876D-0FA8-97F56DB3D200}"/>
              </a:ext>
            </a:extLst>
          </p:cNvPr>
          <p:cNvSpPr/>
          <p:nvPr/>
        </p:nvSpPr>
        <p:spPr>
          <a:xfrm>
            <a:off x="11176671" y="59787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A5473801-68DD-0824-06DE-9234C460D3EC}"/>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20350D09-487C-9642-CF59-BBAF905026E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BD32E240-630E-44DA-6B07-09E7E3909E18}"/>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rgbClr val="FF0000"/>
                </a:solidFill>
                <a:latin typeface="HGMaruGothicMPRO" panose="020F0600000000000000" pitchFamily="34" charset="-128"/>
                <a:ea typeface="HGMaruGothicMPRO" panose="020F0600000000000000" pitchFamily="34" charset="-128"/>
              </a:rPr>
              <a:t>小児の外傷歯に対して用いる、歯・歯列の保護を目的とした口腔内装置</a:t>
            </a:r>
            <a:r>
              <a:rPr lang="ja-JP" altLang="en-US" sz="2400">
                <a:solidFill>
                  <a:schemeClr val="tx1"/>
                </a:solidFill>
                <a:latin typeface="HGMaruGothicMPRO" panose="020F0600000000000000" pitchFamily="34" charset="-128"/>
                <a:ea typeface="HGMaruGothicMPRO" panose="020F0600000000000000" pitchFamily="34" charset="-128"/>
              </a:rPr>
              <a:t>の製作</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を評価する。</a:t>
            </a:r>
            <a:endParaRPr lang="en-US" altLang="ja-JP" sz="2400" dirty="0">
              <a:solidFill>
                <a:schemeClr val="tx1"/>
              </a:solidFill>
              <a:latin typeface="HG丸ｺﾞｼｯｸM-PRO"/>
              <a:ea typeface="HG丸ｺﾞｼｯｸM-PRO"/>
              <a:cs typeface="HG丸ｺﾞｼｯｸM-PRO"/>
            </a:endParaRPr>
          </a:p>
        </p:txBody>
      </p:sp>
      <p:grpSp>
        <p:nvGrpSpPr>
          <p:cNvPr id="3" name="グループ化 2">
            <a:extLst>
              <a:ext uri="{FF2B5EF4-FFF2-40B4-BE49-F238E27FC236}">
                <a16:creationId xmlns:a16="http://schemas.microsoft.com/office/drawing/2014/main" id="{3FF82866-B3FE-A000-748A-5C09F69E2B42}"/>
              </a:ext>
            </a:extLst>
          </p:cNvPr>
          <p:cNvGrpSpPr/>
          <p:nvPr/>
        </p:nvGrpSpPr>
        <p:grpSpPr>
          <a:xfrm>
            <a:off x="223870" y="5134927"/>
            <a:ext cx="11744260" cy="1634174"/>
            <a:chOff x="285070" y="1968501"/>
            <a:chExt cx="11744260" cy="1634174"/>
          </a:xfrm>
        </p:grpSpPr>
        <p:sp>
          <p:nvSpPr>
            <p:cNvPr id="7" name="タイトル 1">
              <a:extLst>
                <a:ext uri="{FF2B5EF4-FFF2-40B4-BE49-F238E27FC236}">
                  <a16:creationId xmlns:a16="http://schemas.microsoft.com/office/drawing/2014/main" id="{90ED9EC0-1629-01C4-8E07-4A345E3AD02A}"/>
                </a:ext>
              </a:extLst>
            </p:cNvPr>
            <p:cNvSpPr txBox="1">
              <a:spLocks/>
            </p:cNvSpPr>
            <p:nvPr/>
          </p:nvSpPr>
          <p:spPr>
            <a:xfrm>
              <a:off x="285070" y="1968501"/>
              <a:ext cx="5487080" cy="163417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口腔内装置（１装置につき）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　顎関節治療用装置、歯ぎしりに対する口腔内装置又はその他口腔内装置を製作した場合に当該製作方法に係る区分に従い、それぞれ所定点数を算定する。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タイトル 1">
              <a:extLst>
                <a:ext uri="{FF2B5EF4-FFF2-40B4-BE49-F238E27FC236}">
                  <a16:creationId xmlns:a16="http://schemas.microsoft.com/office/drawing/2014/main" id="{87F6DB76-0DB5-3BB0-BB02-C07D0ACF1F36}"/>
                </a:ext>
              </a:extLst>
            </p:cNvPr>
            <p:cNvSpPr txBox="1">
              <a:spLocks/>
            </p:cNvSpPr>
            <p:nvPr/>
          </p:nvSpPr>
          <p:spPr>
            <a:xfrm>
              <a:off x="6542930" y="1968501"/>
              <a:ext cx="5486400" cy="1634174"/>
            </a:xfrm>
            <a:prstGeom prst="rect">
              <a:avLst/>
            </a:prstGeom>
            <a:solidFill>
              <a:schemeClr val="bg1"/>
            </a:solidFill>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口腔内装置（１装置につき）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　顎関節治療用装置、歯ぎしりに対する口腔内装置</a:t>
              </a:r>
              <a:r>
                <a:rPr lang="ja-JP" altLang="en-US" sz="1500">
                  <a:solidFill>
                    <a:srgbClr val="FF0000"/>
                  </a:solidFill>
                  <a:effectLst/>
                  <a:latin typeface="HGMaruGothicMPRO" panose="020F0600000000000000" pitchFamily="34" charset="-128"/>
                  <a:ea typeface="HGMaruGothicMPRO" panose="020F0600000000000000" pitchFamily="34" charset="-128"/>
                </a:rPr>
                <a:t>、口腔粘膜等の保護のための口腔内装置、外傷歯の保護のための口腔内装置</a:t>
              </a:r>
              <a:r>
                <a:rPr lang="ja-JP" altLang="en-US" sz="1500">
                  <a:solidFill>
                    <a:schemeClr val="tx1"/>
                  </a:solidFill>
                  <a:effectLst/>
                  <a:latin typeface="HGMaruGothicMPRO" panose="020F0600000000000000" pitchFamily="34" charset="-128"/>
                  <a:ea typeface="HGMaruGothicMPRO" panose="020F0600000000000000" pitchFamily="34" charset="-128"/>
                </a:rPr>
                <a:t>又はその他口腔内装置を製作した場合に当該製作方法に係る区分に従い、それぞれ所定点数を算定する。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右矢印 9">
              <a:extLst>
                <a:ext uri="{FF2B5EF4-FFF2-40B4-BE49-F238E27FC236}">
                  <a16:creationId xmlns:a16="http://schemas.microsoft.com/office/drawing/2014/main" id="{12613FBF-F66D-9D33-CC54-B4BDDC5F1A1C}"/>
                </a:ext>
              </a:extLst>
            </p:cNvPr>
            <p:cNvSpPr/>
            <p:nvPr/>
          </p:nvSpPr>
          <p:spPr>
            <a:xfrm>
              <a:off x="5867028" y="2399508"/>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6" name="タイトル 1">
            <a:extLst>
              <a:ext uri="{FF2B5EF4-FFF2-40B4-BE49-F238E27FC236}">
                <a16:creationId xmlns:a16="http://schemas.microsoft.com/office/drawing/2014/main" id="{604719E3-119C-D39D-D1F1-A4FB335E85F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11" name="スライド番号プレースホルダー 10">
            <a:extLst>
              <a:ext uri="{FF2B5EF4-FFF2-40B4-BE49-F238E27FC236}">
                <a16:creationId xmlns:a16="http://schemas.microsoft.com/office/drawing/2014/main" id="{906C4F21-9DE1-E5AD-9999-4C375E702407}"/>
              </a:ext>
            </a:extLst>
          </p:cNvPr>
          <p:cNvSpPr>
            <a:spLocks noGrp="1"/>
          </p:cNvSpPr>
          <p:nvPr>
            <p:ph type="sldNum" sz="quarter" idx="12"/>
          </p:nvPr>
        </p:nvSpPr>
        <p:spPr/>
        <p:txBody>
          <a:bodyPr/>
          <a:lstStyle/>
          <a:p>
            <a:fld id="{7F53A4F6-1DED-4042-94B1-26CBF9BCF6BA}" type="slidenum">
              <a:rPr kumimoji="1" lang="ja-JP" altLang="en-US" smtClean="0"/>
              <a:t>256</a:t>
            </a:fld>
            <a:endParaRPr kumimoji="1" lang="ja-JP" altLang="en-US"/>
          </a:p>
        </p:txBody>
      </p:sp>
    </p:spTree>
    <p:extLst>
      <p:ext uri="{BB962C8B-B14F-4D97-AF65-F5344CB8AC3E}">
        <p14:creationId xmlns:p14="http://schemas.microsoft.com/office/powerpoint/2010/main" val="138929417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C8F5D-6898-078C-801D-085B94BBCD4C}"/>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29CB5D86-29E3-9781-4D92-04019EA99B90}"/>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1CC4DA0E-7EC7-694B-C526-7E84CA4C925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51CF5DDA-BEA9-48FB-92A6-1B5BCDBCB19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舌接触補助床の算定対象</a:t>
            </a:r>
            <a:r>
              <a:rPr lang="ja-JP" altLang="en-US" sz="2400">
                <a:solidFill>
                  <a:schemeClr val="tx1"/>
                </a:solidFill>
                <a:effectLst/>
                <a:latin typeface="HGMaruGothicMPRO" panose="020F0600000000000000" pitchFamily="34" charset="-128"/>
                <a:ea typeface="HGMaruGothicMPRO" panose="020F0600000000000000" pitchFamily="34" charset="-128"/>
              </a:rPr>
              <a:t>となる患者に、舌の筋力や運動機能の低下等がみられ</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る</a:t>
            </a:r>
            <a:r>
              <a:rPr lang="ja-JP" altLang="en-US" sz="2400">
                <a:solidFill>
                  <a:srgbClr val="FF0000"/>
                </a:solidFill>
                <a:effectLst/>
                <a:latin typeface="HGMaruGothicMPRO" panose="020F0600000000000000" pitchFamily="34" charset="-128"/>
                <a:ea typeface="HGMaruGothicMPRO" panose="020F0600000000000000" pitchFamily="34" charset="-128"/>
              </a:rPr>
              <a:t>口腔機能低下症の患者を追加</a:t>
            </a:r>
            <a:r>
              <a:rPr lang="ja-JP" altLang="en-US" sz="2400">
                <a:solidFill>
                  <a:schemeClr val="tx1"/>
                </a:solidFill>
                <a:effectLst/>
                <a:latin typeface="HGMaruGothicMPRO" panose="020F0600000000000000" pitchFamily="34" charset="-128"/>
                <a:ea typeface="HGMaruGothicMPRO" panose="020F0600000000000000" pitchFamily="34" charset="-128"/>
              </a:rPr>
              <a:t>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5EDCD231-6E84-5370-7B7B-BE5B42ADC5F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4D757B93-17A4-BB92-E9FA-25BDB41CF3A0}"/>
              </a:ext>
            </a:extLst>
          </p:cNvPr>
          <p:cNvSpPr/>
          <p:nvPr/>
        </p:nvSpPr>
        <p:spPr>
          <a:xfrm>
            <a:off x="11176671" y="59787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52412A1F-D017-028E-4F2B-26EB6D8EAA73}"/>
              </a:ext>
            </a:extLst>
          </p:cNvPr>
          <p:cNvSpPr>
            <a:spLocks noGrp="1"/>
          </p:cNvSpPr>
          <p:nvPr>
            <p:ph type="sldNum" sz="quarter" idx="12"/>
          </p:nvPr>
        </p:nvSpPr>
        <p:spPr/>
        <p:txBody>
          <a:bodyPr/>
          <a:lstStyle/>
          <a:p>
            <a:fld id="{7F53A4F6-1DED-4042-94B1-26CBF9BCF6BA}" type="slidenum">
              <a:rPr kumimoji="1" lang="ja-JP" altLang="en-US" smtClean="0"/>
              <a:t>257</a:t>
            </a:fld>
            <a:endParaRPr kumimoji="1" lang="ja-JP" altLang="en-US"/>
          </a:p>
        </p:txBody>
      </p:sp>
    </p:spTree>
    <p:extLst>
      <p:ext uri="{BB962C8B-B14F-4D97-AF65-F5344CB8AC3E}">
        <p14:creationId xmlns:p14="http://schemas.microsoft.com/office/powerpoint/2010/main" val="16247494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B3B2F-DBC5-BCAE-6A7F-A4D35DFBC177}"/>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3718BEAA-917D-C9C2-B8D1-B468381382B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BC988F54-4291-0860-BB95-963F532C06C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3" name="グループ化 2">
            <a:extLst>
              <a:ext uri="{FF2B5EF4-FFF2-40B4-BE49-F238E27FC236}">
                <a16:creationId xmlns:a16="http://schemas.microsoft.com/office/drawing/2014/main" id="{B31536A9-D9FB-B319-8911-1E8F4072DCD6}"/>
              </a:ext>
            </a:extLst>
          </p:cNvPr>
          <p:cNvGrpSpPr/>
          <p:nvPr/>
        </p:nvGrpSpPr>
        <p:grpSpPr>
          <a:xfrm>
            <a:off x="285070" y="1968500"/>
            <a:ext cx="11744260" cy="4651201"/>
            <a:chOff x="285070" y="1968500"/>
            <a:chExt cx="11744260" cy="4651201"/>
          </a:xfrm>
        </p:grpSpPr>
        <p:sp>
          <p:nvSpPr>
            <p:cNvPr id="6" name="タイトル 1">
              <a:extLst>
                <a:ext uri="{FF2B5EF4-FFF2-40B4-BE49-F238E27FC236}">
                  <a16:creationId xmlns:a16="http://schemas.microsoft.com/office/drawing/2014/main" id="{8D4C4332-4220-C013-E874-26571BE5DBA0}"/>
                </a:ext>
              </a:extLst>
            </p:cNvPr>
            <p:cNvSpPr txBox="1">
              <a:spLocks/>
            </p:cNvSpPr>
            <p:nvPr/>
          </p:nvSpPr>
          <p:spPr>
            <a:xfrm>
              <a:off x="285070" y="1968500"/>
              <a:ext cx="5487080" cy="4651201"/>
            </a:xfrm>
            <a:prstGeom prst="rect">
              <a:avLst/>
            </a:prstGeom>
            <a:ln>
              <a:solidFill>
                <a:schemeClr val="tx1"/>
              </a:solidFill>
            </a:ln>
          </p:spPr>
          <p:txBody>
            <a:bodyPr vert="horz" lIns="91440" tIns="45720" rIns="3600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舌接触補助床（１装置につき）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）舌接触補助床とは、脳血管疾患</a:t>
              </a:r>
              <a:r>
                <a:rPr lang="ja-JP" altLang="en-US" sz="1500">
                  <a:solidFill>
                    <a:srgbClr val="FF0000"/>
                  </a:solidFill>
                  <a:effectLst/>
                  <a:latin typeface="HGMaruGothicMPRO" panose="020F0600000000000000" pitchFamily="34" charset="-128"/>
                  <a:ea typeface="HGMaruGothicMPRO" panose="020F0600000000000000" pitchFamily="34" charset="-128"/>
                </a:rPr>
                <a:t>や</a:t>
              </a:r>
              <a:r>
                <a:rPr lang="ja-JP" altLang="en-US" sz="1500">
                  <a:solidFill>
                    <a:schemeClr val="tx1"/>
                  </a:solidFill>
                  <a:effectLst/>
                  <a:latin typeface="HGMaruGothicMPRO" panose="020F0600000000000000" pitchFamily="34" charset="-128"/>
                  <a:ea typeface="HGMaruGothicMPRO" panose="020F0600000000000000" pitchFamily="34" charset="-128"/>
                </a:rPr>
                <a:t>口腔腫瘍等による摂食機能障害を有する</a:t>
              </a:r>
              <a:r>
                <a:rPr lang="ja-JP" altLang="en-US" sz="1500">
                  <a:solidFill>
                    <a:srgbClr val="FF0000"/>
                  </a:solidFill>
                  <a:effectLst/>
                  <a:latin typeface="HGMaruGothicMPRO" panose="020F0600000000000000" pitchFamily="34" charset="-128"/>
                  <a:ea typeface="HGMaruGothicMPRO" panose="020F0600000000000000" pitchFamily="34" charset="-128"/>
                </a:rPr>
                <a:t>患者</a:t>
              </a:r>
              <a:r>
                <a:rPr lang="ja-JP" altLang="en-US" sz="1500">
                  <a:solidFill>
                    <a:schemeClr val="tx1"/>
                  </a:solidFill>
                  <a:effectLst/>
                  <a:latin typeface="HGMaruGothicMPRO" panose="020F0600000000000000" pitchFamily="34" charset="-128"/>
                  <a:ea typeface="HGMaruGothicMPRO" panose="020F0600000000000000" pitchFamily="34" charset="-128"/>
                </a:rPr>
                <a:t>に対して、舌接触状態等を変化させて摂食・嚥下機能の改善を目的とするために装着する床又は有床義歯形態の補助床をいう。</a:t>
              </a:r>
              <a:r>
                <a:rPr lang="ja-JP" altLang="en-US" sz="1500">
                  <a:solidFill>
                    <a:srgbClr val="FF0000"/>
                  </a:solidFill>
                  <a:effectLst/>
                  <a:latin typeface="HGMaruGothicMPRO" panose="020F0600000000000000" pitchFamily="34" charset="-128"/>
                  <a:ea typeface="HGMaruGothicMPRO" panose="020F0600000000000000" pitchFamily="34" charset="-128"/>
                </a:rPr>
                <a:t>なお、「</a:t>
              </a:r>
              <a:r>
                <a:rPr lang="en-US" altLang="ja-JP" sz="1500" dirty="0">
                  <a:solidFill>
                    <a:srgbClr val="FF0000"/>
                  </a:solidFill>
                  <a:effectLst/>
                  <a:latin typeface="HGMaruGothicMPRO" panose="020F0600000000000000" pitchFamily="34" charset="-128"/>
                  <a:ea typeface="HGMaruGothicMPRO" panose="020F0600000000000000" pitchFamily="34" charset="-128"/>
                </a:rPr>
                <a:t>2 </a:t>
              </a:r>
              <a:r>
                <a:rPr lang="ja-JP" altLang="en-US" sz="1500">
                  <a:solidFill>
                    <a:srgbClr val="FF0000"/>
                  </a:solidFill>
                  <a:effectLst/>
                  <a:latin typeface="HGMaruGothicMPRO" panose="020F0600000000000000" pitchFamily="34" charset="-128"/>
                  <a:ea typeface="HGMaruGothicMPRO" panose="020F0600000000000000" pitchFamily="34" charset="-128"/>
                </a:rPr>
                <a:t>旧義歯を用いた場合」とは、既に製作している有床義歯の形態修正等を行った場合をいう。</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（２）・（３）</a:t>
              </a:r>
              <a:r>
                <a:rPr lang="ja-JP" altLang="en-US" sz="1500">
                  <a:solidFill>
                    <a:schemeClr val="tx1"/>
                  </a:solidFill>
                  <a:latin typeface="HGMaruGothicMPRO" panose="020F0600000000000000" pitchFamily="34" charset="-128"/>
                  <a:ea typeface="HGMaruGothicMPRO" panose="020F0600000000000000" pitchFamily="34" charset="-128"/>
                </a:rPr>
                <a:t>　（略）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7" name="タイトル 1">
              <a:extLst>
                <a:ext uri="{FF2B5EF4-FFF2-40B4-BE49-F238E27FC236}">
                  <a16:creationId xmlns:a16="http://schemas.microsoft.com/office/drawing/2014/main" id="{3A2555DB-05ED-8DD3-187E-B9E7D4FC3710}"/>
                </a:ext>
              </a:extLst>
            </p:cNvPr>
            <p:cNvSpPr txBox="1">
              <a:spLocks/>
            </p:cNvSpPr>
            <p:nvPr/>
          </p:nvSpPr>
          <p:spPr>
            <a:xfrm>
              <a:off x="6542930" y="1968501"/>
              <a:ext cx="5486400" cy="46512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舌接触補助床（１装置につき）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）舌接触補助床とは、脳血管疾患</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口腔腫瘍</a:t>
              </a:r>
              <a:r>
                <a:rPr lang="ja-JP" altLang="en-US" sz="1500">
                  <a:solidFill>
                    <a:srgbClr val="FF0000"/>
                  </a:solidFill>
                  <a:effectLst/>
                  <a:latin typeface="HGMaruGothicMPRO" panose="020F0600000000000000" pitchFamily="34" charset="-128"/>
                  <a:ea typeface="HGMaruGothicMPRO" panose="020F0600000000000000" pitchFamily="34" charset="-128"/>
                </a:rPr>
                <a:t>又は口腔機能低下症</a:t>
              </a:r>
              <a:r>
                <a:rPr lang="ja-JP" altLang="en-US" sz="1500">
                  <a:solidFill>
                    <a:schemeClr val="tx1"/>
                  </a:solidFill>
                  <a:effectLst/>
                  <a:latin typeface="HGMaruGothicMPRO" panose="020F0600000000000000" pitchFamily="34" charset="-128"/>
                  <a:ea typeface="HGMaruGothicMPRO" panose="020F0600000000000000" pitchFamily="34" charset="-128"/>
                </a:rPr>
                <a:t>等</a:t>
              </a:r>
              <a:r>
                <a:rPr lang="ja-JP" altLang="en-US" sz="1500">
                  <a:solidFill>
                    <a:srgbClr val="FF0000"/>
                  </a:solidFill>
                  <a:effectLst/>
                  <a:latin typeface="HGMaruGothicMPRO" panose="020F0600000000000000" pitchFamily="34" charset="-128"/>
                  <a:ea typeface="HGMaruGothicMPRO" panose="020F0600000000000000" pitchFamily="34" charset="-128"/>
                </a:rPr>
                <a:t>の患者であって、当該疾患</a:t>
              </a:r>
              <a:r>
                <a:rPr lang="ja-JP" altLang="en-US" sz="1500">
                  <a:solidFill>
                    <a:schemeClr val="tx1"/>
                  </a:solidFill>
                  <a:effectLst/>
                  <a:latin typeface="HGMaruGothicMPRO" panose="020F0600000000000000" pitchFamily="34" charset="-128"/>
                  <a:ea typeface="HGMaruGothicMPRO" panose="020F0600000000000000" pitchFamily="34" charset="-128"/>
                </a:rPr>
                <a:t>による摂食機能障害</a:t>
              </a:r>
              <a:r>
                <a:rPr lang="ja-JP" altLang="en-US" sz="1500">
                  <a:solidFill>
                    <a:srgbClr val="FF0000"/>
                  </a:solidFill>
                  <a:effectLst/>
                  <a:latin typeface="HGMaruGothicMPRO" panose="020F0600000000000000" pitchFamily="34" charset="-128"/>
                  <a:ea typeface="HGMaruGothicMPRO" panose="020F0600000000000000" pitchFamily="34" charset="-128"/>
                </a:rPr>
                <a:t>又は発音・構音障害</a:t>
              </a:r>
              <a:r>
                <a:rPr lang="ja-JP" altLang="en-US" sz="1500">
                  <a:solidFill>
                    <a:schemeClr val="tx1"/>
                  </a:solidFill>
                  <a:effectLst/>
                  <a:latin typeface="HGMaruGothicMPRO" panose="020F0600000000000000" pitchFamily="34" charset="-128"/>
                  <a:ea typeface="HGMaruGothicMPRO" panose="020F0600000000000000" pitchFamily="34" charset="-128"/>
                </a:rPr>
                <a:t>を有する</a:t>
              </a:r>
              <a:r>
                <a:rPr lang="ja-JP" altLang="en-US" sz="1500">
                  <a:solidFill>
                    <a:srgbClr val="FF0000"/>
                  </a:solidFill>
                  <a:effectLst/>
                  <a:latin typeface="HGMaruGothicMPRO" panose="020F0600000000000000" pitchFamily="34" charset="-128"/>
                  <a:ea typeface="HGMaruGothicMPRO" panose="020F0600000000000000" pitchFamily="34" charset="-128"/>
                </a:rPr>
                <a:t>もの</a:t>
              </a:r>
              <a:r>
                <a:rPr lang="ja-JP" altLang="en-US" sz="1500">
                  <a:solidFill>
                    <a:schemeClr val="tx1"/>
                  </a:solidFill>
                  <a:effectLst/>
                  <a:latin typeface="HGMaruGothicMPRO" panose="020F0600000000000000" pitchFamily="34" charset="-128"/>
                  <a:ea typeface="HGMaruGothicMPRO" panose="020F0600000000000000" pitchFamily="34" charset="-128"/>
                </a:rPr>
                <a:t>に対して、舌接触状態等を変化させて摂食・嚥下機能の改善を目的とするために装着する床又は有床義歯形態の補助床をいう。</a:t>
              </a:r>
              <a:r>
                <a:rPr lang="ja-JP" altLang="en-US" sz="1500">
                  <a:solidFill>
                    <a:srgbClr val="FF0000"/>
                  </a:solidFill>
                  <a:effectLst/>
                  <a:latin typeface="HGMaruGothicMPRO" panose="020F0600000000000000" pitchFamily="34" charset="-128"/>
                  <a:ea typeface="HGMaruGothicMPRO" panose="020F0600000000000000" pitchFamily="34" charset="-128"/>
                </a:rPr>
                <a:t>口腔機能低下症の患者に対しては、関係学会の診断基準により口腔機能低下症と診断されている患者のうち、低舌圧</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D012</a:t>
              </a:r>
              <a:r>
                <a:rPr lang="ja-JP" altLang="en-US" sz="1500">
                  <a:solidFill>
                    <a:srgbClr val="FF0000"/>
                  </a:solidFill>
                  <a:effectLst/>
                  <a:latin typeface="HGMaruGothicMPRO" panose="020F0600000000000000" pitchFamily="34" charset="-128"/>
                  <a:ea typeface="HGMaruGothicMPRO" panose="020F0600000000000000" pitchFamily="34" charset="-128"/>
                </a:rPr>
                <a:t>に掲げる舌圧検査を算 定した患者に限る。</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に該当するものに対して行った場合に算定できる。</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　旧義歯を用いた場合」とは、既に製作している有床義歯の形態修正等を行って製作した場合をいう。 </a:t>
              </a: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略</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5DF95C3A-3523-D1CC-DA99-ADA185331CFC}"/>
                </a:ext>
              </a:extLst>
            </p:cNvPr>
            <p:cNvSpPr/>
            <p:nvPr/>
          </p:nvSpPr>
          <p:spPr>
            <a:xfrm>
              <a:off x="5864228" y="39080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12F8EFFE-63B2-2AD3-A236-452EEB3A84D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23244151-A54F-B087-AD43-B4E1A10F93EA}"/>
              </a:ext>
            </a:extLst>
          </p:cNvPr>
          <p:cNvSpPr/>
          <p:nvPr/>
        </p:nvSpPr>
        <p:spPr>
          <a:xfrm>
            <a:off x="11176671" y="59787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10" name="スライド番号プレースホルダー 9">
            <a:extLst>
              <a:ext uri="{FF2B5EF4-FFF2-40B4-BE49-F238E27FC236}">
                <a16:creationId xmlns:a16="http://schemas.microsoft.com/office/drawing/2014/main" id="{05F19042-FCFF-D6B3-3917-6DC479FB01AD}"/>
              </a:ext>
            </a:extLst>
          </p:cNvPr>
          <p:cNvSpPr>
            <a:spLocks noGrp="1"/>
          </p:cNvSpPr>
          <p:nvPr>
            <p:ph type="sldNum" sz="quarter" idx="12"/>
          </p:nvPr>
        </p:nvSpPr>
        <p:spPr/>
        <p:txBody>
          <a:bodyPr/>
          <a:lstStyle/>
          <a:p>
            <a:fld id="{7F53A4F6-1DED-4042-94B1-26CBF9BCF6BA}" type="slidenum">
              <a:rPr kumimoji="1" lang="ja-JP" altLang="en-US" smtClean="0"/>
              <a:t>258</a:t>
            </a:fld>
            <a:endParaRPr kumimoji="1" lang="ja-JP" altLang="en-US"/>
          </a:p>
        </p:txBody>
      </p:sp>
    </p:spTree>
    <p:extLst>
      <p:ext uri="{BB962C8B-B14F-4D97-AF65-F5344CB8AC3E}">
        <p14:creationId xmlns:p14="http://schemas.microsoft.com/office/powerpoint/2010/main" val="62023643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2092A-F8CC-C8DF-8CB7-7D9E32CDAF8B}"/>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9367E23-2CF6-6A52-905E-CAFA4C002308}"/>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C6B32DED-7F1A-294E-35FE-D54275D2585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D1443A7C-55D5-22D2-B9D3-DD67191E629F}"/>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2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口菌検</a:t>
            </a:r>
            <a:r>
              <a:rPr lang="ja-JP" altLang="en-US" sz="2400">
                <a:solidFill>
                  <a:schemeClr val="tx1"/>
                </a:solidFill>
                <a:effectLst/>
                <a:latin typeface="HGMaruGothicMPRO" panose="020F0600000000000000" pitchFamily="34" charset="-128"/>
                <a:ea typeface="HGMaruGothicMPRO" panose="020F0600000000000000" pitchFamily="34" charset="-128"/>
              </a:rPr>
              <a:t>の対象患者に、</a:t>
            </a:r>
            <a:r>
              <a:rPr lang="ja-JP" altLang="en-US" sz="2400">
                <a:solidFill>
                  <a:srgbClr val="FF0000"/>
                </a:solidFill>
                <a:effectLst/>
                <a:latin typeface="HGMaruGothicMPRO" panose="020F0600000000000000" pitchFamily="34" charset="-128"/>
                <a:ea typeface="HGMaruGothicMPRO" panose="020F0600000000000000" pitchFamily="34" charset="-128"/>
              </a:rPr>
              <a:t>入院患者</a:t>
            </a:r>
            <a:r>
              <a:rPr lang="ja-JP" altLang="en-US" sz="2400">
                <a:solidFill>
                  <a:schemeClr val="tx1"/>
                </a:solidFill>
                <a:effectLst/>
                <a:latin typeface="HGMaruGothicMPRO" panose="020F0600000000000000" pitchFamily="34" charset="-128"/>
                <a:ea typeface="HGMaruGothicMPRO" panose="020F0600000000000000" pitchFamily="34" charset="-128"/>
              </a:rPr>
              <a:t>を加える。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grpSp>
        <p:nvGrpSpPr>
          <p:cNvPr id="3" name="グループ化 2">
            <a:extLst>
              <a:ext uri="{FF2B5EF4-FFF2-40B4-BE49-F238E27FC236}">
                <a16:creationId xmlns:a16="http://schemas.microsoft.com/office/drawing/2014/main" id="{5BBBD058-69E6-93CE-CFFD-A58D36E2117B}"/>
              </a:ext>
            </a:extLst>
          </p:cNvPr>
          <p:cNvGrpSpPr/>
          <p:nvPr/>
        </p:nvGrpSpPr>
        <p:grpSpPr>
          <a:xfrm>
            <a:off x="219140" y="4597401"/>
            <a:ext cx="11972860" cy="2235199"/>
            <a:chOff x="285070" y="1993901"/>
            <a:chExt cx="11972860" cy="2235199"/>
          </a:xfrm>
        </p:grpSpPr>
        <p:sp>
          <p:nvSpPr>
            <p:cNvPr id="6" name="タイトル 1">
              <a:extLst>
                <a:ext uri="{FF2B5EF4-FFF2-40B4-BE49-F238E27FC236}">
                  <a16:creationId xmlns:a16="http://schemas.microsoft.com/office/drawing/2014/main" id="{82D61461-F1D0-6E81-DFC4-8A012643F9B5}"/>
                </a:ext>
              </a:extLst>
            </p:cNvPr>
            <p:cNvSpPr txBox="1">
              <a:spLocks/>
            </p:cNvSpPr>
            <p:nvPr/>
          </p:nvSpPr>
          <p:spPr>
            <a:xfrm>
              <a:off x="285070" y="1993901"/>
              <a:ext cx="5487080" cy="20320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口腔細菌定量検査（１回につき）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（２）当該検査は、</a:t>
              </a:r>
              <a:r>
                <a:rPr lang="ja-JP" altLang="en-US" sz="1500">
                  <a:solidFill>
                    <a:schemeClr val="tx1"/>
                  </a:solidFill>
                  <a:effectLst/>
                  <a:latin typeface="HGMaruGothicMPRO" panose="020F0600000000000000" pitchFamily="34" charset="-128"/>
                  <a:ea typeface="HGMaruGothicMPRO" panose="020F0600000000000000" pitchFamily="34" charset="-128"/>
                </a:rPr>
                <a:t>次のいずれかに該当する患者に対して口腔バイオフィルム感染症の診断を目的として実施した場合に算定できる。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　（略</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新設</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ロ</a:t>
              </a:r>
              <a:r>
                <a:rPr lang="ja-JP" altLang="en-US" sz="1500">
                  <a:solidFill>
                    <a:schemeClr val="tx1"/>
                  </a:solidFill>
                  <a:effectLst/>
                  <a:latin typeface="HGMaruGothicMPRO" panose="020F0600000000000000" pitchFamily="34" charset="-128"/>
                  <a:ea typeface="HGMaruGothicMPRO" panose="020F0600000000000000" pitchFamily="34" charset="-128"/>
                </a:rPr>
                <a:t>　（略</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7" name="タイトル 1">
              <a:extLst>
                <a:ext uri="{FF2B5EF4-FFF2-40B4-BE49-F238E27FC236}">
                  <a16:creationId xmlns:a16="http://schemas.microsoft.com/office/drawing/2014/main" id="{744DE624-FD6C-588E-CFF2-2C0D17563452}"/>
                </a:ext>
              </a:extLst>
            </p:cNvPr>
            <p:cNvSpPr txBox="1">
              <a:spLocks/>
            </p:cNvSpPr>
            <p:nvPr/>
          </p:nvSpPr>
          <p:spPr>
            <a:xfrm>
              <a:off x="6542930" y="1993901"/>
              <a:ext cx="5486400" cy="2031999"/>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口腔細菌定量検査（１回につき）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（２）当該検査は、</a:t>
              </a:r>
              <a:r>
                <a:rPr lang="ja-JP" altLang="en-US" sz="1500">
                  <a:solidFill>
                    <a:schemeClr val="tx1"/>
                  </a:solidFill>
                  <a:effectLst/>
                  <a:latin typeface="HGMaruGothicMPRO" panose="020F0600000000000000" pitchFamily="34" charset="-128"/>
                  <a:ea typeface="HGMaruGothicMPRO" panose="020F0600000000000000" pitchFamily="34" charset="-128"/>
                </a:rPr>
                <a:t>次のいずれかに該当する患者に対して口腔バイオフィルム感染症の診断を目的として実施した場合に算定できる。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　（略</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ロ　イ又はハ以外の患者であって、入院中のもの</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ハ</a:t>
              </a:r>
              <a:r>
                <a:rPr lang="ja-JP" altLang="en-US" sz="1500">
                  <a:solidFill>
                    <a:schemeClr val="tx1"/>
                  </a:solidFill>
                  <a:effectLst/>
                  <a:latin typeface="HGMaruGothicMPRO" panose="020F0600000000000000" pitchFamily="34" charset="-128"/>
                  <a:ea typeface="HGMaruGothicMPRO" panose="020F0600000000000000" pitchFamily="34" charset="-128"/>
                </a:rPr>
                <a:t>　（略</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8" name="右矢印 7">
              <a:extLst>
                <a:ext uri="{FF2B5EF4-FFF2-40B4-BE49-F238E27FC236}">
                  <a16:creationId xmlns:a16="http://schemas.microsoft.com/office/drawing/2014/main" id="{0732CFD3-9954-4C2E-74EA-B0C2247ED60B}"/>
                </a:ext>
              </a:extLst>
            </p:cNvPr>
            <p:cNvSpPr/>
            <p:nvPr/>
          </p:nvSpPr>
          <p:spPr>
            <a:xfrm>
              <a:off x="5867028" y="26238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六角形 9">
              <a:extLst>
                <a:ext uri="{FF2B5EF4-FFF2-40B4-BE49-F238E27FC236}">
                  <a16:creationId xmlns:a16="http://schemas.microsoft.com/office/drawing/2014/main" id="{2F2C998E-81B4-BE85-B28E-9DB78E02C687}"/>
                </a:ext>
              </a:extLst>
            </p:cNvPr>
            <p:cNvSpPr/>
            <p:nvPr/>
          </p:nvSpPr>
          <p:spPr>
            <a:xfrm>
              <a:off x="11259226" y="337839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sp>
        <p:nvSpPr>
          <p:cNvPr id="11" name="タイトル 1">
            <a:extLst>
              <a:ext uri="{FF2B5EF4-FFF2-40B4-BE49-F238E27FC236}">
                <a16:creationId xmlns:a16="http://schemas.microsoft.com/office/drawing/2014/main" id="{3C1E51EB-E7FA-39D9-DEAD-FBFBDA05AC4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8AA31305-FE5D-4C8F-B4AB-31BD3A3E9ACE}"/>
              </a:ext>
            </a:extLst>
          </p:cNvPr>
          <p:cNvSpPr/>
          <p:nvPr/>
        </p:nvSpPr>
        <p:spPr>
          <a:xfrm>
            <a:off x="10762917" y="598189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12" name="スライド番号プレースホルダー 11">
            <a:extLst>
              <a:ext uri="{FF2B5EF4-FFF2-40B4-BE49-F238E27FC236}">
                <a16:creationId xmlns:a16="http://schemas.microsoft.com/office/drawing/2014/main" id="{6FDE696E-C173-63B4-B89E-078EE94ABB77}"/>
              </a:ext>
            </a:extLst>
          </p:cNvPr>
          <p:cNvSpPr>
            <a:spLocks noGrp="1"/>
          </p:cNvSpPr>
          <p:nvPr>
            <p:ph type="sldNum" sz="quarter" idx="12"/>
          </p:nvPr>
        </p:nvSpPr>
        <p:spPr/>
        <p:txBody>
          <a:bodyPr/>
          <a:lstStyle/>
          <a:p>
            <a:fld id="{7F53A4F6-1DED-4042-94B1-26CBF9BCF6BA}" type="slidenum">
              <a:rPr kumimoji="1" lang="ja-JP" altLang="en-US" smtClean="0"/>
              <a:t>259</a:t>
            </a:fld>
            <a:endParaRPr kumimoji="1" lang="ja-JP" altLang="en-US"/>
          </a:p>
        </p:txBody>
      </p:sp>
    </p:spTree>
    <p:extLst>
      <p:ext uri="{BB962C8B-B14F-4D97-AF65-F5344CB8AC3E}">
        <p14:creationId xmlns:p14="http://schemas.microsoft.com/office/powerpoint/2010/main" val="404004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4ECB22-6D0D-FBCD-3E14-A50B3C713FA6}"/>
              </a:ext>
            </a:extLst>
          </p:cNvPr>
          <p:cNvSpPr txBox="1">
            <a:spLocks/>
          </p:cNvSpPr>
          <p:nvPr/>
        </p:nvSpPr>
        <p:spPr>
          <a:xfrm>
            <a:off x="1068219" y="2235298"/>
            <a:ext cx="4861933" cy="3997354"/>
          </a:xfrm>
          <a:prstGeom prst="rect">
            <a:avLst/>
          </a:prstGeom>
          <a:solidFill>
            <a:schemeClr val="bg1"/>
          </a:solidFill>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1800" dirty="0">
                <a:latin typeface="+mj-ea"/>
              </a:rPr>
              <a:t>D000 </a:t>
            </a:r>
            <a:r>
              <a:rPr lang="ja-JP" altLang="en-US" sz="1800">
                <a:latin typeface="+mj-ea"/>
              </a:rPr>
              <a:t>　電気的根管長測定検査</a:t>
            </a:r>
            <a:endParaRPr lang="en-US" altLang="ja-JP" sz="1800" dirty="0">
              <a:latin typeface="+mj-ea"/>
            </a:endParaRPr>
          </a:p>
          <a:p>
            <a:pPr algn="l">
              <a:lnSpc>
                <a:spcPct val="100000"/>
              </a:lnSpc>
            </a:pPr>
            <a:r>
              <a:rPr lang="en-US" altLang="ja-JP" sz="1800" dirty="0">
                <a:latin typeface="+mj-ea"/>
              </a:rPr>
              <a:t>D001 </a:t>
            </a:r>
            <a:r>
              <a:rPr lang="ja-JP" altLang="en-US" sz="1800">
                <a:latin typeface="+mj-ea"/>
              </a:rPr>
              <a:t>　細菌簡易培養検査</a:t>
            </a:r>
            <a:endParaRPr lang="en-US" altLang="ja-JP" sz="1800" dirty="0">
              <a:latin typeface="+mj-ea"/>
            </a:endParaRPr>
          </a:p>
          <a:p>
            <a:pPr algn="l">
              <a:lnSpc>
                <a:spcPct val="100000"/>
              </a:lnSpc>
            </a:pPr>
            <a:r>
              <a:rPr lang="en-US" altLang="ja-JP" sz="1800" dirty="0">
                <a:latin typeface="+mj-ea"/>
              </a:rPr>
              <a:t>D002 </a:t>
            </a:r>
            <a:r>
              <a:rPr lang="ja-JP" altLang="en-US" sz="1800">
                <a:latin typeface="+mj-ea"/>
              </a:rPr>
              <a:t>　歯周病検査</a:t>
            </a:r>
            <a:endParaRPr lang="en-US" altLang="ja-JP" sz="1800" dirty="0">
              <a:latin typeface="+mj-ea"/>
            </a:endParaRPr>
          </a:p>
          <a:p>
            <a:pPr algn="l">
              <a:lnSpc>
                <a:spcPct val="100000"/>
              </a:lnSpc>
            </a:pPr>
            <a:r>
              <a:rPr lang="en-US" altLang="ja-JP" sz="1800" dirty="0">
                <a:latin typeface="+mj-ea"/>
              </a:rPr>
              <a:t>D002-5 </a:t>
            </a:r>
            <a:r>
              <a:rPr lang="ja-JP" altLang="en-US" sz="1800">
                <a:latin typeface="+mj-ea"/>
              </a:rPr>
              <a:t>歯周病部分的再評価検査</a:t>
            </a:r>
            <a:endParaRPr lang="en-US" altLang="ja-JP" sz="1800" dirty="0">
              <a:latin typeface="+mj-ea"/>
            </a:endParaRPr>
          </a:p>
          <a:p>
            <a:pPr algn="l">
              <a:lnSpc>
                <a:spcPct val="100000"/>
              </a:lnSpc>
            </a:pPr>
            <a:r>
              <a:rPr lang="en-US" altLang="ja-JP" sz="1800" b="1" dirty="0">
                <a:solidFill>
                  <a:srgbClr val="00B050"/>
                </a:solidFill>
                <a:latin typeface="+mj-ea"/>
              </a:rPr>
              <a:t>D002-6 </a:t>
            </a:r>
            <a:r>
              <a:rPr lang="ja-JP" altLang="en-US" sz="1800" b="1">
                <a:solidFill>
                  <a:srgbClr val="00B050"/>
                </a:solidFill>
                <a:latin typeface="+mj-ea"/>
              </a:rPr>
              <a:t>口腔細菌定量検査</a:t>
            </a:r>
            <a:r>
              <a:rPr lang="ja-JP" altLang="en-US" sz="1800" b="1">
                <a:solidFill>
                  <a:srgbClr val="FF0000"/>
                </a:solidFill>
                <a:latin typeface="+mj-ea"/>
              </a:rPr>
              <a:t>（Ｒ４）</a:t>
            </a:r>
            <a:r>
              <a:rPr lang="en-US" altLang="ja-JP" sz="1800" b="1" dirty="0">
                <a:solidFill>
                  <a:srgbClr val="00B050"/>
                </a:solidFill>
                <a:latin typeface="+mj-ea"/>
              </a:rPr>
              <a:t>(</a:t>
            </a:r>
            <a:r>
              <a:rPr lang="ja-JP" altLang="en-US" sz="1800" b="1">
                <a:solidFill>
                  <a:srgbClr val="00B050"/>
                </a:solidFill>
                <a:latin typeface="+mj-ea"/>
              </a:rPr>
              <a:t>Ｒ６）</a:t>
            </a:r>
            <a:endParaRPr lang="en-US" altLang="ja-JP" sz="1800" b="1" dirty="0">
              <a:solidFill>
                <a:srgbClr val="00B050"/>
              </a:solidFill>
              <a:latin typeface="+mj-ea"/>
            </a:endParaRPr>
          </a:p>
          <a:p>
            <a:pPr algn="l">
              <a:lnSpc>
                <a:spcPct val="100000"/>
              </a:lnSpc>
            </a:pPr>
            <a:r>
              <a:rPr lang="en-US" altLang="ja-JP" sz="1800" dirty="0">
                <a:latin typeface="+mj-ea"/>
              </a:rPr>
              <a:t>D009 </a:t>
            </a:r>
            <a:r>
              <a:rPr lang="ja-JP" altLang="en-US" sz="1800">
                <a:latin typeface="+mj-ea"/>
              </a:rPr>
              <a:t>　顎運動関連検査</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D010 </a:t>
            </a:r>
            <a:r>
              <a:rPr lang="ja-JP" altLang="en-US" sz="1800" b="1">
                <a:solidFill>
                  <a:srgbClr val="FF0000"/>
                </a:solidFill>
                <a:latin typeface="+mj-ea"/>
              </a:rPr>
              <a:t>　歯冠補綴時色調採得検査（</a:t>
            </a:r>
            <a:r>
              <a:rPr lang="en-US" altLang="ja-JP" sz="1800" b="1" dirty="0">
                <a:solidFill>
                  <a:srgbClr val="FF0000"/>
                </a:solidFill>
                <a:latin typeface="+mj-ea"/>
              </a:rPr>
              <a:t>H28)</a:t>
            </a:r>
          </a:p>
          <a:p>
            <a:pPr algn="l">
              <a:lnSpc>
                <a:spcPct val="100000"/>
              </a:lnSpc>
            </a:pPr>
            <a:r>
              <a:rPr lang="en-US" altLang="ja-JP" sz="1800" b="1" dirty="0">
                <a:solidFill>
                  <a:srgbClr val="FF0000"/>
                </a:solidFill>
                <a:latin typeface="+mj-ea"/>
              </a:rPr>
              <a:t>D011 </a:t>
            </a:r>
            <a:r>
              <a:rPr lang="ja-JP" altLang="en-US" sz="1800" b="1">
                <a:solidFill>
                  <a:srgbClr val="FF0000"/>
                </a:solidFill>
                <a:latin typeface="+mj-ea"/>
              </a:rPr>
              <a:t>　有床義歯咀嚼機能検査（</a:t>
            </a:r>
            <a:r>
              <a:rPr lang="en-US" altLang="ja-JP" sz="1800" b="1" dirty="0">
                <a:solidFill>
                  <a:srgbClr val="FF0000"/>
                </a:solidFill>
                <a:latin typeface="+mj-ea"/>
              </a:rPr>
              <a:t>H30</a:t>
            </a:r>
            <a:r>
              <a:rPr lang="ja-JP" altLang="en-US" sz="1800" b="1">
                <a:solidFill>
                  <a:srgbClr val="FF0000"/>
                </a:solidFill>
                <a:latin typeface="+mj-ea"/>
              </a:rPr>
              <a:t>）</a:t>
            </a:r>
            <a:endParaRPr lang="en-US" altLang="ja-JP" sz="1800" b="1" dirty="0">
              <a:solidFill>
                <a:srgbClr val="FF0000"/>
              </a:solidFill>
              <a:latin typeface="+mj-ea"/>
            </a:endParaRPr>
          </a:p>
          <a:p>
            <a:pPr algn="l">
              <a:lnSpc>
                <a:spcPct val="100000"/>
              </a:lnSpc>
            </a:pPr>
            <a:r>
              <a:rPr lang="en-US" altLang="ja-JP" sz="1800" b="1" dirty="0">
                <a:solidFill>
                  <a:srgbClr val="00B050"/>
                </a:solidFill>
                <a:latin typeface="+mj-ea"/>
              </a:rPr>
              <a:t>D011-2 </a:t>
            </a:r>
            <a:r>
              <a:rPr lang="ja-JP" altLang="en-US" sz="1800" b="1">
                <a:solidFill>
                  <a:srgbClr val="00B050"/>
                </a:solidFill>
                <a:latin typeface="+mj-ea"/>
              </a:rPr>
              <a:t>咀嚼能力検査</a:t>
            </a:r>
            <a:r>
              <a:rPr lang="ja-JP" altLang="en-US" sz="1800" b="1">
                <a:solidFill>
                  <a:srgbClr val="FF0000"/>
                </a:solidFill>
                <a:latin typeface="+mj-ea"/>
              </a:rPr>
              <a:t>（</a:t>
            </a:r>
            <a:r>
              <a:rPr lang="en-US" altLang="ja-JP" sz="1800" b="1" dirty="0">
                <a:solidFill>
                  <a:srgbClr val="FF0000"/>
                </a:solidFill>
                <a:latin typeface="+mj-ea"/>
              </a:rPr>
              <a:t>H30</a:t>
            </a:r>
            <a:r>
              <a:rPr lang="ja-JP" altLang="en-US" sz="1800" b="1">
                <a:solidFill>
                  <a:srgbClr val="FF0000"/>
                </a:solidFill>
                <a:latin typeface="+mj-ea"/>
              </a:rPr>
              <a:t>）</a:t>
            </a:r>
            <a:r>
              <a:rPr lang="en-US" altLang="ja-JP" sz="1800" b="1" dirty="0">
                <a:solidFill>
                  <a:srgbClr val="00B050"/>
                </a:solidFill>
                <a:latin typeface="+mj-ea"/>
              </a:rPr>
              <a:t>(</a:t>
            </a:r>
            <a:r>
              <a:rPr lang="ja-JP" altLang="en-US" sz="1800" b="1">
                <a:solidFill>
                  <a:srgbClr val="00B050"/>
                </a:solidFill>
                <a:latin typeface="+mj-ea"/>
              </a:rPr>
              <a:t>Ｒ６）</a:t>
            </a:r>
            <a:endParaRPr lang="en-US" altLang="ja-JP" sz="1800" b="1" dirty="0">
              <a:solidFill>
                <a:srgbClr val="00B050"/>
              </a:solidFill>
              <a:latin typeface="+mj-ea"/>
            </a:endParaRPr>
          </a:p>
          <a:p>
            <a:pPr algn="l">
              <a:lnSpc>
                <a:spcPct val="100000"/>
              </a:lnSpc>
            </a:pPr>
            <a:r>
              <a:rPr lang="en-US" altLang="ja-JP" sz="1800" b="1" dirty="0">
                <a:solidFill>
                  <a:srgbClr val="00B050"/>
                </a:solidFill>
                <a:latin typeface="+mj-ea"/>
              </a:rPr>
              <a:t>D011-3 </a:t>
            </a:r>
            <a:r>
              <a:rPr lang="ja-JP" altLang="en-US" sz="1800" b="1">
                <a:solidFill>
                  <a:srgbClr val="00B050"/>
                </a:solidFill>
                <a:latin typeface="+mj-ea"/>
              </a:rPr>
              <a:t>咬合圧検査</a:t>
            </a:r>
            <a:r>
              <a:rPr lang="ja-JP" altLang="en-US" sz="1800" b="1">
                <a:solidFill>
                  <a:srgbClr val="FF0000"/>
                </a:solidFill>
                <a:latin typeface="+mj-ea"/>
              </a:rPr>
              <a:t>（</a:t>
            </a:r>
            <a:r>
              <a:rPr lang="en-US" altLang="ja-JP" sz="1800" b="1" dirty="0">
                <a:solidFill>
                  <a:srgbClr val="FF0000"/>
                </a:solidFill>
                <a:latin typeface="+mj-ea"/>
              </a:rPr>
              <a:t>H30</a:t>
            </a:r>
            <a:r>
              <a:rPr lang="ja-JP" altLang="en-US" sz="1800" b="1">
                <a:solidFill>
                  <a:srgbClr val="FF0000"/>
                </a:solidFill>
                <a:latin typeface="+mj-ea"/>
              </a:rPr>
              <a:t>）</a:t>
            </a:r>
            <a:r>
              <a:rPr lang="en-US" altLang="ja-JP" sz="1800" b="1" dirty="0">
                <a:solidFill>
                  <a:srgbClr val="00B050"/>
                </a:solidFill>
                <a:latin typeface="+mj-ea"/>
              </a:rPr>
              <a:t>(</a:t>
            </a:r>
            <a:r>
              <a:rPr lang="ja-JP" altLang="en-US" sz="1800" b="1">
                <a:solidFill>
                  <a:srgbClr val="00B050"/>
                </a:solidFill>
                <a:latin typeface="+mj-ea"/>
              </a:rPr>
              <a:t>Ｒ６）</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D011-4 </a:t>
            </a:r>
            <a:r>
              <a:rPr lang="ja-JP" altLang="en-US" sz="1800" b="1">
                <a:solidFill>
                  <a:srgbClr val="FF0000"/>
                </a:solidFill>
                <a:latin typeface="+mj-ea"/>
              </a:rPr>
              <a:t>小児口唇閉鎖力検査（</a:t>
            </a:r>
            <a:r>
              <a:rPr lang="en-US" altLang="ja-JP" sz="1800" b="1" dirty="0">
                <a:solidFill>
                  <a:srgbClr val="FF0000"/>
                </a:solidFill>
                <a:latin typeface="+mj-ea"/>
              </a:rPr>
              <a:t>R</a:t>
            </a:r>
            <a:r>
              <a:rPr lang="ja-JP" altLang="en-US" sz="1800" b="1">
                <a:solidFill>
                  <a:srgbClr val="FF0000"/>
                </a:solidFill>
                <a:latin typeface="+mj-ea"/>
              </a:rPr>
              <a:t>２）</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D012 </a:t>
            </a:r>
            <a:r>
              <a:rPr lang="ja-JP" altLang="en-US" sz="1800" b="1">
                <a:solidFill>
                  <a:srgbClr val="FF0000"/>
                </a:solidFill>
                <a:latin typeface="+mj-ea"/>
              </a:rPr>
              <a:t>　舌圧検査（</a:t>
            </a:r>
            <a:r>
              <a:rPr lang="en-US" altLang="ja-JP" sz="1800" b="1" dirty="0">
                <a:solidFill>
                  <a:srgbClr val="FF0000"/>
                </a:solidFill>
                <a:latin typeface="+mj-ea"/>
              </a:rPr>
              <a:t>H30</a:t>
            </a:r>
            <a:r>
              <a:rPr lang="ja-JP" altLang="en-US" sz="1800" b="1">
                <a:solidFill>
                  <a:srgbClr val="FF0000"/>
                </a:solidFill>
                <a:latin typeface="+mj-ea"/>
              </a:rPr>
              <a:t>）</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D013 </a:t>
            </a:r>
            <a:r>
              <a:rPr lang="ja-JP" altLang="en-US" sz="1800" b="1">
                <a:solidFill>
                  <a:srgbClr val="FF0000"/>
                </a:solidFill>
                <a:latin typeface="+mj-ea"/>
              </a:rPr>
              <a:t>　精密触覚機能検査（</a:t>
            </a:r>
            <a:r>
              <a:rPr lang="en-US" altLang="ja-JP" sz="1800" b="1" dirty="0">
                <a:solidFill>
                  <a:srgbClr val="FF0000"/>
                </a:solidFill>
                <a:latin typeface="+mj-ea"/>
              </a:rPr>
              <a:t>H30</a:t>
            </a:r>
            <a:r>
              <a:rPr lang="ja-JP" altLang="en-US" sz="1800" b="1">
                <a:solidFill>
                  <a:srgbClr val="FF0000"/>
                </a:solidFill>
                <a:latin typeface="+mj-ea"/>
              </a:rPr>
              <a:t>）</a:t>
            </a:r>
            <a:endParaRPr lang="en-US" altLang="ja-JP" sz="1800" b="1" dirty="0">
              <a:solidFill>
                <a:srgbClr val="FF0000"/>
              </a:solidFill>
              <a:latin typeface="+mj-ea"/>
            </a:endParaRPr>
          </a:p>
          <a:p>
            <a:pPr algn="l">
              <a:lnSpc>
                <a:spcPct val="100000"/>
              </a:lnSpc>
            </a:pPr>
            <a:r>
              <a:rPr lang="en-US" altLang="ja-JP" sz="1800" b="1" dirty="0">
                <a:solidFill>
                  <a:srgbClr val="FF0000"/>
                </a:solidFill>
                <a:latin typeface="+mj-ea"/>
              </a:rPr>
              <a:t>D014 </a:t>
            </a:r>
            <a:r>
              <a:rPr lang="ja-JP" altLang="en-US" sz="1800" b="1">
                <a:solidFill>
                  <a:srgbClr val="FF0000"/>
                </a:solidFill>
                <a:latin typeface="+mj-ea"/>
              </a:rPr>
              <a:t>　睡眠時歯科筋電図検査（</a:t>
            </a:r>
            <a:r>
              <a:rPr lang="en-US" altLang="ja-JP" sz="1800" b="1" dirty="0">
                <a:solidFill>
                  <a:srgbClr val="FF0000"/>
                </a:solidFill>
                <a:latin typeface="+mj-ea"/>
              </a:rPr>
              <a:t>R</a:t>
            </a:r>
            <a:r>
              <a:rPr lang="ja-JP" altLang="en-US" sz="1800" b="1">
                <a:solidFill>
                  <a:srgbClr val="FF0000"/>
                </a:solidFill>
                <a:latin typeface="+mj-ea"/>
              </a:rPr>
              <a:t>２）</a:t>
            </a:r>
            <a:endParaRPr lang="en-US" altLang="ja-JP" sz="1800" b="1" dirty="0">
              <a:solidFill>
                <a:srgbClr val="FF0000"/>
              </a:solidFill>
              <a:latin typeface="+mj-ea"/>
            </a:endParaRPr>
          </a:p>
          <a:p>
            <a:pPr algn="l">
              <a:lnSpc>
                <a:spcPct val="100000"/>
              </a:lnSpc>
            </a:pPr>
            <a:endParaRPr lang="en-US" altLang="ja-JP" sz="1800" dirty="0">
              <a:latin typeface="+mj-ea"/>
            </a:endParaRPr>
          </a:p>
        </p:txBody>
      </p:sp>
      <p:sp>
        <p:nvSpPr>
          <p:cNvPr id="14" name="タイトル 1">
            <a:extLst>
              <a:ext uri="{FF2B5EF4-FFF2-40B4-BE49-F238E27FC236}">
                <a16:creationId xmlns:a16="http://schemas.microsoft.com/office/drawing/2014/main" id="{2F86D7E6-F928-F248-89A9-D3B3F9050D36}"/>
              </a:ext>
            </a:extLst>
          </p:cNvPr>
          <p:cNvSpPr txBox="1">
            <a:spLocks/>
          </p:cNvSpPr>
          <p:nvPr/>
        </p:nvSpPr>
        <p:spPr>
          <a:xfrm>
            <a:off x="5641155" y="981214"/>
            <a:ext cx="6378718" cy="4635816"/>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ja-JP" altLang="en-US" sz="1800"/>
              <a:t>一般物質定性判定量検査</a:t>
            </a:r>
            <a:endParaRPr lang="en-US" altLang="ja-JP" sz="1800" dirty="0"/>
          </a:p>
          <a:p>
            <a:pPr algn="l">
              <a:lnSpc>
                <a:spcPct val="100000"/>
              </a:lnSpc>
            </a:pPr>
            <a:r>
              <a:rPr lang="ja-JP" altLang="en-US" sz="1800"/>
              <a:t>　</a:t>
            </a:r>
            <a:r>
              <a:rPr lang="en-US" altLang="ja-JP" sz="1800" dirty="0"/>
              <a:t>13</a:t>
            </a:r>
            <a:r>
              <a:rPr lang="ja-JP" altLang="en-US" sz="1800"/>
              <a:t>　末梢神経</a:t>
            </a:r>
            <a:endParaRPr lang="en-US" altLang="ja-JP" sz="1800" dirty="0"/>
          </a:p>
          <a:p>
            <a:pPr algn="l">
              <a:lnSpc>
                <a:spcPct val="100000"/>
              </a:lnSpc>
            </a:pPr>
            <a:r>
              <a:rPr lang="ja-JP" altLang="en-US" sz="1800"/>
              <a:t>　</a:t>
            </a:r>
            <a:r>
              <a:rPr lang="en-US" altLang="ja-JP" sz="1800" dirty="0"/>
              <a:t>14</a:t>
            </a:r>
            <a:r>
              <a:rPr lang="ja-JP" altLang="en-US" sz="1800"/>
              <a:t>　心筋　２　子宮腟部組織採取</a:t>
            </a:r>
            <a:endParaRPr lang="en-US" altLang="ja-JP" sz="1800" dirty="0"/>
          </a:p>
          <a:p>
            <a:pPr algn="l">
              <a:lnSpc>
                <a:spcPct val="100000"/>
              </a:lnSpc>
            </a:pPr>
            <a:r>
              <a:rPr lang="ja-JP" altLang="en-US" sz="1800"/>
              <a:t>　３　子宮内膜組織採取</a:t>
            </a:r>
            <a:endParaRPr lang="en-US" altLang="ja-JP" sz="1800" dirty="0"/>
          </a:p>
          <a:p>
            <a:pPr algn="l">
              <a:lnSpc>
                <a:spcPct val="100000"/>
              </a:lnSpc>
            </a:pPr>
            <a:r>
              <a:rPr lang="en-US" altLang="ja-JP" sz="1800" dirty="0"/>
              <a:t>D419 </a:t>
            </a:r>
            <a:r>
              <a:rPr lang="ja-JP" altLang="en-US" sz="1800"/>
              <a:t>　その他の検体採取</a:t>
            </a:r>
            <a:endParaRPr lang="en-US" altLang="ja-JP" sz="1800" dirty="0"/>
          </a:p>
          <a:p>
            <a:pPr algn="l">
              <a:lnSpc>
                <a:spcPct val="100000"/>
              </a:lnSpc>
            </a:pPr>
            <a:r>
              <a:rPr lang="ja-JP" altLang="en-US" sz="1800"/>
              <a:t>　１　胃液・十二指腸液採取（一連につき）</a:t>
            </a:r>
            <a:endParaRPr lang="en-US" altLang="ja-JP" sz="1800" dirty="0"/>
          </a:p>
          <a:p>
            <a:pPr algn="l">
              <a:lnSpc>
                <a:spcPct val="100000"/>
              </a:lnSpc>
            </a:pPr>
            <a:r>
              <a:rPr lang="ja-JP" altLang="en-US" sz="1800"/>
              <a:t>　２　胸水・腹水採取（簡単な液検査を含む。）</a:t>
            </a:r>
            <a:endParaRPr lang="en-US" altLang="ja-JP" sz="1800" dirty="0"/>
          </a:p>
          <a:p>
            <a:pPr algn="l">
              <a:lnSpc>
                <a:spcPct val="100000"/>
              </a:lnSpc>
            </a:pPr>
            <a:r>
              <a:rPr lang="ja-JP" altLang="en-US" sz="1800"/>
              <a:t>　３　動脈血採（１日につき）</a:t>
            </a:r>
            <a:endParaRPr lang="en-US" altLang="ja-JP" sz="1800" dirty="0"/>
          </a:p>
          <a:p>
            <a:pPr algn="l">
              <a:lnSpc>
                <a:spcPct val="100000"/>
              </a:lnSpc>
            </a:pPr>
            <a:r>
              <a:rPr lang="ja-JP" altLang="en-US" sz="1800"/>
              <a:t>　４　前房水採取（１日につき）</a:t>
            </a:r>
            <a:endParaRPr lang="en-US" altLang="ja-JP" sz="1800" dirty="0"/>
          </a:p>
          <a:p>
            <a:pPr algn="l">
              <a:lnSpc>
                <a:spcPct val="100000"/>
              </a:lnSpc>
            </a:pPr>
            <a:r>
              <a:rPr lang="ja-JP" altLang="en-US" sz="1800"/>
              <a:t>　５　副腎静脈サンプリング（一連につき）</a:t>
            </a:r>
            <a:endParaRPr lang="en-US" altLang="ja-JP" sz="1800" dirty="0"/>
          </a:p>
          <a:p>
            <a:pPr algn="l">
              <a:lnSpc>
                <a:spcPct val="100000"/>
              </a:lnSpc>
            </a:pPr>
            <a:r>
              <a:rPr lang="ja-JP" altLang="en-US" sz="1800"/>
              <a:t>　６　鼻腔・咽頭拭い液採取</a:t>
            </a:r>
            <a:endParaRPr lang="en-US" altLang="ja-JP" sz="1800" dirty="0"/>
          </a:p>
          <a:p>
            <a:pPr algn="l">
              <a:lnSpc>
                <a:spcPct val="100000"/>
              </a:lnSpc>
            </a:pPr>
            <a:r>
              <a:rPr lang="en-US" altLang="ja-JP" sz="1800" dirty="0"/>
              <a:t>D419-2 </a:t>
            </a:r>
            <a:r>
              <a:rPr lang="ja-JP" altLang="en-US" sz="1800"/>
              <a:t>眼内液（前房水・硝子体液）検査</a:t>
            </a: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a:p>
            <a:pPr algn="l">
              <a:lnSpc>
                <a:spcPct val="100000"/>
              </a:lnSpc>
            </a:pPr>
            <a:endParaRPr lang="en-US" altLang="ja-JP" sz="1800" dirty="0"/>
          </a:p>
        </p:txBody>
      </p:sp>
      <p:sp>
        <p:nvSpPr>
          <p:cNvPr id="11" name="正方形/長方形 10">
            <a:extLst>
              <a:ext uri="{FF2B5EF4-FFF2-40B4-BE49-F238E27FC236}">
                <a16:creationId xmlns:a16="http://schemas.microsoft.com/office/drawing/2014/main" id="{19678BCA-D223-D645-A56D-E427E628D5C6}"/>
              </a:ext>
            </a:extLst>
          </p:cNvPr>
          <p:cNvSpPr/>
          <p:nvPr/>
        </p:nvSpPr>
        <p:spPr>
          <a:xfrm>
            <a:off x="5037039" y="0"/>
            <a:ext cx="7154961" cy="235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1A4CE736-ACF1-5847-9C60-301443D21EA2}"/>
              </a:ext>
            </a:extLst>
          </p:cNvPr>
          <p:cNvSpPr txBox="1">
            <a:spLocks/>
          </p:cNvSpPr>
          <p:nvPr/>
        </p:nvSpPr>
        <p:spPr>
          <a:xfrm>
            <a:off x="1524000" y="828520"/>
            <a:ext cx="9144000" cy="902042"/>
          </a:xfrm>
          <a:prstGeom prst="rect">
            <a:avLst/>
          </a:prstGeom>
        </p:spPr>
        <p:txBody>
          <a:bodyPr vert="horz" lIns="0" tIns="0" rIns="0" bIns="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50000"/>
              </a:lnSpc>
            </a:pPr>
            <a:r>
              <a:rPr lang="en-US" altLang="ja-JP" sz="5400" dirty="0"/>
              <a:t>D </a:t>
            </a:r>
            <a:r>
              <a:rPr lang="ja-JP" altLang="en-US" sz="5400"/>
              <a:t>検査</a:t>
            </a:r>
          </a:p>
        </p:txBody>
      </p:sp>
      <p:pic>
        <p:nvPicPr>
          <p:cNvPr id="8" name="図 7">
            <a:extLst>
              <a:ext uri="{FF2B5EF4-FFF2-40B4-BE49-F238E27FC236}">
                <a16:creationId xmlns:a16="http://schemas.microsoft.com/office/drawing/2014/main" id="{E1044F58-BFD5-4045-A09C-EA25504D90D1}"/>
              </a:ext>
            </a:extLst>
          </p:cNvPr>
          <p:cNvPicPr>
            <a:picLocks noChangeAspect="1"/>
          </p:cNvPicPr>
          <p:nvPr/>
        </p:nvPicPr>
        <p:blipFill>
          <a:blip r:embed="rId2"/>
          <a:srcRect/>
          <a:stretch/>
        </p:blipFill>
        <p:spPr>
          <a:xfrm>
            <a:off x="2940509" y="997347"/>
            <a:ext cx="680021" cy="953918"/>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4D8BE1CF-88DD-8F44-A3D9-731F1202669D}"/>
              </a:ext>
            </a:extLst>
          </p:cNvPr>
          <p:cNvPicPr>
            <a:picLocks noChangeAspect="1"/>
          </p:cNvPicPr>
          <p:nvPr/>
        </p:nvPicPr>
        <p:blipFill>
          <a:blip r:embed="rId3"/>
          <a:srcRect/>
          <a:stretch/>
        </p:blipFill>
        <p:spPr>
          <a:xfrm>
            <a:off x="8574078" y="1025785"/>
            <a:ext cx="674808" cy="954701"/>
          </a:xfrm>
          <a:prstGeom prst="rect">
            <a:avLst/>
          </a:prstGeom>
          <a:effectLst>
            <a:outerShdw blurRad="50800" dist="38100" dir="2700000" algn="tl" rotWithShape="0">
              <a:prstClr val="black">
                <a:alpha val="40000"/>
              </a:prstClr>
            </a:outerShdw>
          </a:effectLst>
        </p:spPr>
      </p:pic>
      <p:sp>
        <p:nvSpPr>
          <p:cNvPr id="3" name="スライド番号プレースホルダー 2">
            <a:extLst>
              <a:ext uri="{FF2B5EF4-FFF2-40B4-BE49-F238E27FC236}">
                <a16:creationId xmlns:a16="http://schemas.microsoft.com/office/drawing/2014/main" id="{9E3A0DF0-C2FA-E25F-B60A-EC12E7D9A405}"/>
              </a:ext>
            </a:extLst>
          </p:cNvPr>
          <p:cNvSpPr>
            <a:spLocks noGrp="1"/>
          </p:cNvSpPr>
          <p:nvPr>
            <p:ph type="sldNum" sz="quarter" idx="12"/>
          </p:nvPr>
        </p:nvSpPr>
        <p:spPr/>
        <p:txBody>
          <a:bodyPr/>
          <a:lstStyle/>
          <a:p>
            <a:fld id="{7F53A4F6-1DED-4042-94B1-26CBF9BCF6BA}" type="slidenum">
              <a:rPr kumimoji="1" lang="ja-JP" altLang="en-US" smtClean="0"/>
              <a:t>26</a:t>
            </a:fld>
            <a:endParaRPr kumimoji="1" lang="ja-JP" altLang="en-US"/>
          </a:p>
        </p:txBody>
      </p:sp>
    </p:spTree>
    <p:extLst>
      <p:ext uri="{BB962C8B-B14F-4D97-AF65-F5344CB8AC3E}">
        <p14:creationId xmlns:p14="http://schemas.microsoft.com/office/powerpoint/2010/main" val="370511910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3935A-6483-833C-1C37-F50E9C46E54F}"/>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1FB2C38E-DA98-8305-D689-F37E9B324B20}"/>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4C80BB3-0436-4B5F-7FDE-2D8C3416067A}"/>
              </a:ext>
            </a:extLst>
          </p:cNvPr>
          <p:cNvSpPr txBox="1">
            <a:spLocks/>
          </p:cNvSpPr>
          <p:nvPr/>
        </p:nvSpPr>
        <p:spPr>
          <a:xfrm>
            <a:off x="365760" y="1723075"/>
            <a:ext cx="11521440" cy="320452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12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４．</a:t>
            </a:r>
            <a:r>
              <a:rPr lang="ja-JP" altLang="en-US" sz="2400">
                <a:solidFill>
                  <a:srgbClr val="FF0000"/>
                </a:solidFill>
                <a:effectLst/>
                <a:latin typeface="HGMaruGothicMPRO" panose="020F0600000000000000" pitchFamily="34" charset="-128"/>
                <a:ea typeface="HGMaruGothicMPRO" panose="020F0600000000000000" pitchFamily="34" charset="-128"/>
              </a:rPr>
              <a:t>非経口処</a:t>
            </a:r>
            <a:r>
              <a:rPr lang="ja-JP" altLang="en-US" sz="2400">
                <a:solidFill>
                  <a:schemeClr val="tx1"/>
                </a:solidFill>
                <a:effectLst/>
                <a:latin typeface="HGMaruGothicMPRO" panose="020F0600000000000000" pitchFamily="34" charset="-128"/>
                <a:ea typeface="HGMaruGothicMPRO" panose="020F0600000000000000" pitchFamily="34" charset="-128"/>
              </a:rPr>
              <a:t>の対象に、</a:t>
            </a:r>
            <a:r>
              <a:rPr lang="ja-JP" altLang="en-US" sz="2400">
                <a:solidFill>
                  <a:srgbClr val="FF0000"/>
                </a:solidFill>
                <a:effectLst/>
                <a:latin typeface="HGMaruGothicMPRO" panose="020F0600000000000000" pitchFamily="34" charset="-128"/>
                <a:ea typeface="HGMaruGothicMPRO" panose="020F0600000000000000" pitchFamily="34" charset="-128"/>
              </a:rPr>
              <a:t>経口摂取は可能</a:t>
            </a:r>
            <a:r>
              <a:rPr lang="ja-JP" altLang="en-US" sz="2400">
                <a:solidFill>
                  <a:schemeClr val="tx1"/>
                </a:solidFill>
                <a:latin typeface="HGMaruGothicMPRO" panose="020F0600000000000000" pitchFamily="34" charset="-128"/>
                <a:ea typeface="HGMaruGothicMPRO" panose="020F0600000000000000" pitchFamily="34" charset="-128"/>
              </a:rPr>
              <a:t>だ</a:t>
            </a:r>
            <a:r>
              <a:rPr lang="ja-JP" altLang="en-US" sz="2400">
                <a:solidFill>
                  <a:schemeClr val="tx1"/>
                </a:solidFill>
                <a:effectLst/>
                <a:latin typeface="HGMaruGothicMPRO" panose="020F0600000000000000" pitchFamily="34" charset="-128"/>
                <a:ea typeface="HGMaruGothicMPRO" panose="020F0600000000000000" pitchFamily="34" charset="-128"/>
              </a:rPr>
              <a:t>が、</a:t>
            </a:r>
            <a:r>
              <a:rPr lang="ja-JP" altLang="en-US" sz="2400">
                <a:solidFill>
                  <a:srgbClr val="FF0000"/>
                </a:solidFill>
                <a:effectLst/>
                <a:latin typeface="HGMaruGothicMPRO" panose="020F0600000000000000" pitchFamily="34" charset="-128"/>
                <a:ea typeface="HGMaruGothicMPRO" panose="020F0600000000000000" pitchFamily="34" charset="-128"/>
              </a:rPr>
              <a:t>ごく少量</a:t>
            </a:r>
            <a:r>
              <a:rPr lang="ja-JP" altLang="en-US" sz="2400">
                <a:solidFill>
                  <a:schemeClr val="tx1"/>
                </a:solidFill>
                <a:effectLst/>
                <a:latin typeface="HGMaruGothicMPRO" panose="020F0600000000000000" pitchFamily="34" charset="-128"/>
                <a:ea typeface="HGMaruGothicMPRO" panose="020F0600000000000000" pitchFamily="34" charset="-128"/>
              </a:rPr>
              <a:t>に限られる患者を加える。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4540E479-5CB8-D7F5-7D5C-A017FEB7D43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7" name="グループ化 6">
            <a:extLst>
              <a:ext uri="{FF2B5EF4-FFF2-40B4-BE49-F238E27FC236}">
                <a16:creationId xmlns:a16="http://schemas.microsoft.com/office/drawing/2014/main" id="{7364DCC1-B649-5379-1A9E-33CADE24D87C}"/>
              </a:ext>
            </a:extLst>
          </p:cNvPr>
          <p:cNvGrpSpPr/>
          <p:nvPr/>
        </p:nvGrpSpPr>
        <p:grpSpPr>
          <a:xfrm>
            <a:off x="211170" y="4974575"/>
            <a:ext cx="11744260" cy="1743725"/>
            <a:chOff x="285070" y="2537716"/>
            <a:chExt cx="11744260" cy="1743725"/>
          </a:xfrm>
        </p:grpSpPr>
        <p:sp>
          <p:nvSpPr>
            <p:cNvPr id="8" name="タイトル 1">
              <a:extLst>
                <a:ext uri="{FF2B5EF4-FFF2-40B4-BE49-F238E27FC236}">
                  <a16:creationId xmlns:a16="http://schemas.microsoft.com/office/drawing/2014/main" id="{BFBC892C-07B6-B5A5-5B31-6D9F32C7B8B0}"/>
                </a:ext>
              </a:extLst>
            </p:cNvPr>
            <p:cNvSpPr txBox="1">
              <a:spLocks/>
            </p:cNvSpPr>
            <p:nvPr/>
          </p:nvSpPr>
          <p:spPr>
            <a:xfrm>
              <a:off x="285070" y="2537717"/>
              <a:ext cx="5487080" cy="174372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800" u="sng">
                  <a:solidFill>
                    <a:schemeClr val="tx1"/>
                  </a:solidFill>
                  <a:latin typeface="HGMaruGothicMPRO" panose="020F0600000000000000" pitchFamily="34" charset="-128"/>
                  <a:ea typeface="HGMaruGothicMPRO" panose="020F0600000000000000" pitchFamily="34" charset="-128"/>
                </a:rPr>
                <a:t>非経口摂取患者口腔粘膜処置（１口腔につき）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2</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）当該</a:t>
              </a:r>
              <a:r>
                <a:rPr lang="ja-JP" altLang="en-US" sz="1500">
                  <a:solidFill>
                    <a:schemeClr val="tx1"/>
                  </a:solidFill>
                  <a:effectLst/>
                  <a:latin typeface="HGMaruGothicMPRO" panose="020F0600000000000000" pitchFamily="34" charset="-128"/>
                  <a:ea typeface="HGMaruGothicMPRO" panose="020F0600000000000000" pitchFamily="34" charset="-128"/>
                </a:rPr>
                <a:t>処置の対象患者は、経管栄養等を必要とする、</a:t>
              </a:r>
              <a:r>
                <a:rPr lang="ja-JP" altLang="en-US" sz="1500">
                  <a:solidFill>
                    <a:srgbClr val="FF0000"/>
                  </a:solidFill>
                  <a:effectLst/>
                  <a:latin typeface="HGMaruGothicMPRO" panose="020F0600000000000000" pitchFamily="34" charset="-128"/>
                  <a:ea typeface="HGMaruGothicMPRO" panose="020F0600000000000000" pitchFamily="34" charset="-128"/>
                </a:rPr>
                <a:t>経口摂取及び</a:t>
              </a:r>
              <a:r>
                <a:rPr lang="ja-JP" altLang="en-US" sz="1500">
                  <a:solidFill>
                    <a:schemeClr val="tx1"/>
                  </a:solidFill>
                  <a:effectLst/>
                  <a:latin typeface="HGMaruGothicMPRO" panose="020F0600000000000000" pitchFamily="34" charset="-128"/>
                  <a:ea typeface="HGMaruGothicMPRO" panose="020F0600000000000000" pitchFamily="34" charset="-128"/>
                </a:rPr>
                <a:t>患者自身による口腔清掃が困難な療養中の患者であって、口腔内に剥離上皮膜の形成を伴うものをいう。 </a:t>
              </a:r>
            </a:p>
          </p:txBody>
        </p:sp>
        <p:sp>
          <p:nvSpPr>
            <p:cNvPr id="10" name="タイトル 1">
              <a:extLst>
                <a:ext uri="{FF2B5EF4-FFF2-40B4-BE49-F238E27FC236}">
                  <a16:creationId xmlns:a16="http://schemas.microsoft.com/office/drawing/2014/main" id="{4A3F4E63-BF10-CF3C-2B76-4822CEBAF002}"/>
                </a:ext>
              </a:extLst>
            </p:cNvPr>
            <p:cNvSpPr txBox="1">
              <a:spLocks/>
            </p:cNvSpPr>
            <p:nvPr/>
          </p:nvSpPr>
          <p:spPr>
            <a:xfrm>
              <a:off x="6542930" y="2537716"/>
              <a:ext cx="5486400" cy="174372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800" u="sng">
                  <a:solidFill>
                    <a:schemeClr val="tx1"/>
                  </a:solidFill>
                  <a:latin typeface="HGMaruGothicMPRO" panose="020F0600000000000000" pitchFamily="34" charset="-128"/>
                  <a:ea typeface="HGMaruGothicMPRO" panose="020F0600000000000000" pitchFamily="34" charset="-128"/>
                </a:rPr>
                <a:t>非経口摂取患者口腔粘膜処置（１口腔につき）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a:t>
              </a:r>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2</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）当該</a:t>
              </a:r>
              <a:r>
                <a:rPr lang="ja-JP" altLang="en-US" sz="1500">
                  <a:solidFill>
                    <a:schemeClr val="tx1"/>
                  </a:solidFill>
                  <a:effectLst/>
                  <a:latin typeface="HGMaruGothicMPRO" panose="020F0600000000000000" pitchFamily="34" charset="-128"/>
                  <a:ea typeface="HGMaruGothicMPRO" panose="020F0600000000000000" pitchFamily="34" charset="-128"/>
                </a:rPr>
                <a:t>処置の対象患者は、経管栄養等を必要とする、</a:t>
              </a:r>
              <a:r>
                <a:rPr lang="ja-JP" altLang="en-US" sz="1500">
                  <a:solidFill>
                    <a:srgbClr val="FF0000"/>
                  </a:solidFill>
                  <a:effectLst/>
                  <a:latin typeface="HGMaruGothicMPRO" panose="020F0600000000000000" pitchFamily="34" charset="-128"/>
                  <a:ea typeface="HGMaruGothicMPRO" panose="020F0600000000000000" pitchFamily="34" charset="-128"/>
                </a:rPr>
                <a:t>経口摂取が困難又は可能であっても</a:t>
              </a:r>
              <a:r>
                <a:rPr lang="ja-JP" altLang="en-US" sz="1500">
                  <a:solidFill>
                    <a:srgbClr val="FF0000"/>
                  </a:solidFill>
                  <a:latin typeface="HGMaruGothicMPRO" panose="020F0600000000000000" pitchFamily="34" charset="-128"/>
                  <a:ea typeface="HGMaruGothicMPRO" panose="020F0600000000000000" pitchFamily="34" charset="-128"/>
                </a:rPr>
                <a:t>わず</a:t>
              </a:r>
              <a:r>
                <a:rPr lang="ja-JP" altLang="en-US" sz="1500">
                  <a:solidFill>
                    <a:srgbClr val="FF0000"/>
                  </a:solidFill>
                  <a:effectLst/>
                  <a:latin typeface="HGMaruGothicMPRO" panose="020F0600000000000000" pitchFamily="34" charset="-128"/>
                  <a:ea typeface="HGMaruGothicMPRO" panose="020F0600000000000000" pitchFamily="34" charset="-128"/>
                </a:rPr>
                <a:t>かであり、</a:t>
              </a:r>
              <a:r>
                <a:rPr lang="ja-JP" altLang="en-US" sz="1500">
                  <a:solidFill>
                    <a:schemeClr val="tx1"/>
                  </a:solidFill>
                  <a:effectLst/>
                  <a:latin typeface="HGMaruGothicMPRO" panose="020F0600000000000000" pitchFamily="34" charset="-128"/>
                  <a:ea typeface="HGMaruGothicMPRO" panose="020F0600000000000000" pitchFamily="34" charset="-128"/>
                </a:rPr>
                <a:t>患者自身</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による口腔清掃が困難な療養中の患者であって、</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口腔内に剥離上皮膜の形成を伴うものをいう。 </a:t>
              </a:r>
            </a:p>
          </p:txBody>
        </p:sp>
        <p:sp>
          <p:nvSpPr>
            <p:cNvPr id="11" name="右矢印 10">
              <a:extLst>
                <a:ext uri="{FF2B5EF4-FFF2-40B4-BE49-F238E27FC236}">
                  <a16:creationId xmlns:a16="http://schemas.microsoft.com/office/drawing/2014/main" id="{DD3ABDE7-E914-A401-EDB5-0A8B6B86B929}"/>
                </a:ext>
              </a:extLst>
            </p:cNvPr>
            <p:cNvSpPr/>
            <p:nvPr/>
          </p:nvSpPr>
          <p:spPr>
            <a:xfrm>
              <a:off x="5879388" y="3023498"/>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 name="タイトル 1">
            <a:extLst>
              <a:ext uri="{FF2B5EF4-FFF2-40B4-BE49-F238E27FC236}">
                <a16:creationId xmlns:a16="http://schemas.microsoft.com/office/drawing/2014/main" id="{F9E68CA0-5D22-3DE6-D39D-F0E2D254FBC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9D757ABF-1533-89CF-AFB6-3986B2ACFD7D}"/>
              </a:ext>
            </a:extLst>
          </p:cNvPr>
          <p:cNvSpPr/>
          <p:nvPr/>
        </p:nvSpPr>
        <p:spPr>
          <a:xfrm>
            <a:off x="11176671" y="5978718"/>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4AC4258C-94DD-994E-7813-2E4D745C30F0}"/>
              </a:ext>
            </a:extLst>
          </p:cNvPr>
          <p:cNvSpPr>
            <a:spLocks noGrp="1"/>
          </p:cNvSpPr>
          <p:nvPr>
            <p:ph type="sldNum" sz="quarter" idx="12"/>
          </p:nvPr>
        </p:nvSpPr>
        <p:spPr/>
        <p:txBody>
          <a:bodyPr/>
          <a:lstStyle/>
          <a:p>
            <a:fld id="{7F53A4F6-1DED-4042-94B1-26CBF9BCF6BA}" type="slidenum">
              <a:rPr kumimoji="1" lang="ja-JP" altLang="en-US" smtClean="0"/>
              <a:t>260</a:t>
            </a:fld>
            <a:endParaRPr kumimoji="1" lang="ja-JP" altLang="en-US"/>
          </a:p>
        </p:txBody>
      </p:sp>
    </p:spTree>
    <p:extLst>
      <p:ext uri="{BB962C8B-B14F-4D97-AF65-F5344CB8AC3E}">
        <p14:creationId xmlns:p14="http://schemas.microsoft.com/office/powerpoint/2010/main" val="75161900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C5EDA-5678-0469-A12D-FCD46D681BDC}"/>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C9EDDDDB-1904-3554-CFF0-FA8752B3FB44}"/>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66147092-1B3C-EBC3-6262-E126BC49C5A2}"/>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５．</a:t>
            </a:r>
            <a:r>
              <a:rPr lang="ja-JP" altLang="en-US" sz="2400">
                <a:solidFill>
                  <a:schemeClr val="tx1"/>
                </a:solidFill>
                <a:effectLst/>
                <a:latin typeface="HGMaruGothicMPRO" panose="020F0600000000000000" pitchFamily="34" charset="-128"/>
                <a:ea typeface="HGMaruGothicMPRO" panose="020F0600000000000000" pitchFamily="34" charset="-128"/>
              </a:rPr>
              <a:t>口腔バイオフィルム感染症の患者に対して、</a:t>
            </a:r>
            <a:r>
              <a:rPr lang="ja-JP" altLang="en-US" sz="2400">
                <a:solidFill>
                  <a:srgbClr val="FF0000"/>
                </a:solidFill>
                <a:effectLst/>
                <a:latin typeface="HGMaruGothicMPRO" panose="020F0600000000000000" pitchFamily="34" charset="-128"/>
                <a:ea typeface="HGMaruGothicMPRO" panose="020F0600000000000000" pitchFamily="34" charset="-128"/>
              </a:rPr>
              <a:t>口腔バイオフィルムの除去を行っ</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た場合の評価を新設</a:t>
            </a:r>
            <a:r>
              <a:rPr lang="ja-JP" altLang="en-US" sz="2400">
                <a:solidFill>
                  <a:schemeClr val="tx1"/>
                </a:solidFill>
                <a:effectLst/>
                <a:latin typeface="HGMaruGothicMPRO" panose="020F0600000000000000" pitchFamily="34" charset="-128"/>
                <a:ea typeface="HGMaruGothicMPRO" panose="020F0600000000000000" pitchFamily="34" charset="-128"/>
              </a:rPr>
              <a:t>するとともに、歯周基本治療の評価対象を見直す。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200" dirty="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880B0A96-EFCC-DAC7-9BEA-735F7E99DCCB}"/>
              </a:ext>
            </a:extLst>
          </p:cNvPr>
          <p:cNvSpPr/>
          <p:nvPr/>
        </p:nvSpPr>
        <p:spPr>
          <a:xfrm>
            <a:off x="11142271" y="59533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11A79DDD-FE96-6F1E-5991-62BBE9662F9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A7D36C33-8ACA-2959-70FB-8B2F967FA3D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EE3F8A35-839E-70C6-4641-F79094B2FC1B}"/>
              </a:ext>
            </a:extLst>
          </p:cNvPr>
          <p:cNvSpPr>
            <a:spLocks noGrp="1"/>
          </p:cNvSpPr>
          <p:nvPr>
            <p:ph type="sldNum" sz="quarter" idx="12"/>
          </p:nvPr>
        </p:nvSpPr>
        <p:spPr/>
        <p:txBody>
          <a:bodyPr/>
          <a:lstStyle/>
          <a:p>
            <a:fld id="{7F53A4F6-1DED-4042-94B1-26CBF9BCF6BA}" type="slidenum">
              <a:rPr kumimoji="1" lang="ja-JP" altLang="en-US" smtClean="0"/>
              <a:t>261</a:t>
            </a:fld>
            <a:endParaRPr kumimoji="1" lang="ja-JP" altLang="en-US"/>
          </a:p>
        </p:txBody>
      </p:sp>
    </p:spTree>
    <p:extLst>
      <p:ext uri="{BB962C8B-B14F-4D97-AF65-F5344CB8AC3E}">
        <p14:creationId xmlns:p14="http://schemas.microsoft.com/office/powerpoint/2010/main" val="104355416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AF297-053E-18FF-873F-B21EA0F95024}"/>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9FDA1916-5EDE-4033-EC0A-693D5997012D}"/>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387CFCE8-67E6-2BB2-D57C-F27416CDA46A}"/>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（新）口腔バイオフィルム除去処置　　　</a:t>
            </a:r>
            <a:r>
              <a:rPr lang="ja-JP" altLang="en-US" sz="2400">
                <a:solidFill>
                  <a:schemeClr val="tx1"/>
                </a:solidFill>
                <a:latin typeface="HGMaruGothicMPRO" panose="020F0600000000000000" pitchFamily="34" charset="-128"/>
                <a:ea typeface="HGMaruGothicMPRO" panose="020F0600000000000000" pitchFamily="34" charset="-128"/>
              </a:rPr>
              <a:t>●●点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2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［算定要件］</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chemeClr val="tx1"/>
                </a:solidFill>
                <a:effectLst/>
                <a:latin typeface="HGMaruGothicMPRO" panose="020F0600000000000000" pitchFamily="34" charset="-128"/>
                <a:ea typeface="HGMaruGothicMPRO" panose="020F0600000000000000" pitchFamily="34" charset="-128"/>
              </a:rPr>
              <a:t>口腔バイオフィルムの除去が必要な患者に対して、歯科医師又はその指示を</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受けた歯科衛生士が口腔バイオフィルムの除去を行った場合に、</a:t>
            </a:r>
            <a:r>
              <a:rPr lang="ja-JP" altLang="en-US" sz="2400">
                <a:solidFill>
                  <a:srgbClr val="FF0000"/>
                </a:solidFill>
                <a:effectLst/>
                <a:latin typeface="HGMaruGothicMPRO" panose="020F0600000000000000" pitchFamily="34" charset="-128"/>
                <a:ea typeface="HGMaruGothicMPRO" panose="020F0600000000000000" pitchFamily="34" charset="-128"/>
              </a:rPr>
              <a:t>月２回</a:t>
            </a:r>
            <a:r>
              <a:rPr lang="ja-JP" altLang="en-US" sz="2400">
                <a:solidFill>
                  <a:schemeClr val="tx1"/>
                </a:solidFill>
                <a:effectLst/>
                <a:latin typeface="HGMaruGothicMPRO" panose="020F0600000000000000" pitchFamily="34" charset="-128"/>
                <a:ea typeface="HGMaruGothicMPRO" panose="020F0600000000000000" pitchFamily="34" charset="-128"/>
              </a:rPr>
              <a:t>に限り</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算定する。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（２）</a:t>
            </a:r>
            <a:r>
              <a:rPr lang="en-US" altLang="ja-JP" sz="2400" dirty="0">
                <a:solidFill>
                  <a:schemeClr val="tx1"/>
                </a:solidFill>
                <a:effectLst/>
                <a:latin typeface="HGMaruGothicMPRO" panose="020F0600000000000000" pitchFamily="34" charset="-128"/>
                <a:ea typeface="HGMaruGothicMPRO" panose="020F0600000000000000" pitchFamily="34" charset="-128"/>
              </a:rPr>
              <a:t>P</a:t>
            </a:r>
            <a:r>
              <a:rPr lang="ja-JP" altLang="en-US" sz="2400">
                <a:solidFill>
                  <a:schemeClr val="tx1"/>
                </a:solidFill>
                <a:effectLst/>
                <a:latin typeface="HGMaruGothicMPRO" panose="020F0600000000000000" pitchFamily="34" charset="-128"/>
                <a:ea typeface="HGMaruGothicMPRO" panose="020F0600000000000000" pitchFamily="34" charset="-128"/>
              </a:rPr>
              <a:t>処置、</a:t>
            </a:r>
            <a:r>
              <a:rPr lang="en-US" altLang="ja-JP" sz="2400" dirty="0">
                <a:solidFill>
                  <a:schemeClr val="tx1"/>
                </a:solidFill>
                <a:effectLst/>
                <a:latin typeface="HGMaruGothicMPRO" panose="020F0600000000000000" pitchFamily="34" charset="-128"/>
                <a:ea typeface="HGMaruGothicMPRO" panose="020F0600000000000000" pitchFamily="34" charset="-128"/>
              </a:rPr>
              <a:t>SC</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SRP</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SPT</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P</a:t>
            </a:r>
            <a:r>
              <a:rPr lang="ja-JP" altLang="en-US" sz="2400">
                <a:solidFill>
                  <a:schemeClr val="tx1"/>
                </a:solidFill>
                <a:effectLst/>
                <a:latin typeface="HGMaruGothicMPRO" panose="020F0600000000000000" pitchFamily="34" charset="-128"/>
                <a:ea typeface="HGMaruGothicMPRO" panose="020F0600000000000000" pitchFamily="34" charset="-128"/>
              </a:rPr>
              <a:t>重防、術口衛、在口衛、歯清、非経口処及び</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回復期等専門的口腔衛生処置は、別に算定できない。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2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六角形 2">
            <a:extLst>
              <a:ext uri="{FF2B5EF4-FFF2-40B4-BE49-F238E27FC236}">
                <a16:creationId xmlns:a16="http://schemas.microsoft.com/office/drawing/2014/main" id="{9460695A-0397-9AC0-2A69-22D5F95C0007}"/>
              </a:ext>
            </a:extLst>
          </p:cNvPr>
          <p:cNvSpPr/>
          <p:nvPr/>
        </p:nvSpPr>
        <p:spPr>
          <a:xfrm>
            <a:off x="11142271" y="59533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ED563FCF-0201-DE6C-E2ED-696FC85E75D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9BCC934E-6714-0349-EB9D-864820EA417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7B010D31-80A0-DB3F-2EFB-BEA6D6F416C3}"/>
              </a:ext>
            </a:extLst>
          </p:cNvPr>
          <p:cNvSpPr txBox="1">
            <a:spLocks/>
          </p:cNvSpPr>
          <p:nvPr/>
        </p:nvSpPr>
        <p:spPr>
          <a:xfrm>
            <a:off x="6692914" y="1785562"/>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110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22D9303E-6B34-66CE-897D-4E111DB155C2}"/>
              </a:ext>
            </a:extLst>
          </p:cNvPr>
          <p:cNvSpPr>
            <a:spLocks noGrp="1"/>
          </p:cNvSpPr>
          <p:nvPr>
            <p:ph type="sldNum" sz="quarter" idx="12"/>
          </p:nvPr>
        </p:nvSpPr>
        <p:spPr/>
        <p:txBody>
          <a:bodyPr/>
          <a:lstStyle/>
          <a:p>
            <a:fld id="{7F53A4F6-1DED-4042-94B1-26CBF9BCF6BA}" type="slidenum">
              <a:rPr kumimoji="1" lang="ja-JP" altLang="en-US" smtClean="0"/>
              <a:t>262</a:t>
            </a:fld>
            <a:endParaRPr kumimoji="1" lang="ja-JP" altLang="en-US"/>
          </a:p>
        </p:txBody>
      </p:sp>
    </p:spTree>
    <p:extLst>
      <p:ext uri="{BB962C8B-B14F-4D97-AF65-F5344CB8AC3E}">
        <p14:creationId xmlns:p14="http://schemas.microsoft.com/office/powerpoint/2010/main" val="283104634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248BA4B-E2DD-CC97-2898-218D348BAFE3}"/>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６．</a:t>
            </a:r>
            <a:r>
              <a:rPr lang="ja-JP" altLang="en-US" sz="2400">
                <a:solidFill>
                  <a:schemeClr val="tx1"/>
                </a:solidFill>
                <a:effectLst/>
                <a:latin typeface="HGMaruGothicMPRO" panose="020F0600000000000000" pitchFamily="34" charset="-128"/>
                <a:ea typeface="HGMaruGothicMPRO" panose="020F0600000000000000" pitchFamily="34" charset="-128"/>
              </a:rPr>
              <a:t>口腔リンパ管腫局所注入等の</a:t>
            </a:r>
            <a:r>
              <a:rPr lang="ja-JP" altLang="en-US" sz="2400">
                <a:solidFill>
                  <a:srgbClr val="FF0000"/>
                </a:solidFill>
                <a:effectLst/>
                <a:latin typeface="HGMaruGothicMPRO" panose="020F0600000000000000" pitchFamily="34" charset="-128"/>
                <a:ea typeface="HGMaruGothicMPRO" panose="020F0600000000000000" pitchFamily="34" charset="-128"/>
              </a:rPr>
              <a:t>医科点数表において評価されている処置につい</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て、</a:t>
            </a:r>
            <a:r>
              <a:rPr lang="ja-JP" altLang="en-US" sz="2400">
                <a:solidFill>
                  <a:schemeClr val="tx1"/>
                </a:solidFill>
                <a:effectLst/>
                <a:latin typeface="HGMaruGothicMPRO" panose="020F0600000000000000" pitchFamily="34" charset="-128"/>
                <a:ea typeface="HGMaruGothicMPRO" panose="020F0600000000000000" pitchFamily="34" charset="-128"/>
              </a:rPr>
              <a:t>診療実態を踏まえて</a:t>
            </a:r>
            <a:r>
              <a:rPr lang="ja-JP" altLang="en-US" sz="2400">
                <a:solidFill>
                  <a:srgbClr val="FF0000"/>
                </a:solidFill>
                <a:effectLst/>
                <a:latin typeface="HGMaruGothicMPRO" panose="020F0600000000000000" pitchFamily="34" charset="-128"/>
                <a:ea typeface="HGMaruGothicMPRO" panose="020F0600000000000000" pitchFamily="34" charset="-128"/>
              </a:rPr>
              <a:t>歯科点数表においても評価する</a:t>
            </a:r>
            <a:r>
              <a:rPr lang="ja-JP" altLang="en-US" sz="2400">
                <a:solidFill>
                  <a:schemeClr val="tx1"/>
                </a:solidFill>
                <a:effectLst/>
                <a:latin typeface="HGMaruGothicMPRO" panose="020F0600000000000000" pitchFamily="34" charset="-128"/>
                <a:ea typeface="HGMaruGothicMPRO" panose="020F0600000000000000" pitchFamily="34" charset="-128"/>
              </a:rPr>
              <a:t>とともに、第８部処置</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に薬剤料の節を新設する。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081A0AF6-8721-6664-1B88-CDF5EC7008F7}"/>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986285D0-2412-BFB4-8BC5-D026F1C164E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CC2DB6F1-8519-3976-D403-6FF9E228F702}"/>
              </a:ext>
            </a:extLst>
          </p:cNvPr>
          <p:cNvSpPr>
            <a:spLocks noGrp="1"/>
          </p:cNvSpPr>
          <p:nvPr>
            <p:ph type="sldNum" sz="quarter" idx="12"/>
          </p:nvPr>
        </p:nvSpPr>
        <p:spPr/>
        <p:txBody>
          <a:bodyPr/>
          <a:lstStyle/>
          <a:p>
            <a:fld id="{7F53A4F6-1DED-4042-94B1-26CBF9BCF6BA}" type="slidenum">
              <a:rPr kumimoji="1" lang="ja-JP" altLang="en-US" smtClean="0"/>
              <a:t>263</a:t>
            </a:fld>
            <a:endParaRPr kumimoji="1" lang="ja-JP" altLang="en-US"/>
          </a:p>
        </p:txBody>
      </p:sp>
    </p:spTree>
    <p:extLst>
      <p:ext uri="{BB962C8B-B14F-4D97-AF65-F5344CB8AC3E}">
        <p14:creationId xmlns:p14="http://schemas.microsoft.com/office/powerpoint/2010/main" val="42916872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555314FA-5895-A6D1-54CC-A775BED125BA}"/>
              </a:ext>
            </a:extLst>
          </p:cNvPr>
          <p:cNvSpPr txBox="1">
            <a:spLocks/>
          </p:cNvSpPr>
          <p:nvPr/>
        </p:nvSpPr>
        <p:spPr>
          <a:xfrm>
            <a:off x="532436" y="1723075"/>
            <a:ext cx="11309183" cy="4896625"/>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口腔リンパ管腫局所注入　</a:t>
            </a: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1,020</a:t>
            </a:r>
            <a:r>
              <a:rPr lang="ja-JP" altLang="en-US" sz="2400">
                <a:solidFill>
                  <a:schemeClr val="tx1"/>
                </a:solidFill>
                <a:effectLst/>
                <a:latin typeface="HGMaruGothicMPRO" panose="020F0600000000000000" pitchFamily="34" charset="-128"/>
                <a:ea typeface="HGMaruGothicMPRO" panose="020F0600000000000000" pitchFamily="34" charset="-128"/>
              </a:rPr>
              <a:t>点</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200">
                <a:solidFill>
                  <a:schemeClr val="tx1"/>
                </a:solidFill>
                <a:effectLst/>
                <a:latin typeface="HGMaruGothicMPRO" panose="020F0600000000000000" pitchFamily="34" charset="-128"/>
                <a:ea typeface="HGMaruGothicMPRO" panose="020F0600000000000000" pitchFamily="34" charset="-128"/>
              </a:rPr>
              <a:t> </a:t>
            </a:r>
            <a:endParaRPr lang="en-US" altLang="ja-JP" sz="12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a:t>
            </a:r>
            <a:br>
              <a:rPr lang="en-US" altLang="ja-JP" sz="2400" dirty="0">
                <a:solidFill>
                  <a:schemeClr val="tx1"/>
                </a:solidFill>
                <a:effectLst/>
                <a:latin typeface="HGMaruGothicMPRO" panose="020F0600000000000000" pitchFamily="34" charset="-128"/>
                <a:ea typeface="HGMaruGothicMPRO" panose="020F0600000000000000" pitchFamily="34" charset="-128"/>
              </a:rPr>
            </a:br>
            <a:r>
              <a:rPr lang="ja-JP" altLang="en-US" sz="2400">
                <a:solidFill>
                  <a:schemeClr val="tx1"/>
                </a:solidFill>
                <a:effectLst/>
                <a:latin typeface="HGMaruGothicMPRO" panose="020F0600000000000000" pitchFamily="34" charset="-128"/>
                <a:ea typeface="HGMaruGothicMPRO" panose="020F0600000000000000" pitchFamily="34" charset="-128"/>
              </a:rPr>
              <a:t>注 </a:t>
            </a:r>
            <a:r>
              <a:rPr lang="en-US" altLang="ja-JP" sz="2400" dirty="0">
                <a:solidFill>
                  <a:schemeClr val="tx1"/>
                </a:solidFill>
                <a:effectLst/>
                <a:latin typeface="HGMaruGothicMPRO" panose="020F0600000000000000" pitchFamily="34" charset="-128"/>
                <a:ea typeface="HGMaruGothicMPRO" panose="020F0600000000000000" pitchFamily="34" charset="-128"/>
              </a:rPr>
              <a:t>6</a:t>
            </a:r>
            <a:r>
              <a:rPr lang="ja-JP" altLang="en-US" sz="2400">
                <a:solidFill>
                  <a:schemeClr val="tx1"/>
                </a:solidFill>
                <a:effectLst/>
                <a:latin typeface="HGMaruGothicMPRO" panose="020F0600000000000000" pitchFamily="34" charset="-128"/>
                <a:ea typeface="HGMaruGothicMPRO" panose="020F0600000000000000" pitchFamily="34" charset="-128"/>
              </a:rPr>
              <a:t>歳未満の乳幼児の場合は、乳幼児加算として、</a:t>
            </a:r>
            <a:r>
              <a:rPr lang="en-US" altLang="ja-JP" sz="2400" dirty="0">
                <a:solidFill>
                  <a:schemeClr val="tx1"/>
                </a:solidFill>
                <a:latin typeface="HGMaruGothicMPRO" panose="020F0600000000000000" pitchFamily="34" charset="-128"/>
                <a:ea typeface="HGMaruGothicMPRO" panose="020F0600000000000000" pitchFamily="34" charset="-128"/>
              </a:rPr>
              <a:t>55</a:t>
            </a:r>
            <a:r>
              <a:rPr lang="ja-JP" altLang="en-US" sz="2400">
                <a:solidFill>
                  <a:schemeClr val="tx1"/>
                </a:solidFill>
                <a:effectLst/>
                <a:latin typeface="HGMaruGothicMPRO" panose="020F0600000000000000" pitchFamily="34" charset="-128"/>
                <a:ea typeface="HGMaruGothicMPRO" panose="020F0600000000000000" pitchFamily="34" charset="-128"/>
              </a:rPr>
              <a:t>点を加算する。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摘便　</a:t>
            </a: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ハイフローセラピー</a:t>
            </a:r>
            <a:r>
              <a:rPr lang="ja-JP" altLang="en-US" sz="2800" b="1">
                <a:solidFill>
                  <a:srgbClr val="0432FF"/>
                </a:solidFill>
                <a:latin typeface="HGMaruGothicMPRO" panose="020F0600000000000000" pitchFamily="34" charset="-128"/>
                <a:ea typeface="HGMaruGothicMPRO" panose="020F0600000000000000" pitchFamily="34" charset="-128"/>
              </a:rPr>
              <a:t>（</a:t>
            </a:r>
            <a:r>
              <a:rPr lang="en-US" altLang="ja-JP" sz="2800" b="1" dirty="0">
                <a:solidFill>
                  <a:srgbClr val="0432FF"/>
                </a:solidFill>
                <a:effectLst/>
                <a:latin typeface="HGMaruGothicMPRO" panose="020F0600000000000000" pitchFamily="34" charset="-128"/>
                <a:ea typeface="HGMaruGothicMPRO" panose="020F0600000000000000" pitchFamily="34" charset="-128"/>
              </a:rPr>
              <a:t>1</a:t>
            </a:r>
            <a:r>
              <a:rPr lang="ja-JP" altLang="en-US" sz="2800" b="1">
                <a:solidFill>
                  <a:srgbClr val="0432FF"/>
                </a:solidFill>
                <a:effectLst/>
                <a:latin typeface="HGMaruGothicMPRO" panose="020F0600000000000000" pitchFamily="34" charset="-128"/>
                <a:ea typeface="HGMaruGothicMPRO" panose="020F0600000000000000" pitchFamily="34" charset="-128"/>
              </a:rPr>
              <a:t>日につき</a:t>
            </a:r>
            <a:r>
              <a:rPr lang="ja-JP" altLang="en-US" sz="2800" b="1">
                <a:solidFill>
                  <a:srgbClr val="0432FF"/>
                </a:solidFill>
                <a:latin typeface="HGMaruGothicMPRO" panose="020F0600000000000000" pitchFamily="34" charset="-128"/>
                <a:ea typeface="HGMaruGothicMPRO" panose="020F0600000000000000" pitchFamily="34" charset="-128"/>
              </a:rPr>
              <a:t>）</a:t>
            </a:r>
            <a:endParaRPr lang="en-US" altLang="ja-JP" sz="2800" b="1" dirty="0">
              <a:solidFill>
                <a:srgbClr val="0432FF"/>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chemeClr val="tx1"/>
                </a:solidFill>
                <a:effectLst/>
                <a:latin typeface="HGMaruGothicMPRO" panose="020F0600000000000000" pitchFamily="34" charset="-128"/>
                <a:ea typeface="HGMaruGothicMPRO" panose="020F0600000000000000" pitchFamily="34" charset="-128"/>
              </a:rPr>
              <a:t>15 </a:t>
            </a:r>
            <a:r>
              <a:rPr lang="ja-JP" altLang="en-US" sz="2400">
                <a:solidFill>
                  <a:schemeClr val="tx1"/>
                </a:solidFill>
                <a:effectLst/>
                <a:latin typeface="HGMaruGothicMPRO" panose="020F0600000000000000" pitchFamily="34" charset="-128"/>
                <a:ea typeface="HGMaruGothicMPRO" panose="020F0600000000000000" pitchFamily="34" charset="-128"/>
              </a:rPr>
              <a:t>歳未満の患者の場合　　</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点</a:t>
            </a:r>
            <a:br>
              <a:rPr lang="ja-JP" altLang="en-US" sz="2400">
                <a:solidFill>
                  <a:schemeClr val="tx1"/>
                </a:solidFill>
                <a:latin typeface="HGMaruGothicMPRO" panose="020F0600000000000000" pitchFamily="34" charset="-128"/>
                <a:ea typeface="HGMaruGothicMPRO" panose="020F0600000000000000" pitchFamily="34" charset="-128"/>
              </a:rPr>
            </a:br>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chemeClr val="tx1"/>
                </a:solidFill>
                <a:effectLst/>
                <a:latin typeface="HGMaruGothicMPRO" panose="020F0600000000000000" pitchFamily="34" charset="-128"/>
                <a:ea typeface="HGMaruGothicMPRO" panose="020F0600000000000000" pitchFamily="34" charset="-128"/>
              </a:rPr>
              <a:t>15 </a:t>
            </a:r>
            <a:r>
              <a:rPr lang="ja-JP" altLang="en-US" sz="2400">
                <a:solidFill>
                  <a:schemeClr val="tx1"/>
                </a:solidFill>
                <a:effectLst/>
                <a:latin typeface="HGMaruGothicMPRO" panose="020F0600000000000000" pitchFamily="34" charset="-128"/>
                <a:ea typeface="HGMaruGothicMPRO" panose="020F0600000000000000" pitchFamily="34" charset="-128"/>
              </a:rPr>
              <a:t>歳以上の患者の場合　　</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点  </a:t>
            </a:r>
          </a:p>
          <a:p>
            <a:pPr algn="l"/>
            <a:endParaRPr lang="en-US" altLang="ja-JP" sz="22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FFDC398E-9204-C080-0E0D-E3717153ED5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93CB2192-073F-87B4-F671-442709C76C8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B7AD0666-8023-97C9-A8FC-B12068D7EED7}"/>
              </a:ext>
            </a:extLst>
          </p:cNvPr>
          <p:cNvSpPr txBox="1">
            <a:spLocks/>
          </p:cNvSpPr>
          <p:nvPr/>
        </p:nvSpPr>
        <p:spPr>
          <a:xfrm>
            <a:off x="7357404" y="3555610"/>
            <a:ext cx="1499898" cy="2924977"/>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282</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192</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641223D2-2C2B-EDBC-944F-8DB71293F605}"/>
              </a:ext>
            </a:extLst>
          </p:cNvPr>
          <p:cNvSpPr>
            <a:spLocks noGrp="1"/>
          </p:cNvSpPr>
          <p:nvPr>
            <p:ph type="sldNum" sz="quarter" idx="12"/>
          </p:nvPr>
        </p:nvSpPr>
        <p:spPr/>
        <p:txBody>
          <a:bodyPr/>
          <a:lstStyle/>
          <a:p>
            <a:fld id="{7F53A4F6-1DED-4042-94B1-26CBF9BCF6BA}" type="slidenum">
              <a:rPr kumimoji="1" lang="ja-JP" altLang="en-US" smtClean="0"/>
              <a:t>264</a:t>
            </a:fld>
            <a:endParaRPr kumimoji="1" lang="ja-JP" altLang="en-US"/>
          </a:p>
        </p:txBody>
      </p:sp>
    </p:spTree>
    <p:extLst>
      <p:ext uri="{BB962C8B-B14F-4D97-AF65-F5344CB8AC3E}">
        <p14:creationId xmlns:p14="http://schemas.microsoft.com/office/powerpoint/2010/main" val="87815863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3157E-96E3-7552-5703-F32B159A73D6}"/>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B77ED20E-452C-248A-BFB7-F8959A6F5BA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12EFEB3D-7572-6391-5CCF-4150C9FAC9B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D6D5D01C-B2C4-B197-8F74-92370E4F5006}"/>
              </a:ext>
            </a:extLst>
          </p:cNvPr>
          <p:cNvSpPr txBox="1">
            <a:spLocks/>
          </p:cNvSpPr>
          <p:nvPr/>
        </p:nvSpPr>
        <p:spPr>
          <a:xfrm>
            <a:off x="532436" y="1723075"/>
            <a:ext cx="11309183" cy="4896625"/>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経管栄養・薬剤投与用カテーテル交換法　　　</a:t>
            </a:r>
            <a:r>
              <a:rPr lang="en-US" altLang="ja-JP" sz="2400" b="1" dirty="0">
                <a:solidFill>
                  <a:schemeClr val="tx1"/>
                </a:solidFill>
                <a:effectLst/>
                <a:latin typeface="HGMaruGothicMPRO" panose="020F0600000000000000" pitchFamily="34" charset="-128"/>
                <a:ea typeface="HGMaruGothicMPRO" panose="020F0600000000000000" pitchFamily="34" charset="-128"/>
              </a:rPr>
              <a:t>200</a:t>
            </a:r>
            <a:r>
              <a:rPr lang="ja-JP" altLang="en-US" sz="2400">
                <a:solidFill>
                  <a:schemeClr val="tx1"/>
                </a:solidFill>
                <a:effectLst/>
                <a:latin typeface="HGMaruGothicMPRO" panose="020F0600000000000000" pitchFamily="34" charset="-128"/>
                <a:ea typeface="HGMaruGothicMPRO" panose="020F0600000000000000" pitchFamily="34" charset="-128"/>
              </a:rPr>
              <a:t>点</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12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区分番号</a:t>
            </a:r>
            <a:r>
              <a:rPr lang="en" altLang="ja-JP" sz="2400" dirty="0">
                <a:solidFill>
                  <a:schemeClr val="tx1"/>
                </a:solidFill>
                <a:effectLst/>
                <a:latin typeface="HGMaruGothicMPRO" panose="020F0600000000000000" pitchFamily="34" charset="-128"/>
                <a:ea typeface="HGMaruGothicMPRO" panose="020F0600000000000000" pitchFamily="34" charset="-128"/>
              </a:rPr>
              <a:t>I009-2</a:t>
            </a:r>
            <a:r>
              <a:rPr lang="ja-JP" altLang="en-US" sz="2400">
                <a:solidFill>
                  <a:schemeClr val="tx1"/>
                </a:solidFill>
                <a:effectLst/>
                <a:latin typeface="HGMaruGothicMPRO" panose="020F0600000000000000" pitchFamily="34" charset="-128"/>
                <a:ea typeface="HGMaruGothicMPRO" panose="020F0600000000000000" pitchFamily="34" charset="-128"/>
              </a:rPr>
              <a:t>に掲げる創傷処置、区分番号</a:t>
            </a:r>
            <a:r>
              <a:rPr lang="en" altLang="ja-JP" sz="2400" dirty="0">
                <a:solidFill>
                  <a:schemeClr val="tx1"/>
                </a:solidFill>
                <a:effectLst/>
                <a:latin typeface="HGMaruGothicMPRO" panose="020F0600000000000000" pitchFamily="34" charset="-128"/>
                <a:ea typeface="HGMaruGothicMPRO" panose="020F0600000000000000" pitchFamily="34" charset="-128"/>
              </a:rPr>
              <a:t>J084</a:t>
            </a:r>
            <a:r>
              <a:rPr lang="ja-JP" altLang="en-US" sz="2400">
                <a:solidFill>
                  <a:schemeClr val="tx1"/>
                </a:solidFill>
                <a:effectLst/>
                <a:latin typeface="HGMaruGothicMPRO" panose="020F0600000000000000" pitchFamily="34" charset="-128"/>
                <a:ea typeface="HGMaruGothicMPRO" panose="020F0600000000000000" pitchFamily="34" charset="-128"/>
              </a:rPr>
              <a:t>に掲げる創傷処理の費用は所定点数に含まれるものとする。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留置カテーテル設置</a:t>
            </a: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　　　●●点</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超音波ネブライザ</a:t>
            </a:r>
            <a:r>
              <a:rPr lang="ja-JP" altLang="en-US" sz="2800" b="1">
                <a:solidFill>
                  <a:srgbClr val="0432FF"/>
                </a:solidFill>
                <a:latin typeface="HGMaruGothicMPRO" panose="020F0600000000000000" pitchFamily="34" charset="-128"/>
                <a:ea typeface="HGMaruGothicMPRO" panose="020F0600000000000000" pitchFamily="34" charset="-128"/>
              </a:rPr>
              <a:t>（</a:t>
            </a:r>
            <a:r>
              <a:rPr lang="en-US" altLang="ja-JP" sz="2800" b="1" dirty="0">
                <a:solidFill>
                  <a:srgbClr val="0432FF"/>
                </a:solidFill>
                <a:effectLst/>
                <a:latin typeface="HGMaruGothicMPRO" panose="020F0600000000000000" pitchFamily="34" charset="-128"/>
                <a:ea typeface="HGMaruGothicMPRO" panose="020F0600000000000000" pitchFamily="34" charset="-128"/>
              </a:rPr>
              <a:t>1</a:t>
            </a:r>
            <a:r>
              <a:rPr lang="ja-JP" altLang="en-US" sz="2800" b="1">
                <a:solidFill>
                  <a:srgbClr val="0432FF"/>
                </a:solidFill>
                <a:effectLst/>
                <a:latin typeface="HGMaruGothicMPRO" panose="020F0600000000000000" pitchFamily="34" charset="-128"/>
                <a:ea typeface="HGMaruGothicMPRO" panose="020F0600000000000000" pitchFamily="34" charset="-128"/>
              </a:rPr>
              <a:t>日につき</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5" name="タイトル 1">
            <a:extLst>
              <a:ext uri="{FF2B5EF4-FFF2-40B4-BE49-F238E27FC236}">
                <a16:creationId xmlns:a16="http://schemas.microsoft.com/office/drawing/2014/main" id="{D86D0D50-B683-A6EF-CC85-3FFA77F0C7C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F447114E-054C-EBBF-3C2D-015600FAD674}"/>
              </a:ext>
            </a:extLst>
          </p:cNvPr>
          <p:cNvSpPr txBox="1">
            <a:spLocks/>
          </p:cNvSpPr>
          <p:nvPr/>
        </p:nvSpPr>
        <p:spPr>
          <a:xfrm>
            <a:off x="8667887" y="3861296"/>
            <a:ext cx="1545772" cy="2075269"/>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40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24</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8C79864B-E04A-E183-0916-98C91288937A}"/>
              </a:ext>
            </a:extLst>
          </p:cNvPr>
          <p:cNvSpPr>
            <a:spLocks noGrp="1"/>
          </p:cNvSpPr>
          <p:nvPr>
            <p:ph type="sldNum" sz="quarter" idx="12"/>
          </p:nvPr>
        </p:nvSpPr>
        <p:spPr/>
        <p:txBody>
          <a:bodyPr/>
          <a:lstStyle/>
          <a:p>
            <a:fld id="{7F53A4F6-1DED-4042-94B1-26CBF9BCF6BA}" type="slidenum">
              <a:rPr kumimoji="1" lang="ja-JP" altLang="en-US" smtClean="0"/>
              <a:t>265</a:t>
            </a:fld>
            <a:endParaRPr kumimoji="1" lang="ja-JP" altLang="en-US"/>
          </a:p>
        </p:txBody>
      </p:sp>
    </p:spTree>
    <p:extLst>
      <p:ext uri="{BB962C8B-B14F-4D97-AF65-F5344CB8AC3E}">
        <p14:creationId xmlns:p14="http://schemas.microsoft.com/office/powerpoint/2010/main" val="420523123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248BA4B-E2DD-CC97-2898-218D348BAFE3}"/>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歯冠補綴物及び欠損補綴物の製作にあたり、</a:t>
            </a:r>
            <a:r>
              <a:rPr lang="en" altLang="ja-JP" sz="2400" dirty="0">
                <a:solidFill>
                  <a:schemeClr val="tx1"/>
                </a:solidFill>
                <a:effectLst/>
                <a:latin typeface="HGMaruGothicMPRO" panose="020F0600000000000000" pitchFamily="34" charset="-128"/>
                <a:ea typeface="HGMaruGothicMPRO" panose="020F0600000000000000" pitchFamily="34" charset="-128"/>
              </a:rPr>
              <a:t>ICT</a:t>
            </a:r>
            <a:r>
              <a:rPr lang="ja-JP" altLang="en-US" sz="2400">
                <a:solidFill>
                  <a:schemeClr val="tx1"/>
                </a:solidFill>
                <a:effectLst/>
                <a:latin typeface="HGMaruGothicMPRO" panose="020F0600000000000000" pitchFamily="34" charset="-128"/>
                <a:ea typeface="HGMaruGothicMPRO" panose="020F0600000000000000" pitchFamily="34" charset="-128"/>
              </a:rPr>
              <a:t>の活用を含め歯科医師と</a:t>
            </a:r>
            <a:r>
              <a:rPr lang="ja-JP" altLang="en-US" sz="2400">
                <a:solidFill>
                  <a:srgbClr val="FF0000"/>
                </a:solidFill>
                <a:effectLst/>
                <a:latin typeface="HGMaruGothicMPRO" panose="020F0600000000000000" pitchFamily="34" charset="-128"/>
                <a:ea typeface="HGMaruGothicMPRO" panose="020F0600000000000000" pitchFamily="34" charset="-128"/>
              </a:rPr>
              <a:t>歯科</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effectLst/>
                <a:latin typeface="HGMaruGothicMPRO" panose="020F0600000000000000" pitchFamily="34" charset="-128"/>
                <a:ea typeface="HGMaruGothicMPRO" panose="020F0600000000000000" pitchFamily="34" charset="-128"/>
              </a:rPr>
              <a:t>　技工士が連携して色調採得等を行った場合の評価を新設</a:t>
            </a:r>
            <a:r>
              <a:rPr lang="ja-JP" altLang="en-US" sz="2400">
                <a:solidFill>
                  <a:schemeClr val="tx1"/>
                </a:solidFill>
                <a:effectLst/>
                <a:latin typeface="HGMaruGothicMPRO" panose="020F0600000000000000" pitchFamily="34" charset="-128"/>
                <a:ea typeface="HGMaruGothicMPRO" panose="020F0600000000000000" pitchFamily="34" charset="-128"/>
              </a:rPr>
              <a:t>する。</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六角形 2">
            <a:extLst>
              <a:ext uri="{FF2B5EF4-FFF2-40B4-BE49-F238E27FC236}">
                <a16:creationId xmlns:a16="http://schemas.microsoft.com/office/drawing/2014/main" id="{6092A653-056D-C3E4-B6A2-B78E92E8442E}"/>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7" name="六角形 6">
            <a:extLst>
              <a:ext uri="{FF2B5EF4-FFF2-40B4-BE49-F238E27FC236}">
                <a16:creationId xmlns:a16="http://schemas.microsoft.com/office/drawing/2014/main" id="{FE12F1BF-763C-DAE7-7EB1-C72492299FE1}"/>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タイトル 1">
            <a:extLst>
              <a:ext uri="{FF2B5EF4-FFF2-40B4-BE49-F238E27FC236}">
                <a16:creationId xmlns:a16="http://schemas.microsoft.com/office/drawing/2014/main" id="{B8A8FC71-8986-F5CD-099E-42C23C05E39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735D136A-2A1B-3CF7-9A5B-6CF7AE73B5C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3980EF19-8D38-8339-B4C7-FB7B350BE821}"/>
              </a:ext>
            </a:extLst>
          </p:cNvPr>
          <p:cNvSpPr>
            <a:spLocks noGrp="1"/>
          </p:cNvSpPr>
          <p:nvPr>
            <p:ph type="sldNum" sz="quarter" idx="12"/>
          </p:nvPr>
        </p:nvSpPr>
        <p:spPr/>
        <p:txBody>
          <a:bodyPr/>
          <a:lstStyle/>
          <a:p>
            <a:fld id="{7F53A4F6-1DED-4042-94B1-26CBF9BCF6BA}" type="slidenum">
              <a:rPr kumimoji="1" lang="ja-JP" altLang="en-US" smtClean="0"/>
              <a:t>266</a:t>
            </a:fld>
            <a:endParaRPr kumimoji="1" lang="ja-JP" altLang="en-US"/>
          </a:p>
        </p:txBody>
      </p:sp>
    </p:spTree>
    <p:extLst>
      <p:ext uri="{BB962C8B-B14F-4D97-AF65-F5344CB8AC3E}">
        <p14:creationId xmlns:p14="http://schemas.microsoft.com/office/powerpoint/2010/main" val="18229734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B02D61BC-09CE-3F0B-0060-6B397B9A6EA4}"/>
              </a:ext>
            </a:extLst>
          </p:cNvPr>
          <p:cNvGrpSpPr/>
          <p:nvPr/>
        </p:nvGrpSpPr>
        <p:grpSpPr>
          <a:xfrm>
            <a:off x="221570" y="1981200"/>
            <a:ext cx="11744260" cy="4638501"/>
            <a:chOff x="285070" y="1981200"/>
            <a:chExt cx="11744260" cy="4638501"/>
          </a:xfrm>
        </p:grpSpPr>
        <p:sp>
          <p:nvSpPr>
            <p:cNvPr id="10" name="タイトル 1">
              <a:extLst>
                <a:ext uri="{FF2B5EF4-FFF2-40B4-BE49-F238E27FC236}">
                  <a16:creationId xmlns:a16="http://schemas.microsoft.com/office/drawing/2014/main" id="{B4068553-A029-34BC-C582-E173CB5D4DAC}"/>
                </a:ext>
              </a:extLst>
            </p:cNvPr>
            <p:cNvSpPr txBox="1">
              <a:spLocks/>
            </p:cNvSpPr>
            <p:nvPr/>
          </p:nvSpPr>
          <p:spPr>
            <a:xfrm>
              <a:off x="285070" y="1981200"/>
              <a:ext cx="5487080" cy="46385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印象採得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555314FA-5895-A6D1-54CC-A775BED125BA}"/>
                </a:ext>
              </a:extLst>
            </p:cNvPr>
            <p:cNvSpPr txBox="1">
              <a:spLocks/>
            </p:cNvSpPr>
            <p:nvPr/>
          </p:nvSpPr>
          <p:spPr>
            <a:xfrm>
              <a:off x="6542930" y="1981201"/>
              <a:ext cx="5486400" cy="46385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印象採得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1</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について、別に厚生労働大臣が定める施設基準に適合するものとして地方厚生局長等に届け出た保険医療機関において、区分番号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M011</a:t>
              </a:r>
              <a:r>
                <a:rPr lang="ja-JP" altLang="en-US" sz="1500">
                  <a:solidFill>
                    <a:srgbClr val="FF0000"/>
                  </a:solidFill>
                  <a:effectLst/>
                  <a:latin typeface="HGMaruGothicMPRO" panose="020F0600000000000000" pitchFamily="34" charset="-128"/>
                  <a:ea typeface="HGMaruGothicMPRO" panose="020F0600000000000000" pitchFamily="34" charset="-128"/>
                </a:rPr>
                <a:t>に掲げるレジン前装金属冠、区分番号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M011-2</a:t>
              </a:r>
              <a:r>
                <a:rPr lang="ja-JP" altLang="en-US" sz="1500">
                  <a:solidFill>
                    <a:srgbClr val="FF0000"/>
                  </a:solidFill>
                  <a:effectLst/>
                  <a:latin typeface="HGMaruGothicMPRO" panose="020F0600000000000000" pitchFamily="34" charset="-128"/>
                  <a:ea typeface="HGMaruGothicMPRO" panose="020F0600000000000000" pitchFamily="34" charset="-128"/>
                </a:rPr>
                <a:t>に掲げるレジン前装チタン冠又は区分番号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M015-2</a:t>
              </a:r>
              <a:r>
                <a:rPr lang="ja-JP" altLang="en-US" sz="1500">
                  <a:solidFill>
                    <a:srgbClr val="FF0000"/>
                  </a:solidFill>
                  <a:effectLst/>
                  <a:latin typeface="HGMaruGothicMPRO" panose="020F0600000000000000" pitchFamily="34" charset="-128"/>
                  <a:ea typeface="HGMaruGothicMPRO" panose="020F0600000000000000" pitchFamily="34" charset="-128"/>
                </a:rPr>
                <a:t>に掲げる</a:t>
              </a:r>
              <a:r>
                <a:rPr lang="en" altLang="ja-JP" sz="1500" dirty="0">
                  <a:solidFill>
                    <a:srgbClr val="FF0000"/>
                  </a:solidFill>
                  <a:effectLst/>
                  <a:latin typeface="HGMaruGothicMPRO" panose="020F0600000000000000" pitchFamily="34" charset="-128"/>
                  <a:ea typeface="HGMaruGothicMPRO" panose="020F0600000000000000" pitchFamily="34" charset="-128"/>
                </a:rPr>
                <a:t>CAD/CAM</a:t>
              </a:r>
              <a:r>
                <a:rPr lang="ja-JP" altLang="en-US" sz="1500">
                  <a:solidFill>
                    <a:srgbClr val="FF0000"/>
                  </a:solidFill>
                  <a:effectLst/>
                  <a:latin typeface="HGMaruGothicMPRO" panose="020F0600000000000000" pitchFamily="34" charset="-128"/>
                  <a:ea typeface="HGMaruGothicMPRO" panose="020F0600000000000000" pitchFamily="34" charset="-128"/>
                </a:rPr>
                <a:t>冠を製作することを目的として、前歯部の印象採得を行うに当たって、歯科医師が歯科技工士とともに対面で色調採得及び口腔内の確認等を行い、当該補綴物の製作に活用した場合には、</a:t>
              </a:r>
              <a:r>
                <a:rPr lang="ja-JP" altLang="en-US" sz="1500" b="1">
                  <a:solidFill>
                    <a:srgbClr val="0432FF"/>
                  </a:solidFill>
                  <a:effectLst/>
                  <a:latin typeface="HGMaruGothicMPRO" panose="020F0600000000000000" pitchFamily="34" charset="-128"/>
                  <a:ea typeface="HGMaruGothicMPRO" panose="020F0600000000000000" pitchFamily="34" charset="-128"/>
                </a:rPr>
                <a:t>歯科技工士連携加算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0432FF"/>
                  </a:solidFill>
                  <a:latin typeface="HGMaruGothicMPRO" panose="020F0600000000000000" pitchFamily="34" charset="-128"/>
                  <a:ea typeface="HGMaruGothicMPRO" panose="020F0600000000000000" pitchFamily="34" charset="-128"/>
                </a:rPr>
                <a:t>50</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を所定点数に加算する。ただし、同時に</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以上の補綴物の製作を目的とした印象採得を行った場合であっても、歯科技工士連携加算</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は</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回として算定する。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36302F44-646D-FA17-335C-4AFD6C58D667}"/>
                </a:ext>
              </a:extLst>
            </p:cNvPr>
            <p:cNvSpPr/>
            <p:nvPr/>
          </p:nvSpPr>
          <p:spPr>
            <a:xfrm>
              <a:off x="5867028" y="39143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 name="タイトル 1">
            <a:extLst>
              <a:ext uri="{FF2B5EF4-FFF2-40B4-BE49-F238E27FC236}">
                <a16:creationId xmlns:a16="http://schemas.microsoft.com/office/drawing/2014/main" id="{6769D34A-0147-5F1C-6809-E28FF366A02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11" name="六角形 10">
            <a:extLst>
              <a:ext uri="{FF2B5EF4-FFF2-40B4-BE49-F238E27FC236}">
                <a16:creationId xmlns:a16="http://schemas.microsoft.com/office/drawing/2014/main" id="{3D3A6378-F269-455C-4FE8-9AD60418EBC4}"/>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5" name="六角形 14">
            <a:extLst>
              <a:ext uri="{FF2B5EF4-FFF2-40B4-BE49-F238E27FC236}">
                <a16:creationId xmlns:a16="http://schemas.microsoft.com/office/drawing/2014/main" id="{9965832D-CC29-41F0-6AAF-18C1031EBAA6}"/>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939398FE-1D71-9F43-B9BF-1D29E5D5867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grpSp>
        <p:nvGrpSpPr>
          <p:cNvPr id="22" name="グループ化 21">
            <a:extLst>
              <a:ext uri="{FF2B5EF4-FFF2-40B4-BE49-F238E27FC236}">
                <a16:creationId xmlns:a16="http://schemas.microsoft.com/office/drawing/2014/main" id="{F04AE152-8A20-FA9E-B4AD-023CEFDBDD8B}"/>
              </a:ext>
            </a:extLst>
          </p:cNvPr>
          <p:cNvGrpSpPr>
            <a:grpSpLocks noChangeAspect="1"/>
          </p:cNvGrpSpPr>
          <p:nvPr/>
        </p:nvGrpSpPr>
        <p:grpSpPr>
          <a:xfrm>
            <a:off x="566435" y="3454827"/>
            <a:ext cx="4792408" cy="2949241"/>
            <a:chOff x="2278443" y="2447218"/>
            <a:chExt cx="3012781" cy="1854061"/>
          </a:xfrm>
        </p:grpSpPr>
        <p:pic>
          <p:nvPicPr>
            <p:cNvPr id="6" name="図 5">
              <a:extLst>
                <a:ext uri="{FF2B5EF4-FFF2-40B4-BE49-F238E27FC236}">
                  <a16:creationId xmlns:a16="http://schemas.microsoft.com/office/drawing/2014/main" id="{2BC9C016-4D3A-2736-1C89-866EDDF2A92C}"/>
                </a:ext>
              </a:extLst>
            </p:cNvPr>
            <p:cNvPicPr>
              <a:picLocks noChangeAspect="1"/>
            </p:cNvPicPr>
            <p:nvPr/>
          </p:nvPicPr>
          <p:blipFill>
            <a:blip r:embed="rId2"/>
            <a:stretch>
              <a:fillRect/>
            </a:stretch>
          </p:blipFill>
          <p:spPr>
            <a:xfrm>
              <a:off x="3632590" y="2462245"/>
              <a:ext cx="1658634" cy="1812714"/>
            </a:xfrm>
            <a:prstGeom prst="rect">
              <a:avLst/>
            </a:prstGeom>
          </p:spPr>
        </p:pic>
        <p:pic>
          <p:nvPicPr>
            <p:cNvPr id="4" name="図 3">
              <a:extLst>
                <a:ext uri="{FF2B5EF4-FFF2-40B4-BE49-F238E27FC236}">
                  <a16:creationId xmlns:a16="http://schemas.microsoft.com/office/drawing/2014/main" id="{55C86B18-3AC0-C043-BBD7-4310419CCEC1}"/>
                </a:ext>
              </a:extLst>
            </p:cNvPr>
            <p:cNvPicPr>
              <a:picLocks noChangeAspect="1"/>
            </p:cNvPicPr>
            <p:nvPr/>
          </p:nvPicPr>
          <p:blipFill>
            <a:blip r:embed="rId3"/>
            <a:stretch>
              <a:fillRect/>
            </a:stretch>
          </p:blipFill>
          <p:spPr>
            <a:xfrm>
              <a:off x="2278443" y="2447218"/>
              <a:ext cx="1854061" cy="1854061"/>
            </a:xfrm>
            <a:prstGeom prst="rect">
              <a:avLst/>
            </a:prstGeom>
          </p:spPr>
        </p:pic>
      </p:grpSp>
      <p:sp>
        <p:nvSpPr>
          <p:cNvPr id="2" name="スライド番号プレースホルダー 1">
            <a:extLst>
              <a:ext uri="{FF2B5EF4-FFF2-40B4-BE49-F238E27FC236}">
                <a16:creationId xmlns:a16="http://schemas.microsoft.com/office/drawing/2014/main" id="{548DFD57-4D4B-A969-299D-90FD71CBAE92}"/>
              </a:ext>
            </a:extLst>
          </p:cNvPr>
          <p:cNvSpPr>
            <a:spLocks noGrp="1"/>
          </p:cNvSpPr>
          <p:nvPr>
            <p:ph type="sldNum" sz="quarter" idx="12"/>
          </p:nvPr>
        </p:nvSpPr>
        <p:spPr/>
        <p:txBody>
          <a:bodyPr/>
          <a:lstStyle/>
          <a:p>
            <a:fld id="{7F53A4F6-1DED-4042-94B1-26CBF9BCF6BA}" type="slidenum">
              <a:rPr kumimoji="1" lang="ja-JP" altLang="en-US" smtClean="0"/>
              <a:t>267</a:t>
            </a:fld>
            <a:endParaRPr kumimoji="1" lang="ja-JP" altLang="en-US"/>
          </a:p>
        </p:txBody>
      </p:sp>
    </p:spTree>
    <p:extLst>
      <p:ext uri="{BB962C8B-B14F-4D97-AF65-F5344CB8AC3E}">
        <p14:creationId xmlns:p14="http://schemas.microsoft.com/office/powerpoint/2010/main" val="242412917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34897-D17C-8444-5B66-BDC31A3FB676}"/>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9960FE64-75B3-B6F9-E893-348C20ED22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B29B243E-E3CC-EDEE-C96A-8EB8DC42DE09}"/>
              </a:ext>
            </a:extLst>
          </p:cNvPr>
          <p:cNvGrpSpPr/>
          <p:nvPr/>
        </p:nvGrpSpPr>
        <p:grpSpPr>
          <a:xfrm>
            <a:off x="221570" y="1993900"/>
            <a:ext cx="11744260" cy="4625801"/>
            <a:chOff x="285070" y="1993900"/>
            <a:chExt cx="11744260" cy="4625801"/>
          </a:xfrm>
        </p:grpSpPr>
        <p:sp>
          <p:nvSpPr>
            <p:cNvPr id="10" name="タイトル 1">
              <a:extLst>
                <a:ext uri="{FF2B5EF4-FFF2-40B4-BE49-F238E27FC236}">
                  <a16:creationId xmlns:a16="http://schemas.microsoft.com/office/drawing/2014/main" id="{238D980E-A746-9A6E-F838-27CE91B80D0B}"/>
                </a:ext>
              </a:extLst>
            </p:cNvPr>
            <p:cNvSpPr txBox="1">
              <a:spLocks/>
            </p:cNvSpPr>
            <p:nvPr/>
          </p:nvSpPr>
          <p:spPr>
            <a:xfrm>
              <a:off x="285070" y="1993900"/>
              <a:ext cx="5487080" cy="46258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印象採得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B12629EA-4EBF-86D3-1E13-E6ABCB5A1D3A}"/>
                </a:ext>
              </a:extLst>
            </p:cNvPr>
            <p:cNvSpPr txBox="1">
              <a:spLocks/>
            </p:cNvSpPr>
            <p:nvPr/>
          </p:nvSpPr>
          <p:spPr>
            <a:xfrm>
              <a:off x="6542930" y="1993901"/>
              <a:ext cx="5486400" cy="46258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印象採得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について、別に厚生労働大臣が定める施設基準に適合するものとして地方厚生局長等に届け出た保険医療機関において、区分番号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M011</a:t>
              </a:r>
              <a:r>
                <a:rPr lang="ja-JP" altLang="en-US" sz="1500">
                  <a:solidFill>
                    <a:srgbClr val="FF0000"/>
                  </a:solidFill>
                  <a:effectLst/>
                  <a:latin typeface="HGMaruGothicMPRO" panose="020F0600000000000000" pitchFamily="34" charset="-128"/>
                  <a:ea typeface="HGMaruGothicMPRO" panose="020F0600000000000000" pitchFamily="34" charset="-128"/>
                </a:rPr>
                <a:t>に掲げるレジン前装金属冠、区分番号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M011-2</a:t>
              </a:r>
              <a:r>
                <a:rPr lang="ja-JP" altLang="en-US" sz="1500">
                  <a:solidFill>
                    <a:srgbClr val="FF0000"/>
                  </a:solidFill>
                  <a:effectLst/>
                  <a:latin typeface="HGMaruGothicMPRO" panose="020F0600000000000000" pitchFamily="34" charset="-128"/>
                  <a:ea typeface="HGMaruGothicMPRO" panose="020F0600000000000000" pitchFamily="34" charset="-128"/>
                </a:rPr>
                <a:t>に掲げるレジン前装チタン冠又は区分番号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M015-2 </a:t>
              </a:r>
              <a:r>
                <a:rPr lang="ja-JP" altLang="en-US" sz="1500">
                  <a:solidFill>
                    <a:srgbClr val="FF0000"/>
                  </a:solidFill>
                  <a:effectLst/>
                  <a:latin typeface="HGMaruGothicMPRO" panose="020F0600000000000000" pitchFamily="34" charset="-128"/>
                  <a:ea typeface="HGMaruGothicMPRO" panose="020F0600000000000000" pitchFamily="34" charset="-128"/>
                </a:rPr>
                <a:t>に掲げる</a:t>
              </a:r>
              <a:r>
                <a:rPr lang="en" altLang="ja-JP" sz="1500" dirty="0">
                  <a:solidFill>
                    <a:srgbClr val="FF0000"/>
                  </a:solidFill>
                  <a:effectLst/>
                  <a:latin typeface="HGMaruGothicMPRO" panose="020F0600000000000000" pitchFamily="34" charset="-128"/>
                  <a:ea typeface="HGMaruGothicMPRO" panose="020F0600000000000000" pitchFamily="34" charset="-128"/>
                </a:rPr>
                <a:t>CAD/CAM</a:t>
              </a:r>
              <a:r>
                <a:rPr lang="ja-JP" altLang="en-US" sz="1500">
                  <a:solidFill>
                    <a:srgbClr val="FF0000"/>
                  </a:solidFill>
                  <a:effectLst/>
                  <a:latin typeface="HGMaruGothicMPRO" panose="020F0600000000000000" pitchFamily="34" charset="-128"/>
                  <a:ea typeface="HGMaruGothicMPRO" panose="020F0600000000000000" pitchFamily="34" charset="-128"/>
                </a:rPr>
                <a:t>冠を製作することを目的として、前歯部の印象採得を行うに当たって、歯科医師が歯科技工士とともに情報通信機器を用いて色調採得及び口腔内の確認等を行い 、当該補綴物の製作に活用した場合には、</a:t>
              </a:r>
              <a:r>
                <a:rPr lang="ja-JP" altLang="en-US" sz="1500" b="1">
                  <a:solidFill>
                    <a:srgbClr val="0432FF"/>
                  </a:solidFill>
                  <a:effectLst/>
                  <a:latin typeface="HGMaruGothicMPRO" panose="020F0600000000000000" pitchFamily="34" charset="-128"/>
                  <a:ea typeface="HGMaruGothicMPRO" panose="020F0600000000000000" pitchFamily="34" charset="-128"/>
                </a:rPr>
                <a:t>歯科技工士連携加算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0432FF"/>
                  </a:solidFill>
                  <a:latin typeface="HGMaruGothicMPRO" panose="020F0600000000000000" pitchFamily="34" charset="-128"/>
                  <a:ea typeface="HGMaruGothicMPRO" panose="020F0600000000000000" pitchFamily="34" charset="-128"/>
                </a:rPr>
                <a:t>70</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を所定点数に加算する。ただし、同時に</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以上の補綴物の製作を目的とした印象採得を行った場合であっても、歯科技工士連携加算</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は</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回として算定する。</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AEDA1D5D-F982-F5CA-E2A0-D3C4C566CA66}"/>
                </a:ext>
              </a:extLst>
            </p:cNvPr>
            <p:cNvSpPr/>
            <p:nvPr/>
          </p:nvSpPr>
          <p:spPr>
            <a:xfrm>
              <a:off x="5867028" y="39207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六角形 2">
            <a:extLst>
              <a:ext uri="{FF2B5EF4-FFF2-40B4-BE49-F238E27FC236}">
                <a16:creationId xmlns:a16="http://schemas.microsoft.com/office/drawing/2014/main" id="{0BF15D25-6F4B-9B13-BEFF-FEC0E5E773CC}"/>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F86F3552-A8FF-4088-A8FB-BEC555E5779A}"/>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タイトル 1">
            <a:extLst>
              <a:ext uri="{FF2B5EF4-FFF2-40B4-BE49-F238E27FC236}">
                <a16:creationId xmlns:a16="http://schemas.microsoft.com/office/drawing/2014/main" id="{D802BA55-4927-AF4E-513F-DD726EA7164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F8B44FCA-A390-24AF-1505-4FD92128BCF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DFA52EA0-0DD0-D6A1-1466-072A16191CB7}"/>
              </a:ext>
            </a:extLst>
          </p:cNvPr>
          <p:cNvGrpSpPr>
            <a:grpSpLocks noChangeAspect="1"/>
          </p:cNvGrpSpPr>
          <p:nvPr/>
        </p:nvGrpSpPr>
        <p:grpSpPr>
          <a:xfrm>
            <a:off x="369297" y="3562979"/>
            <a:ext cx="5067815" cy="2975069"/>
            <a:chOff x="940082" y="4652901"/>
            <a:chExt cx="3158259" cy="1854061"/>
          </a:xfrm>
        </p:grpSpPr>
        <p:pic>
          <p:nvPicPr>
            <p:cNvPr id="5" name="図 4">
              <a:extLst>
                <a:ext uri="{FF2B5EF4-FFF2-40B4-BE49-F238E27FC236}">
                  <a16:creationId xmlns:a16="http://schemas.microsoft.com/office/drawing/2014/main" id="{7E866653-B2BB-2188-25C3-CD813BAEE610}"/>
                </a:ext>
              </a:extLst>
            </p:cNvPr>
            <p:cNvPicPr>
              <a:picLocks noChangeAspect="1"/>
            </p:cNvPicPr>
            <p:nvPr/>
          </p:nvPicPr>
          <p:blipFill>
            <a:blip r:embed="rId2"/>
            <a:stretch>
              <a:fillRect/>
            </a:stretch>
          </p:blipFill>
          <p:spPr>
            <a:xfrm>
              <a:off x="2256696" y="4755796"/>
              <a:ext cx="1841645" cy="1648272"/>
            </a:xfrm>
            <a:prstGeom prst="rect">
              <a:avLst/>
            </a:prstGeom>
          </p:spPr>
        </p:pic>
        <p:sp>
          <p:nvSpPr>
            <p:cNvPr id="11" name="正方形/長方形 10">
              <a:extLst>
                <a:ext uri="{FF2B5EF4-FFF2-40B4-BE49-F238E27FC236}">
                  <a16:creationId xmlns:a16="http://schemas.microsoft.com/office/drawing/2014/main" id="{44D9A686-53DD-CBCB-23B3-659F1965470B}"/>
                </a:ext>
              </a:extLst>
            </p:cNvPr>
            <p:cNvSpPr/>
            <p:nvPr/>
          </p:nvSpPr>
          <p:spPr>
            <a:xfrm>
              <a:off x="2698750" y="4905374"/>
              <a:ext cx="1219199" cy="1073343"/>
            </a:xfrm>
            <a:prstGeom prst="rect">
              <a:avLst/>
            </a:prstGeom>
            <a:solidFill>
              <a:srgbClr val="237AC0"/>
            </a:solidFill>
            <a:ln>
              <a:noFill/>
            </a:ln>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E9E0CFE5-FFEA-6938-5283-4C1FDE8FB17F}"/>
                </a:ext>
              </a:extLst>
            </p:cNvPr>
            <p:cNvPicPr>
              <a:picLocks noChangeAspect="1"/>
            </p:cNvPicPr>
            <p:nvPr/>
          </p:nvPicPr>
          <p:blipFill>
            <a:blip r:embed="rId3"/>
            <a:stretch>
              <a:fillRect/>
            </a:stretch>
          </p:blipFill>
          <p:spPr>
            <a:xfrm>
              <a:off x="2794143" y="4947447"/>
              <a:ext cx="905114" cy="989196"/>
            </a:xfrm>
            <a:prstGeom prst="rect">
              <a:avLst/>
            </a:prstGeom>
          </p:spPr>
        </p:pic>
        <p:pic>
          <p:nvPicPr>
            <p:cNvPr id="15" name="図 14">
              <a:extLst>
                <a:ext uri="{FF2B5EF4-FFF2-40B4-BE49-F238E27FC236}">
                  <a16:creationId xmlns:a16="http://schemas.microsoft.com/office/drawing/2014/main" id="{B2D7151B-DD3E-A7DA-3DDB-AF972E9BAC68}"/>
                </a:ext>
              </a:extLst>
            </p:cNvPr>
            <p:cNvPicPr>
              <a:picLocks noChangeAspect="1"/>
            </p:cNvPicPr>
            <p:nvPr/>
          </p:nvPicPr>
          <p:blipFill>
            <a:blip r:embed="rId4"/>
            <a:stretch>
              <a:fillRect/>
            </a:stretch>
          </p:blipFill>
          <p:spPr>
            <a:xfrm>
              <a:off x="940082" y="4652901"/>
              <a:ext cx="1854061" cy="1854061"/>
            </a:xfrm>
            <a:prstGeom prst="rect">
              <a:avLst/>
            </a:prstGeom>
          </p:spPr>
        </p:pic>
      </p:grpSp>
      <p:sp>
        <p:nvSpPr>
          <p:cNvPr id="16" name="スライド番号プレースホルダー 15">
            <a:extLst>
              <a:ext uri="{FF2B5EF4-FFF2-40B4-BE49-F238E27FC236}">
                <a16:creationId xmlns:a16="http://schemas.microsoft.com/office/drawing/2014/main" id="{F4896F8E-0595-EFBA-ED4A-52F3B777AF35}"/>
              </a:ext>
            </a:extLst>
          </p:cNvPr>
          <p:cNvSpPr>
            <a:spLocks noGrp="1"/>
          </p:cNvSpPr>
          <p:nvPr>
            <p:ph type="sldNum" sz="quarter" idx="12"/>
          </p:nvPr>
        </p:nvSpPr>
        <p:spPr/>
        <p:txBody>
          <a:bodyPr/>
          <a:lstStyle/>
          <a:p>
            <a:fld id="{7F53A4F6-1DED-4042-94B1-26CBF9BCF6BA}" type="slidenum">
              <a:rPr kumimoji="1" lang="ja-JP" altLang="en-US" smtClean="0"/>
              <a:t>268</a:t>
            </a:fld>
            <a:endParaRPr kumimoji="1" lang="ja-JP" altLang="en-US"/>
          </a:p>
        </p:txBody>
      </p:sp>
    </p:spTree>
    <p:extLst>
      <p:ext uri="{BB962C8B-B14F-4D97-AF65-F5344CB8AC3E}">
        <p14:creationId xmlns:p14="http://schemas.microsoft.com/office/powerpoint/2010/main" val="360945424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C6848-798E-2B97-988B-A09A6AD6832D}"/>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32538F3B-57D9-86AA-B10B-5620C60F14EC}"/>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0AFC2081-0F07-9112-EFD9-B0EAE032E0F4}"/>
              </a:ext>
            </a:extLst>
          </p:cNvPr>
          <p:cNvGrpSpPr/>
          <p:nvPr/>
        </p:nvGrpSpPr>
        <p:grpSpPr>
          <a:xfrm>
            <a:off x="208870" y="2006600"/>
            <a:ext cx="11744260" cy="4613101"/>
            <a:chOff x="285070" y="2006600"/>
            <a:chExt cx="11744260" cy="4613101"/>
          </a:xfrm>
        </p:grpSpPr>
        <p:sp>
          <p:nvSpPr>
            <p:cNvPr id="10" name="タイトル 1">
              <a:extLst>
                <a:ext uri="{FF2B5EF4-FFF2-40B4-BE49-F238E27FC236}">
                  <a16:creationId xmlns:a16="http://schemas.microsoft.com/office/drawing/2014/main" id="{392E185A-6E41-484E-F438-F445EB13A1B0}"/>
                </a:ext>
              </a:extLst>
            </p:cNvPr>
            <p:cNvSpPr txBox="1">
              <a:spLocks/>
            </p:cNvSpPr>
            <p:nvPr/>
          </p:nvSpPr>
          <p:spPr>
            <a:xfrm>
              <a:off x="285070" y="2006600"/>
              <a:ext cx="5487080" cy="46131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咬合採得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A387AB61-ABAB-A4F7-1D71-B86418832E92}"/>
                </a:ext>
              </a:extLst>
            </p:cNvPr>
            <p:cNvSpPr txBox="1">
              <a:spLocks/>
            </p:cNvSpPr>
            <p:nvPr/>
          </p:nvSpPr>
          <p:spPr>
            <a:xfrm>
              <a:off x="6542930" y="2006601"/>
              <a:ext cx="5486400" cy="46131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咬合採得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1</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のイ</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並びにロ</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及び</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について、別に厚生労働大臣が定める施設基準に適合するものとして地方厚生局長等に届け出た保険医療機関において、ブリッジ又は有床義歯を製作することを目的として、咬合採得を行うに当たって、歯科医師が歯科技工士とともに対面で咬合状態の確認等を行い、当該補綴物の製作に活用した場合には、</a:t>
              </a:r>
              <a:r>
                <a:rPr lang="ja-JP" altLang="en-US" sz="1500" b="1">
                  <a:solidFill>
                    <a:srgbClr val="0432FF"/>
                  </a:solidFill>
                  <a:effectLst/>
                  <a:latin typeface="HGMaruGothicMPRO" panose="020F0600000000000000" pitchFamily="34" charset="-128"/>
                  <a:ea typeface="HGMaruGothicMPRO" panose="020F0600000000000000" pitchFamily="34" charset="-128"/>
                </a:rPr>
                <a:t>歯科技工士連携加算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0432FF"/>
                  </a:solidFill>
                  <a:latin typeface="HGMaruGothicMPRO" panose="020F0600000000000000" pitchFamily="34" charset="-128"/>
                  <a:ea typeface="HGMaruGothicMPRO" panose="020F0600000000000000" pitchFamily="34" charset="-128"/>
                </a:rPr>
                <a:t>50</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を所定点数に加算する。</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のイ</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）及びロ</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）及び（</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について、別に厚生労働大臣が定める施設基準に適合するものとして地方厚生局長等に届け出た保険医療機関において、ブリッジ又は有床義歯を製作することを目的として、咬合採得を行うに当たって、歯科医師が歯科技工士とともに情報通信機器を用いて咬合状態の確認等を行い、当該補綴物の製作に活用した場合には、</a:t>
              </a:r>
              <a:r>
                <a:rPr lang="ja-JP" altLang="en-US" sz="1500" b="1">
                  <a:solidFill>
                    <a:srgbClr val="0432FF"/>
                  </a:solidFill>
                  <a:effectLst/>
                  <a:latin typeface="HGMaruGothicMPRO" panose="020F0600000000000000" pitchFamily="34" charset="-128"/>
                  <a:ea typeface="HGMaruGothicMPRO" panose="020F0600000000000000" pitchFamily="34" charset="-128"/>
                </a:rPr>
                <a:t>歯科技工士連携加算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0432FF"/>
                  </a:solidFill>
                  <a:latin typeface="HGMaruGothicMPRO" panose="020F0600000000000000" pitchFamily="34" charset="-128"/>
                  <a:ea typeface="HGMaruGothicMPRO" panose="020F0600000000000000" pitchFamily="34" charset="-128"/>
                </a:rPr>
                <a:t>70</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を所定点数に加算</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する。 </a:t>
              </a: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4B674F6E-E0A8-F740-59A6-345AE3396B0A}"/>
                </a:ext>
              </a:extLst>
            </p:cNvPr>
            <p:cNvSpPr/>
            <p:nvPr/>
          </p:nvSpPr>
          <p:spPr>
            <a:xfrm>
              <a:off x="5867028" y="39270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六角形 2">
            <a:extLst>
              <a:ext uri="{FF2B5EF4-FFF2-40B4-BE49-F238E27FC236}">
                <a16:creationId xmlns:a16="http://schemas.microsoft.com/office/drawing/2014/main" id="{BD38F9B2-87DD-3DD9-A18B-B8EE4DD8D4E9}"/>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985250A6-0DAE-9A41-71EB-94C8F203E699}"/>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タイトル 1">
            <a:extLst>
              <a:ext uri="{FF2B5EF4-FFF2-40B4-BE49-F238E27FC236}">
                <a16:creationId xmlns:a16="http://schemas.microsoft.com/office/drawing/2014/main" id="{75101868-40A2-455B-BB23-0165903FE4A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62212D92-3B86-33BC-1B77-2C2E094B487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BD6B4A1E-7CB7-102F-F28B-3FAACE561B0A}"/>
              </a:ext>
            </a:extLst>
          </p:cNvPr>
          <p:cNvGrpSpPr>
            <a:grpSpLocks noChangeAspect="1"/>
          </p:cNvGrpSpPr>
          <p:nvPr/>
        </p:nvGrpSpPr>
        <p:grpSpPr>
          <a:xfrm>
            <a:off x="1636386" y="2903792"/>
            <a:ext cx="2290155" cy="1409358"/>
            <a:chOff x="2278443" y="2447218"/>
            <a:chExt cx="3012781" cy="1854061"/>
          </a:xfrm>
        </p:grpSpPr>
        <p:pic>
          <p:nvPicPr>
            <p:cNvPr id="5" name="図 4">
              <a:extLst>
                <a:ext uri="{FF2B5EF4-FFF2-40B4-BE49-F238E27FC236}">
                  <a16:creationId xmlns:a16="http://schemas.microsoft.com/office/drawing/2014/main" id="{307BDBE6-148B-8812-DBA7-D949A161AB21}"/>
                </a:ext>
              </a:extLst>
            </p:cNvPr>
            <p:cNvPicPr>
              <a:picLocks noChangeAspect="1"/>
            </p:cNvPicPr>
            <p:nvPr/>
          </p:nvPicPr>
          <p:blipFill>
            <a:blip r:embed="rId2"/>
            <a:stretch>
              <a:fillRect/>
            </a:stretch>
          </p:blipFill>
          <p:spPr>
            <a:xfrm>
              <a:off x="3632590" y="2462245"/>
              <a:ext cx="1658634" cy="1812714"/>
            </a:xfrm>
            <a:prstGeom prst="rect">
              <a:avLst/>
            </a:prstGeom>
          </p:spPr>
        </p:pic>
        <p:pic>
          <p:nvPicPr>
            <p:cNvPr id="11" name="図 10">
              <a:extLst>
                <a:ext uri="{FF2B5EF4-FFF2-40B4-BE49-F238E27FC236}">
                  <a16:creationId xmlns:a16="http://schemas.microsoft.com/office/drawing/2014/main" id="{7A567F21-CC8A-3D43-2E47-03C893219B75}"/>
                </a:ext>
              </a:extLst>
            </p:cNvPr>
            <p:cNvPicPr>
              <a:picLocks noChangeAspect="1"/>
            </p:cNvPicPr>
            <p:nvPr/>
          </p:nvPicPr>
          <p:blipFill>
            <a:blip r:embed="rId3"/>
            <a:stretch>
              <a:fillRect/>
            </a:stretch>
          </p:blipFill>
          <p:spPr>
            <a:xfrm>
              <a:off x="2278443" y="2447218"/>
              <a:ext cx="1854061" cy="1854061"/>
            </a:xfrm>
            <a:prstGeom prst="rect">
              <a:avLst/>
            </a:prstGeom>
          </p:spPr>
        </p:pic>
      </p:grpSp>
      <p:grpSp>
        <p:nvGrpSpPr>
          <p:cNvPr id="14" name="グループ化 13">
            <a:extLst>
              <a:ext uri="{FF2B5EF4-FFF2-40B4-BE49-F238E27FC236}">
                <a16:creationId xmlns:a16="http://schemas.microsoft.com/office/drawing/2014/main" id="{D118FF1B-77DC-FCB5-F2EF-E0B8B03BC2C3}"/>
              </a:ext>
            </a:extLst>
          </p:cNvPr>
          <p:cNvGrpSpPr>
            <a:grpSpLocks noChangeAspect="1"/>
          </p:cNvGrpSpPr>
          <p:nvPr/>
        </p:nvGrpSpPr>
        <p:grpSpPr>
          <a:xfrm>
            <a:off x="1465366" y="4994710"/>
            <a:ext cx="2400739" cy="1409358"/>
            <a:chOff x="940082" y="4652901"/>
            <a:chExt cx="3158259" cy="1854061"/>
          </a:xfrm>
        </p:grpSpPr>
        <p:pic>
          <p:nvPicPr>
            <p:cNvPr id="15" name="図 14">
              <a:extLst>
                <a:ext uri="{FF2B5EF4-FFF2-40B4-BE49-F238E27FC236}">
                  <a16:creationId xmlns:a16="http://schemas.microsoft.com/office/drawing/2014/main" id="{6F2770E9-EC8F-3605-A7DE-C8E3480961C1}"/>
                </a:ext>
              </a:extLst>
            </p:cNvPr>
            <p:cNvPicPr>
              <a:picLocks noChangeAspect="1"/>
            </p:cNvPicPr>
            <p:nvPr/>
          </p:nvPicPr>
          <p:blipFill>
            <a:blip r:embed="rId4"/>
            <a:stretch>
              <a:fillRect/>
            </a:stretch>
          </p:blipFill>
          <p:spPr>
            <a:xfrm>
              <a:off x="2256696" y="4755796"/>
              <a:ext cx="1841645" cy="1648272"/>
            </a:xfrm>
            <a:prstGeom prst="rect">
              <a:avLst/>
            </a:prstGeom>
          </p:spPr>
        </p:pic>
        <p:sp>
          <p:nvSpPr>
            <p:cNvPr id="16" name="正方形/長方形 15">
              <a:extLst>
                <a:ext uri="{FF2B5EF4-FFF2-40B4-BE49-F238E27FC236}">
                  <a16:creationId xmlns:a16="http://schemas.microsoft.com/office/drawing/2014/main" id="{0300E702-675A-380B-660D-4EB695D1E5EC}"/>
                </a:ext>
              </a:extLst>
            </p:cNvPr>
            <p:cNvSpPr/>
            <p:nvPr/>
          </p:nvSpPr>
          <p:spPr>
            <a:xfrm>
              <a:off x="2698750" y="4905374"/>
              <a:ext cx="1219199" cy="1073343"/>
            </a:xfrm>
            <a:prstGeom prst="rect">
              <a:avLst/>
            </a:prstGeom>
            <a:solidFill>
              <a:srgbClr val="237AC0"/>
            </a:solidFill>
            <a:ln>
              <a:noFill/>
            </a:ln>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7AEC4A61-A8F7-6214-0608-F09FF40DF2D7}"/>
                </a:ext>
              </a:extLst>
            </p:cNvPr>
            <p:cNvPicPr>
              <a:picLocks noChangeAspect="1"/>
            </p:cNvPicPr>
            <p:nvPr/>
          </p:nvPicPr>
          <p:blipFill>
            <a:blip r:embed="rId2"/>
            <a:stretch>
              <a:fillRect/>
            </a:stretch>
          </p:blipFill>
          <p:spPr>
            <a:xfrm>
              <a:off x="2794143" y="4947447"/>
              <a:ext cx="905114" cy="989196"/>
            </a:xfrm>
            <a:prstGeom prst="rect">
              <a:avLst/>
            </a:prstGeom>
          </p:spPr>
        </p:pic>
        <p:pic>
          <p:nvPicPr>
            <p:cNvPr id="18" name="図 17">
              <a:extLst>
                <a:ext uri="{FF2B5EF4-FFF2-40B4-BE49-F238E27FC236}">
                  <a16:creationId xmlns:a16="http://schemas.microsoft.com/office/drawing/2014/main" id="{96894A23-F98C-CC91-3EA2-868673D35CE6}"/>
                </a:ext>
              </a:extLst>
            </p:cNvPr>
            <p:cNvPicPr>
              <a:picLocks noChangeAspect="1"/>
            </p:cNvPicPr>
            <p:nvPr/>
          </p:nvPicPr>
          <p:blipFill>
            <a:blip r:embed="rId3"/>
            <a:stretch>
              <a:fillRect/>
            </a:stretch>
          </p:blipFill>
          <p:spPr>
            <a:xfrm>
              <a:off x="940082" y="4652901"/>
              <a:ext cx="1854061" cy="1854061"/>
            </a:xfrm>
            <a:prstGeom prst="rect">
              <a:avLst/>
            </a:prstGeom>
          </p:spPr>
        </p:pic>
      </p:grpSp>
      <p:sp>
        <p:nvSpPr>
          <p:cNvPr id="19" name="スライド番号プレースホルダー 18">
            <a:extLst>
              <a:ext uri="{FF2B5EF4-FFF2-40B4-BE49-F238E27FC236}">
                <a16:creationId xmlns:a16="http://schemas.microsoft.com/office/drawing/2014/main" id="{183ECB0F-9CCC-D916-E4CC-40D45E3907A3}"/>
              </a:ext>
            </a:extLst>
          </p:cNvPr>
          <p:cNvSpPr>
            <a:spLocks noGrp="1"/>
          </p:cNvSpPr>
          <p:nvPr>
            <p:ph type="sldNum" sz="quarter" idx="12"/>
          </p:nvPr>
        </p:nvSpPr>
        <p:spPr/>
        <p:txBody>
          <a:bodyPr/>
          <a:lstStyle/>
          <a:p>
            <a:fld id="{7F53A4F6-1DED-4042-94B1-26CBF9BCF6BA}" type="slidenum">
              <a:rPr kumimoji="1" lang="ja-JP" altLang="en-US" smtClean="0"/>
              <a:t>269</a:t>
            </a:fld>
            <a:endParaRPr kumimoji="1" lang="ja-JP" altLang="en-US"/>
          </a:p>
        </p:txBody>
      </p:sp>
    </p:spTree>
    <p:extLst>
      <p:ext uri="{BB962C8B-B14F-4D97-AF65-F5344CB8AC3E}">
        <p14:creationId xmlns:p14="http://schemas.microsoft.com/office/powerpoint/2010/main" val="2970287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CBF662-B93D-9CAC-23A7-CBF659530616}"/>
              </a:ext>
            </a:extLst>
          </p:cNvPr>
          <p:cNvSpPr>
            <a:spLocks noGrp="1"/>
          </p:cNvSpPr>
          <p:nvPr>
            <p:ph idx="1"/>
          </p:nvPr>
        </p:nvSpPr>
        <p:spPr>
          <a:xfrm>
            <a:off x="228599" y="865094"/>
            <a:ext cx="11734800" cy="1286435"/>
          </a:xfrm>
        </p:spPr>
        <p:txBody>
          <a:bodyPr anchor="t" anchorCtr="0">
            <a:normAutofit/>
          </a:bodyPr>
          <a:lstStyle/>
          <a:p>
            <a:pPr marL="0" indent="0" algn="ctr">
              <a:buNone/>
            </a:pPr>
            <a:r>
              <a:rPr lang="ja-JP" altLang="en-US" sz="6000">
                <a:latin typeface="HGMaruGothicMPRO" panose="020F0600000000000000" pitchFamily="34" charset="-128"/>
                <a:ea typeface="HGMaruGothicMPRO" panose="020F0600000000000000" pitchFamily="34" charset="-128"/>
              </a:rPr>
              <a:t>近年の厚労省のトレンド①</a:t>
            </a:r>
            <a:endParaRPr kumimoji="1" lang="en-US" altLang="ja-JP" sz="6000" dirty="0">
              <a:latin typeface="HGMaruGothicMPRO" panose="020F0600000000000000" pitchFamily="34" charset="-128"/>
              <a:ea typeface="HGMaruGothicMPRO" panose="020F0600000000000000" pitchFamily="34" charset="-128"/>
            </a:endParaRPr>
          </a:p>
        </p:txBody>
      </p:sp>
      <p:sp>
        <p:nvSpPr>
          <p:cNvPr id="2" name="コンテンツ プレースホルダー 2">
            <a:extLst>
              <a:ext uri="{FF2B5EF4-FFF2-40B4-BE49-F238E27FC236}">
                <a16:creationId xmlns:a16="http://schemas.microsoft.com/office/drawing/2014/main" id="{DE9A6926-9196-7F7F-6096-C04B31672543}"/>
              </a:ext>
            </a:extLst>
          </p:cNvPr>
          <p:cNvSpPr txBox="1">
            <a:spLocks/>
          </p:cNvSpPr>
          <p:nvPr/>
        </p:nvSpPr>
        <p:spPr>
          <a:xfrm>
            <a:off x="1020884" y="2651918"/>
            <a:ext cx="10150231" cy="1554164"/>
          </a:xfrm>
          <a:prstGeom prst="rect">
            <a:avLst/>
          </a:prstGeom>
          <a:solidFill>
            <a:srgbClr val="0070C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6000">
                <a:solidFill>
                  <a:schemeClr val="bg1"/>
                </a:solidFill>
                <a:latin typeface="HGMaruGothicMPRO" panose="020F0600000000000000" pitchFamily="34" charset="-128"/>
                <a:ea typeface="HGMaruGothicMPRO" panose="020F0600000000000000" pitchFamily="34" charset="-128"/>
              </a:rPr>
              <a:t>検査項目</a:t>
            </a:r>
            <a:r>
              <a:rPr lang="ja-JP" altLang="en-US" sz="4000">
                <a:solidFill>
                  <a:schemeClr val="bg1"/>
                </a:solidFill>
                <a:latin typeface="HGMaruGothicMPRO" panose="020F0600000000000000" pitchFamily="34" charset="-128"/>
                <a:ea typeface="HGMaruGothicMPRO" panose="020F0600000000000000" pitchFamily="34" charset="-128"/>
              </a:rPr>
              <a:t>の</a:t>
            </a:r>
            <a:r>
              <a:rPr lang="ja-JP" altLang="en-US" sz="6000">
                <a:solidFill>
                  <a:schemeClr val="bg1"/>
                </a:solidFill>
                <a:latin typeface="HGMaruGothicMPRO" panose="020F0600000000000000" pitchFamily="34" charset="-128"/>
                <a:ea typeface="HGMaruGothicMPRO" panose="020F0600000000000000" pitchFamily="34" charset="-128"/>
              </a:rPr>
              <a:t>保険収載</a:t>
            </a:r>
            <a:r>
              <a:rPr lang="ja-JP" altLang="en-US" sz="4000">
                <a:solidFill>
                  <a:schemeClr val="bg1"/>
                </a:solidFill>
                <a:latin typeface="HGMaruGothicMPRO" panose="020F0600000000000000" pitchFamily="34" charset="-128"/>
                <a:ea typeface="HGMaruGothicMPRO" panose="020F0600000000000000" pitchFamily="34" charset="-128"/>
              </a:rPr>
              <a:t>が</a:t>
            </a:r>
            <a:r>
              <a:rPr lang="ja-JP" altLang="en-US" sz="6000">
                <a:solidFill>
                  <a:schemeClr val="bg1"/>
                </a:solidFill>
                <a:latin typeface="HGMaruGothicMPRO" panose="020F0600000000000000" pitchFamily="34" charset="-128"/>
                <a:ea typeface="HGMaruGothicMPRO" panose="020F0600000000000000" pitchFamily="34" charset="-128"/>
              </a:rPr>
              <a:t>増加中</a:t>
            </a:r>
            <a:endParaRPr lang="en-US" altLang="ja-JP" sz="6000" dirty="0">
              <a:solidFill>
                <a:schemeClr val="bg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2C13429E-9380-4A87-F6BF-431DF5562A20}"/>
              </a:ext>
            </a:extLst>
          </p:cNvPr>
          <p:cNvSpPr>
            <a:spLocks noGrp="1"/>
          </p:cNvSpPr>
          <p:nvPr>
            <p:ph type="sldNum" sz="quarter" idx="12"/>
          </p:nvPr>
        </p:nvSpPr>
        <p:spPr/>
        <p:txBody>
          <a:bodyPr/>
          <a:lstStyle/>
          <a:p>
            <a:fld id="{7F53A4F6-1DED-4042-94B1-26CBF9BCF6BA}" type="slidenum">
              <a:rPr kumimoji="1" lang="ja-JP" altLang="en-US" smtClean="0"/>
              <a:t>27</a:t>
            </a:fld>
            <a:endParaRPr kumimoji="1" lang="ja-JP" altLang="en-US"/>
          </a:p>
        </p:txBody>
      </p:sp>
    </p:spTree>
    <p:extLst>
      <p:ext uri="{BB962C8B-B14F-4D97-AF65-F5344CB8AC3E}">
        <p14:creationId xmlns:p14="http://schemas.microsoft.com/office/powerpoint/2010/main" val="103180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96A2-5786-E237-E579-074469D14C52}"/>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3A1919D6-0FE8-7D2A-91CB-A6EE6A2DAB04}"/>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FB87F489-2905-AE93-C3AB-12568D8DE631}"/>
              </a:ext>
            </a:extLst>
          </p:cNvPr>
          <p:cNvGrpSpPr/>
          <p:nvPr/>
        </p:nvGrpSpPr>
        <p:grpSpPr>
          <a:xfrm>
            <a:off x="208870" y="2006600"/>
            <a:ext cx="11744260" cy="4613101"/>
            <a:chOff x="285070" y="2006600"/>
            <a:chExt cx="11744260" cy="4613101"/>
          </a:xfrm>
        </p:grpSpPr>
        <p:sp>
          <p:nvSpPr>
            <p:cNvPr id="10" name="タイトル 1">
              <a:extLst>
                <a:ext uri="{FF2B5EF4-FFF2-40B4-BE49-F238E27FC236}">
                  <a16:creationId xmlns:a16="http://schemas.microsoft.com/office/drawing/2014/main" id="{4A03D2AF-DCD5-0D03-69AD-664346B31AB2}"/>
                </a:ext>
              </a:extLst>
            </p:cNvPr>
            <p:cNvSpPr txBox="1">
              <a:spLocks/>
            </p:cNvSpPr>
            <p:nvPr/>
          </p:nvSpPr>
          <p:spPr>
            <a:xfrm>
              <a:off x="285070" y="2006600"/>
              <a:ext cx="5487080" cy="46131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仮床試適</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20AD1055-EE7B-0721-40D7-A0A27FAD687C}"/>
                </a:ext>
              </a:extLst>
            </p:cNvPr>
            <p:cNvSpPr txBox="1">
              <a:spLocks/>
            </p:cNvSpPr>
            <p:nvPr/>
          </p:nvSpPr>
          <p:spPr>
            <a:xfrm>
              <a:off x="6542930" y="2006601"/>
              <a:ext cx="5486400" cy="46131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仮床試適</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1</a:t>
              </a:r>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及び</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について、別に厚生労働大臣が定める施設基準に適合するものとして地方厚生局長等に届け出た保険医療機関において、有床義歯等を製作することを目的として、仮床試適を行うに当たって、歯科医師が歯科技工士とともに対面で床の適合状況の確認等を行い、当該補綴物の製作に活用した場合には、 </a:t>
              </a:r>
              <a:r>
                <a:rPr lang="ja-JP" altLang="en-US" sz="1500" b="1">
                  <a:solidFill>
                    <a:srgbClr val="0432FF"/>
                  </a:solidFill>
                  <a:effectLst/>
                  <a:latin typeface="HGMaruGothicMPRO" panose="020F0600000000000000" pitchFamily="34" charset="-128"/>
                  <a:ea typeface="HGMaruGothicMPRO" panose="020F0600000000000000" pitchFamily="34" charset="-128"/>
                </a:rPr>
                <a:t>歯科技工士連携加算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0432FF"/>
                  </a:solidFill>
                  <a:latin typeface="HGMaruGothicMPRO" panose="020F0600000000000000" pitchFamily="34" charset="-128"/>
                  <a:ea typeface="HGMaruGothicMPRO" panose="020F0600000000000000" pitchFamily="34" charset="-128"/>
                </a:rPr>
                <a:t>50</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を所定点数に加算する。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及び</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について、別に厚生労働大臣が定める施設基準に適 合するものとして地方厚生局長等に届け出た保険医療機関にお いて、有床義歯等を製作することを目的として、仮床試適を行 うに当たって、歯科医師が歯科技工士とともに情報通信機器を 用いて床の適合状況の確認等を行い、当該補綴物の製作に活用 した場合には、</a:t>
              </a:r>
              <a:r>
                <a:rPr lang="ja-JP" altLang="en-US" sz="1500" b="1">
                  <a:solidFill>
                    <a:srgbClr val="0432FF"/>
                  </a:solidFill>
                  <a:effectLst/>
                  <a:latin typeface="HGMaruGothicMPRO" panose="020F0600000000000000" pitchFamily="34" charset="-128"/>
                  <a:ea typeface="HGMaruGothicMPRO" panose="020F0600000000000000" pitchFamily="34" charset="-128"/>
                </a:rPr>
                <a:t>歯科技工士連携加算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0432FF"/>
                  </a:solidFill>
                  <a:latin typeface="HGMaruGothicMPRO" panose="020F0600000000000000" pitchFamily="34" charset="-128"/>
                  <a:ea typeface="HGMaruGothicMPRO" panose="020F0600000000000000" pitchFamily="34" charset="-128"/>
                </a:rPr>
                <a:t>70</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を所定点 </a:t>
              </a:r>
            </a:p>
            <a:p>
              <a:pPr algn="l"/>
              <a:r>
                <a:rPr lang="ja-JP" altLang="en-US" sz="1500">
                  <a:solidFill>
                    <a:srgbClr val="FF0000"/>
                  </a:solidFill>
                  <a:effectLst/>
                  <a:latin typeface="HGMaruGothicMPRO" panose="020F0600000000000000" pitchFamily="34" charset="-128"/>
                  <a:ea typeface="HGMaruGothicMPRO" panose="020F0600000000000000" pitchFamily="34" charset="-128"/>
                </a:rPr>
                <a:t>数に加算する。</a:t>
              </a:r>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2EB26AE5-D337-B57E-9A38-0E4529901A62}"/>
                </a:ext>
              </a:extLst>
            </p:cNvPr>
            <p:cNvSpPr/>
            <p:nvPr/>
          </p:nvSpPr>
          <p:spPr>
            <a:xfrm>
              <a:off x="5867028" y="39270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六角形 2">
            <a:extLst>
              <a:ext uri="{FF2B5EF4-FFF2-40B4-BE49-F238E27FC236}">
                <a16:creationId xmlns:a16="http://schemas.microsoft.com/office/drawing/2014/main" id="{031EE1DE-7DF2-CD66-D812-1D6C4167B34C}"/>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806A7A61-241B-3FD2-45F0-768D02DFB748}"/>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タイトル 1">
            <a:extLst>
              <a:ext uri="{FF2B5EF4-FFF2-40B4-BE49-F238E27FC236}">
                <a16:creationId xmlns:a16="http://schemas.microsoft.com/office/drawing/2014/main" id="{0FD5B033-B38B-5DEC-E37C-E95FBC61790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B76035C2-6848-D095-EAF1-D723515D529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2BE8884F-3172-DA01-AD5D-8A373DA5CDB8}"/>
              </a:ext>
            </a:extLst>
          </p:cNvPr>
          <p:cNvGrpSpPr>
            <a:grpSpLocks noChangeAspect="1"/>
          </p:cNvGrpSpPr>
          <p:nvPr/>
        </p:nvGrpSpPr>
        <p:grpSpPr>
          <a:xfrm>
            <a:off x="1636386" y="2903792"/>
            <a:ext cx="2290155" cy="1409358"/>
            <a:chOff x="2278443" y="2447218"/>
            <a:chExt cx="3012781" cy="1854061"/>
          </a:xfrm>
        </p:grpSpPr>
        <p:pic>
          <p:nvPicPr>
            <p:cNvPr id="5" name="図 4">
              <a:extLst>
                <a:ext uri="{FF2B5EF4-FFF2-40B4-BE49-F238E27FC236}">
                  <a16:creationId xmlns:a16="http://schemas.microsoft.com/office/drawing/2014/main" id="{244B1B51-19E8-C167-0B52-47A19666AC81}"/>
                </a:ext>
              </a:extLst>
            </p:cNvPr>
            <p:cNvPicPr>
              <a:picLocks noChangeAspect="1"/>
            </p:cNvPicPr>
            <p:nvPr/>
          </p:nvPicPr>
          <p:blipFill>
            <a:blip r:embed="rId2"/>
            <a:stretch>
              <a:fillRect/>
            </a:stretch>
          </p:blipFill>
          <p:spPr>
            <a:xfrm>
              <a:off x="3632590" y="2462245"/>
              <a:ext cx="1658634" cy="1812714"/>
            </a:xfrm>
            <a:prstGeom prst="rect">
              <a:avLst/>
            </a:prstGeom>
          </p:spPr>
        </p:pic>
        <p:pic>
          <p:nvPicPr>
            <p:cNvPr id="11" name="図 10">
              <a:extLst>
                <a:ext uri="{FF2B5EF4-FFF2-40B4-BE49-F238E27FC236}">
                  <a16:creationId xmlns:a16="http://schemas.microsoft.com/office/drawing/2014/main" id="{5DD81DC3-10FC-18B4-B05A-FCF45E2231FE}"/>
                </a:ext>
              </a:extLst>
            </p:cNvPr>
            <p:cNvPicPr>
              <a:picLocks noChangeAspect="1"/>
            </p:cNvPicPr>
            <p:nvPr/>
          </p:nvPicPr>
          <p:blipFill>
            <a:blip r:embed="rId3"/>
            <a:stretch>
              <a:fillRect/>
            </a:stretch>
          </p:blipFill>
          <p:spPr>
            <a:xfrm>
              <a:off x="2278443" y="2447218"/>
              <a:ext cx="1854061" cy="1854061"/>
            </a:xfrm>
            <a:prstGeom prst="rect">
              <a:avLst/>
            </a:prstGeom>
          </p:spPr>
        </p:pic>
      </p:grpSp>
      <p:grpSp>
        <p:nvGrpSpPr>
          <p:cNvPr id="14" name="グループ化 13">
            <a:extLst>
              <a:ext uri="{FF2B5EF4-FFF2-40B4-BE49-F238E27FC236}">
                <a16:creationId xmlns:a16="http://schemas.microsoft.com/office/drawing/2014/main" id="{F515ABDD-7DC8-0702-65DC-94809810919C}"/>
              </a:ext>
            </a:extLst>
          </p:cNvPr>
          <p:cNvGrpSpPr>
            <a:grpSpLocks noChangeAspect="1"/>
          </p:cNvGrpSpPr>
          <p:nvPr/>
        </p:nvGrpSpPr>
        <p:grpSpPr>
          <a:xfrm>
            <a:off x="1465366" y="4994710"/>
            <a:ext cx="2400739" cy="1409358"/>
            <a:chOff x="940082" y="4652901"/>
            <a:chExt cx="3158259" cy="1854061"/>
          </a:xfrm>
        </p:grpSpPr>
        <p:pic>
          <p:nvPicPr>
            <p:cNvPr id="15" name="図 14">
              <a:extLst>
                <a:ext uri="{FF2B5EF4-FFF2-40B4-BE49-F238E27FC236}">
                  <a16:creationId xmlns:a16="http://schemas.microsoft.com/office/drawing/2014/main" id="{7EFA8681-AFDA-1D43-4E40-C5BA642C40E8}"/>
                </a:ext>
              </a:extLst>
            </p:cNvPr>
            <p:cNvPicPr>
              <a:picLocks noChangeAspect="1"/>
            </p:cNvPicPr>
            <p:nvPr/>
          </p:nvPicPr>
          <p:blipFill>
            <a:blip r:embed="rId4"/>
            <a:stretch>
              <a:fillRect/>
            </a:stretch>
          </p:blipFill>
          <p:spPr>
            <a:xfrm>
              <a:off x="2256696" y="4755796"/>
              <a:ext cx="1841645" cy="1648272"/>
            </a:xfrm>
            <a:prstGeom prst="rect">
              <a:avLst/>
            </a:prstGeom>
          </p:spPr>
        </p:pic>
        <p:sp>
          <p:nvSpPr>
            <p:cNvPr id="16" name="正方形/長方形 15">
              <a:extLst>
                <a:ext uri="{FF2B5EF4-FFF2-40B4-BE49-F238E27FC236}">
                  <a16:creationId xmlns:a16="http://schemas.microsoft.com/office/drawing/2014/main" id="{C06FE618-DDEA-0E03-6346-89EFBE636027}"/>
                </a:ext>
              </a:extLst>
            </p:cNvPr>
            <p:cNvSpPr/>
            <p:nvPr/>
          </p:nvSpPr>
          <p:spPr>
            <a:xfrm>
              <a:off x="2698750" y="4905374"/>
              <a:ext cx="1219199" cy="1073343"/>
            </a:xfrm>
            <a:prstGeom prst="rect">
              <a:avLst/>
            </a:prstGeom>
            <a:solidFill>
              <a:srgbClr val="237AC0"/>
            </a:solidFill>
            <a:ln>
              <a:noFill/>
            </a:ln>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0C0A7809-4E2B-EE2E-3606-76504804599E}"/>
                </a:ext>
              </a:extLst>
            </p:cNvPr>
            <p:cNvPicPr>
              <a:picLocks noChangeAspect="1"/>
            </p:cNvPicPr>
            <p:nvPr/>
          </p:nvPicPr>
          <p:blipFill>
            <a:blip r:embed="rId2"/>
            <a:stretch>
              <a:fillRect/>
            </a:stretch>
          </p:blipFill>
          <p:spPr>
            <a:xfrm>
              <a:off x="2794143" y="4947447"/>
              <a:ext cx="905114" cy="989196"/>
            </a:xfrm>
            <a:prstGeom prst="rect">
              <a:avLst/>
            </a:prstGeom>
          </p:spPr>
        </p:pic>
        <p:pic>
          <p:nvPicPr>
            <p:cNvPr id="18" name="図 17">
              <a:extLst>
                <a:ext uri="{FF2B5EF4-FFF2-40B4-BE49-F238E27FC236}">
                  <a16:creationId xmlns:a16="http://schemas.microsoft.com/office/drawing/2014/main" id="{09A9ED60-F52B-E969-5128-DDD735E2B70B}"/>
                </a:ext>
              </a:extLst>
            </p:cNvPr>
            <p:cNvPicPr>
              <a:picLocks noChangeAspect="1"/>
            </p:cNvPicPr>
            <p:nvPr/>
          </p:nvPicPr>
          <p:blipFill>
            <a:blip r:embed="rId3"/>
            <a:stretch>
              <a:fillRect/>
            </a:stretch>
          </p:blipFill>
          <p:spPr>
            <a:xfrm>
              <a:off x="940082" y="4652901"/>
              <a:ext cx="1854061" cy="1854061"/>
            </a:xfrm>
            <a:prstGeom prst="rect">
              <a:avLst/>
            </a:prstGeom>
          </p:spPr>
        </p:pic>
      </p:grpSp>
      <p:sp>
        <p:nvSpPr>
          <p:cNvPr id="19" name="スライド番号プレースホルダー 18">
            <a:extLst>
              <a:ext uri="{FF2B5EF4-FFF2-40B4-BE49-F238E27FC236}">
                <a16:creationId xmlns:a16="http://schemas.microsoft.com/office/drawing/2014/main" id="{B2219D1A-D21A-13B7-A31E-727814C90200}"/>
              </a:ext>
            </a:extLst>
          </p:cNvPr>
          <p:cNvSpPr>
            <a:spLocks noGrp="1"/>
          </p:cNvSpPr>
          <p:nvPr>
            <p:ph type="sldNum" sz="quarter" idx="12"/>
          </p:nvPr>
        </p:nvSpPr>
        <p:spPr/>
        <p:txBody>
          <a:bodyPr/>
          <a:lstStyle/>
          <a:p>
            <a:fld id="{7F53A4F6-1DED-4042-94B1-26CBF9BCF6BA}" type="slidenum">
              <a:rPr kumimoji="1" lang="ja-JP" altLang="en-US" smtClean="0"/>
              <a:t>270</a:t>
            </a:fld>
            <a:endParaRPr kumimoji="1" lang="ja-JP" altLang="en-US"/>
          </a:p>
        </p:txBody>
      </p:sp>
    </p:spTree>
    <p:extLst>
      <p:ext uri="{BB962C8B-B14F-4D97-AF65-F5344CB8AC3E}">
        <p14:creationId xmlns:p14="http://schemas.microsoft.com/office/powerpoint/2010/main" val="210370035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AC2AE-115E-F527-E024-8C832C09F441}"/>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BCCD0F46-1CE4-9A38-A265-D934E9A5B143}"/>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EEABBEA8-1C6C-9685-210E-A6AF1C3952B7}"/>
              </a:ext>
            </a:extLst>
          </p:cNvPr>
          <p:cNvGrpSpPr/>
          <p:nvPr/>
        </p:nvGrpSpPr>
        <p:grpSpPr>
          <a:xfrm>
            <a:off x="208870" y="2006600"/>
            <a:ext cx="11744260" cy="4613101"/>
            <a:chOff x="285070" y="2006600"/>
            <a:chExt cx="11744260" cy="4613101"/>
          </a:xfrm>
        </p:grpSpPr>
        <p:sp>
          <p:nvSpPr>
            <p:cNvPr id="10" name="タイトル 1">
              <a:extLst>
                <a:ext uri="{FF2B5EF4-FFF2-40B4-BE49-F238E27FC236}">
                  <a16:creationId xmlns:a16="http://schemas.microsoft.com/office/drawing/2014/main" id="{70744F33-E63D-F5BB-44B0-5ED7F238A73A}"/>
                </a:ext>
              </a:extLst>
            </p:cNvPr>
            <p:cNvSpPr txBox="1">
              <a:spLocks/>
            </p:cNvSpPr>
            <p:nvPr/>
          </p:nvSpPr>
          <p:spPr>
            <a:xfrm>
              <a:off x="285070" y="2006600"/>
              <a:ext cx="5487080" cy="46131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印象採得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E3BEA591-21B1-2A25-B760-1366F82F5CE7}"/>
                </a:ext>
              </a:extLst>
            </p:cNvPr>
            <p:cNvSpPr txBox="1">
              <a:spLocks/>
            </p:cNvSpPr>
            <p:nvPr/>
          </p:nvSpPr>
          <p:spPr>
            <a:xfrm>
              <a:off x="6542930" y="2006601"/>
              <a:ext cx="5486400" cy="46131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印象採得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500" dirty="0">
                  <a:solidFill>
                    <a:srgbClr val="FF0000"/>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一の二の二　印象採得、咬合採得及び仮床試適の歯科技工士連</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携加算</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及び歯科技工士連携加算</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の施設基準 </a:t>
              </a: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b="1">
                  <a:solidFill>
                    <a:srgbClr val="0432FF"/>
                  </a:solidFill>
                  <a:effectLst/>
                  <a:latin typeface="HGMaruGothicMPRO" panose="020F0600000000000000" pitchFamily="34" charset="-128"/>
                  <a:ea typeface="HGMaruGothicMPRO" panose="020F0600000000000000" pitchFamily="34" charset="-128"/>
                </a:rPr>
                <a:t>歯科技工士連携加算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の施設基準</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歯科技工士を配置していること又は他の歯科技工所</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との連携が確保されていること。</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b="1">
                  <a:solidFill>
                    <a:srgbClr val="0432FF"/>
                  </a:solidFill>
                  <a:effectLst/>
                  <a:latin typeface="HGMaruGothicMPRO" panose="020F0600000000000000" pitchFamily="34" charset="-128"/>
                  <a:ea typeface="HGMaruGothicMPRO" panose="020F0600000000000000" pitchFamily="34" charset="-128"/>
                </a:rPr>
                <a:t>歯科技工士連携加算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の施設基準</a:t>
              </a:r>
              <a:br>
                <a:rPr lang="ja-JP" altLang="en-US" sz="1500">
                  <a:solidFill>
                    <a:srgbClr val="FF0000"/>
                  </a:solidFill>
                  <a:effectLst/>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dirty="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イ 歯科技工士を配置していること又は他の歯科技工</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所との連携が確保されていること。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ロ 情報通信機器を用いた歯科診療を行うにつき十分</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な体制が整備されていること。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咬合採得及び仮床試適についても同様。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8BBCFADB-D0F4-68EF-2CE3-913F659F0697}"/>
                </a:ext>
              </a:extLst>
            </p:cNvPr>
            <p:cNvSpPr/>
            <p:nvPr/>
          </p:nvSpPr>
          <p:spPr>
            <a:xfrm>
              <a:off x="5867028" y="39270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六角形 2">
            <a:extLst>
              <a:ext uri="{FF2B5EF4-FFF2-40B4-BE49-F238E27FC236}">
                <a16:creationId xmlns:a16="http://schemas.microsoft.com/office/drawing/2014/main" id="{26837642-010C-95E1-A491-914D1D60A361}"/>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33BCEE70-202B-6644-BC9F-F1C4269AC6F1}"/>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タイトル 1">
            <a:extLst>
              <a:ext uri="{FF2B5EF4-FFF2-40B4-BE49-F238E27FC236}">
                <a16:creationId xmlns:a16="http://schemas.microsoft.com/office/drawing/2014/main" id="{3D55F13F-6AF8-7611-5F40-CB80B6EABD3F}"/>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E273BBEE-3702-3817-FF2A-45E3A47C832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738C1614-4C3C-08C5-17FF-93D50AF6A6F2}"/>
              </a:ext>
            </a:extLst>
          </p:cNvPr>
          <p:cNvGrpSpPr>
            <a:grpSpLocks noChangeAspect="1"/>
          </p:cNvGrpSpPr>
          <p:nvPr/>
        </p:nvGrpSpPr>
        <p:grpSpPr>
          <a:xfrm>
            <a:off x="277001" y="3195006"/>
            <a:ext cx="2797274" cy="1721438"/>
            <a:chOff x="2278443" y="2447218"/>
            <a:chExt cx="3012781" cy="1854061"/>
          </a:xfrm>
        </p:grpSpPr>
        <p:pic>
          <p:nvPicPr>
            <p:cNvPr id="5" name="図 4">
              <a:extLst>
                <a:ext uri="{FF2B5EF4-FFF2-40B4-BE49-F238E27FC236}">
                  <a16:creationId xmlns:a16="http://schemas.microsoft.com/office/drawing/2014/main" id="{4689B9BD-26DE-98FD-386F-CC598738D1C3}"/>
                </a:ext>
              </a:extLst>
            </p:cNvPr>
            <p:cNvPicPr>
              <a:picLocks noChangeAspect="1"/>
            </p:cNvPicPr>
            <p:nvPr/>
          </p:nvPicPr>
          <p:blipFill>
            <a:blip r:embed="rId2"/>
            <a:stretch>
              <a:fillRect/>
            </a:stretch>
          </p:blipFill>
          <p:spPr>
            <a:xfrm>
              <a:off x="3632590" y="2462245"/>
              <a:ext cx="1658634" cy="1812714"/>
            </a:xfrm>
            <a:prstGeom prst="rect">
              <a:avLst/>
            </a:prstGeom>
          </p:spPr>
        </p:pic>
        <p:pic>
          <p:nvPicPr>
            <p:cNvPr id="11" name="図 10">
              <a:extLst>
                <a:ext uri="{FF2B5EF4-FFF2-40B4-BE49-F238E27FC236}">
                  <a16:creationId xmlns:a16="http://schemas.microsoft.com/office/drawing/2014/main" id="{3F36C81F-7CDC-AF0C-FC26-0498D2FC6ADB}"/>
                </a:ext>
              </a:extLst>
            </p:cNvPr>
            <p:cNvPicPr>
              <a:picLocks noChangeAspect="1"/>
            </p:cNvPicPr>
            <p:nvPr/>
          </p:nvPicPr>
          <p:blipFill>
            <a:blip r:embed="rId3"/>
            <a:stretch>
              <a:fillRect/>
            </a:stretch>
          </p:blipFill>
          <p:spPr>
            <a:xfrm>
              <a:off x="2278443" y="2447218"/>
              <a:ext cx="1854061" cy="1854061"/>
            </a:xfrm>
            <a:prstGeom prst="rect">
              <a:avLst/>
            </a:prstGeom>
          </p:spPr>
        </p:pic>
      </p:grpSp>
      <p:grpSp>
        <p:nvGrpSpPr>
          <p:cNvPr id="14" name="グループ化 13">
            <a:extLst>
              <a:ext uri="{FF2B5EF4-FFF2-40B4-BE49-F238E27FC236}">
                <a16:creationId xmlns:a16="http://schemas.microsoft.com/office/drawing/2014/main" id="{00C4FB01-D7E7-D07D-FF81-79F2756241CA}"/>
              </a:ext>
            </a:extLst>
          </p:cNvPr>
          <p:cNvGrpSpPr>
            <a:grpSpLocks noChangeAspect="1"/>
          </p:cNvGrpSpPr>
          <p:nvPr/>
        </p:nvGrpSpPr>
        <p:grpSpPr>
          <a:xfrm>
            <a:off x="2730114" y="4802476"/>
            <a:ext cx="2855472" cy="1676310"/>
            <a:chOff x="940082" y="4652901"/>
            <a:chExt cx="3158259" cy="1854061"/>
          </a:xfrm>
        </p:grpSpPr>
        <p:pic>
          <p:nvPicPr>
            <p:cNvPr id="15" name="図 14">
              <a:extLst>
                <a:ext uri="{FF2B5EF4-FFF2-40B4-BE49-F238E27FC236}">
                  <a16:creationId xmlns:a16="http://schemas.microsoft.com/office/drawing/2014/main" id="{46F4E265-0B38-9118-0E31-69E51FFE5547}"/>
                </a:ext>
              </a:extLst>
            </p:cNvPr>
            <p:cNvPicPr>
              <a:picLocks noChangeAspect="1"/>
            </p:cNvPicPr>
            <p:nvPr/>
          </p:nvPicPr>
          <p:blipFill>
            <a:blip r:embed="rId4"/>
            <a:stretch>
              <a:fillRect/>
            </a:stretch>
          </p:blipFill>
          <p:spPr>
            <a:xfrm>
              <a:off x="2256696" y="4755796"/>
              <a:ext cx="1841645" cy="1648272"/>
            </a:xfrm>
            <a:prstGeom prst="rect">
              <a:avLst/>
            </a:prstGeom>
          </p:spPr>
        </p:pic>
        <p:sp>
          <p:nvSpPr>
            <p:cNvPr id="16" name="正方形/長方形 15">
              <a:extLst>
                <a:ext uri="{FF2B5EF4-FFF2-40B4-BE49-F238E27FC236}">
                  <a16:creationId xmlns:a16="http://schemas.microsoft.com/office/drawing/2014/main" id="{BD22FE05-E839-408C-00C6-0A9C76FD980F}"/>
                </a:ext>
              </a:extLst>
            </p:cNvPr>
            <p:cNvSpPr/>
            <p:nvPr/>
          </p:nvSpPr>
          <p:spPr>
            <a:xfrm>
              <a:off x="2698750" y="4905374"/>
              <a:ext cx="1219199" cy="1073343"/>
            </a:xfrm>
            <a:prstGeom prst="rect">
              <a:avLst/>
            </a:prstGeom>
            <a:solidFill>
              <a:srgbClr val="237AC0"/>
            </a:solidFill>
            <a:ln>
              <a:noFill/>
            </a:ln>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37976B0C-21E4-4A21-9513-3298268F7CE1}"/>
                </a:ext>
              </a:extLst>
            </p:cNvPr>
            <p:cNvPicPr>
              <a:picLocks noChangeAspect="1"/>
            </p:cNvPicPr>
            <p:nvPr/>
          </p:nvPicPr>
          <p:blipFill>
            <a:blip r:embed="rId2"/>
            <a:stretch>
              <a:fillRect/>
            </a:stretch>
          </p:blipFill>
          <p:spPr>
            <a:xfrm>
              <a:off x="2794143" y="4947447"/>
              <a:ext cx="905114" cy="989196"/>
            </a:xfrm>
            <a:prstGeom prst="rect">
              <a:avLst/>
            </a:prstGeom>
          </p:spPr>
        </p:pic>
        <p:pic>
          <p:nvPicPr>
            <p:cNvPr id="18" name="図 17">
              <a:extLst>
                <a:ext uri="{FF2B5EF4-FFF2-40B4-BE49-F238E27FC236}">
                  <a16:creationId xmlns:a16="http://schemas.microsoft.com/office/drawing/2014/main" id="{53B24B7E-0D95-10FC-5FF2-8C2B2DCF6AFD}"/>
                </a:ext>
              </a:extLst>
            </p:cNvPr>
            <p:cNvPicPr>
              <a:picLocks noChangeAspect="1"/>
            </p:cNvPicPr>
            <p:nvPr/>
          </p:nvPicPr>
          <p:blipFill>
            <a:blip r:embed="rId3"/>
            <a:stretch>
              <a:fillRect/>
            </a:stretch>
          </p:blipFill>
          <p:spPr>
            <a:xfrm>
              <a:off x="940082" y="4652901"/>
              <a:ext cx="1854061" cy="1854061"/>
            </a:xfrm>
            <a:prstGeom prst="rect">
              <a:avLst/>
            </a:prstGeom>
          </p:spPr>
        </p:pic>
      </p:grpSp>
      <p:sp>
        <p:nvSpPr>
          <p:cNvPr id="19" name="スライド番号プレースホルダー 18">
            <a:extLst>
              <a:ext uri="{FF2B5EF4-FFF2-40B4-BE49-F238E27FC236}">
                <a16:creationId xmlns:a16="http://schemas.microsoft.com/office/drawing/2014/main" id="{D48772AF-77A7-21D1-A355-69FB70AC21E3}"/>
              </a:ext>
            </a:extLst>
          </p:cNvPr>
          <p:cNvSpPr>
            <a:spLocks noGrp="1"/>
          </p:cNvSpPr>
          <p:nvPr>
            <p:ph type="sldNum" sz="quarter" idx="12"/>
          </p:nvPr>
        </p:nvSpPr>
        <p:spPr/>
        <p:txBody>
          <a:bodyPr/>
          <a:lstStyle/>
          <a:p>
            <a:fld id="{7F53A4F6-1DED-4042-94B1-26CBF9BCF6BA}" type="slidenum">
              <a:rPr kumimoji="1" lang="ja-JP" altLang="en-US" smtClean="0"/>
              <a:t>271</a:t>
            </a:fld>
            <a:endParaRPr kumimoji="1" lang="ja-JP" altLang="en-US"/>
          </a:p>
        </p:txBody>
      </p:sp>
    </p:spTree>
    <p:extLst>
      <p:ext uri="{BB962C8B-B14F-4D97-AF65-F5344CB8AC3E}">
        <p14:creationId xmlns:p14="http://schemas.microsoft.com/office/powerpoint/2010/main" val="134235156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AF017-A234-BDCD-729C-C9537E19D57C}"/>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5B4791A8-5D97-80DF-E890-496347E0BC49}"/>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99B8052B-A41F-325E-46AE-3E904AA90A9B}"/>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8</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大臼歯</a:t>
            </a:r>
            <a:r>
              <a:rPr lang="en" altLang="ja-JP" sz="2400" dirty="0">
                <a:solidFill>
                  <a:schemeClr val="tx1"/>
                </a:solidFill>
                <a:effectLst/>
                <a:latin typeface="HGMaruGothicMPRO" panose="020F0600000000000000" pitchFamily="34" charset="-128"/>
                <a:ea typeface="HGMaruGothicMPRO" panose="020F0600000000000000" pitchFamily="34" charset="-128"/>
              </a:rPr>
              <a:t>CAD/CAM</a:t>
            </a:r>
            <a:r>
              <a:rPr lang="ja-JP" altLang="en-US" sz="2400">
                <a:solidFill>
                  <a:schemeClr val="tx1"/>
                </a:solidFill>
                <a:effectLst/>
                <a:latin typeface="HGMaruGothicMPRO" panose="020F0600000000000000" pitchFamily="34" charset="-128"/>
                <a:ea typeface="HGMaruGothicMPRO" panose="020F0600000000000000" pitchFamily="34" charset="-128"/>
              </a:rPr>
              <a:t>冠について、要件を見直す。</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7" name="六角形 6">
            <a:extLst>
              <a:ext uri="{FF2B5EF4-FFF2-40B4-BE49-F238E27FC236}">
                <a16:creationId xmlns:a16="http://schemas.microsoft.com/office/drawing/2014/main" id="{97D393B9-CDD8-7F2B-8F2B-E9CDA98F4704}"/>
              </a:ext>
            </a:extLst>
          </p:cNvPr>
          <p:cNvSpPr/>
          <p:nvPr/>
        </p:nvSpPr>
        <p:spPr>
          <a:xfrm>
            <a:off x="111777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タイトル 1">
            <a:extLst>
              <a:ext uri="{FF2B5EF4-FFF2-40B4-BE49-F238E27FC236}">
                <a16:creationId xmlns:a16="http://schemas.microsoft.com/office/drawing/2014/main" id="{7A6CF02A-DA95-0371-B800-17FA0E49DE8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40BCE941-058C-0D19-0EBB-4D7BDD7D9F2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CD1DA531-54E9-A130-222C-C7BA9FF5C524}"/>
              </a:ext>
            </a:extLst>
          </p:cNvPr>
          <p:cNvSpPr>
            <a:spLocks noGrp="1"/>
          </p:cNvSpPr>
          <p:nvPr>
            <p:ph type="sldNum" sz="quarter" idx="12"/>
          </p:nvPr>
        </p:nvSpPr>
        <p:spPr/>
        <p:txBody>
          <a:bodyPr/>
          <a:lstStyle/>
          <a:p>
            <a:fld id="{7F53A4F6-1DED-4042-94B1-26CBF9BCF6BA}" type="slidenum">
              <a:rPr kumimoji="1" lang="ja-JP" altLang="en-US" smtClean="0"/>
              <a:t>272</a:t>
            </a:fld>
            <a:endParaRPr kumimoji="1" lang="ja-JP" altLang="en-US"/>
          </a:p>
        </p:txBody>
      </p:sp>
    </p:spTree>
    <p:extLst>
      <p:ext uri="{BB962C8B-B14F-4D97-AF65-F5344CB8AC3E}">
        <p14:creationId xmlns:p14="http://schemas.microsoft.com/office/powerpoint/2010/main" val="222405518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B02D61BC-09CE-3F0B-0060-6B397B9A6EA4}"/>
              </a:ext>
            </a:extLst>
          </p:cNvPr>
          <p:cNvGrpSpPr/>
          <p:nvPr/>
        </p:nvGrpSpPr>
        <p:grpSpPr>
          <a:xfrm>
            <a:off x="223870" y="1934112"/>
            <a:ext cx="11744260" cy="4625801"/>
            <a:chOff x="285070" y="1993900"/>
            <a:chExt cx="11744260" cy="4625801"/>
          </a:xfrm>
        </p:grpSpPr>
        <p:sp>
          <p:nvSpPr>
            <p:cNvPr id="10" name="タイトル 1">
              <a:extLst>
                <a:ext uri="{FF2B5EF4-FFF2-40B4-BE49-F238E27FC236}">
                  <a16:creationId xmlns:a16="http://schemas.microsoft.com/office/drawing/2014/main" id="{B4068553-A029-34BC-C582-E173CB5D4DAC}"/>
                </a:ext>
              </a:extLst>
            </p:cNvPr>
            <p:cNvSpPr txBox="1">
              <a:spLocks/>
            </p:cNvSpPr>
            <p:nvPr/>
          </p:nvSpPr>
          <p:spPr>
            <a:xfrm>
              <a:off x="285070" y="1993900"/>
              <a:ext cx="5487080" cy="46258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latin typeface="HGMaruGothicMPRO" panose="020F0600000000000000" pitchFamily="34" charset="-128"/>
                  <a:ea typeface="HGMaruGothicMPRO" panose="020F0600000000000000" pitchFamily="34" charset="-128"/>
                </a:rPr>
                <a:t>】</a:t>
              </a: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冠は以下のいずれかに該当する場合に算定す</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る。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イ　前歯又は小臼歯に使用する場合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新設</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effectLst/>
                  <a:latin typeface="HGMaruGothicMPRO" panose="020F0600000000000000" pitchFamily="34" charset="-128"/>
                  <a:ea typeface="HGMaruGothicMPRO" panose="020F0600000000000000" pitchFamily="34" charset="-128"/>
                </a:rPr>
                <a:t>ロ　上下顎両側の第二大臼歯が全て残存し、左右の咬合支持がある患者に対し、過度な咬合圧が加わらない場合等において、</a:t>
              </a:r>
              <a:r>
                <a:rPr lang="en" altLang="ja-JP" sz="1500" dirty="0">
                  <a:solidFill>
                    <a:srgbClr val="FF0000"/>
                  </a:solidFill>
                  <a:effectLst/>
                  <a:latin typeface="HGMaruGothicMPRO" panose="020F0600000000000000" pitchFamily="34" charset="-128"/>
                  <a:ea typeface="HGMaruGothicMPRO" panose="020F0600000000000000" pitchFamily="34" charset="-128"/>
                </a:rPr>
                <a:t>CAD/CAM</a:t>
              </a:r>
              <a:r>
                <a:rPr lang="ja-JP" altLang="en-US" sz="1500">
                  <a:solidFill>
                    <a:srgbClr val="FF0000"/>
                  </a:solidFill>
                  <a:effectLst/>
                  <a:latin typeface="HGMaruGothicMPRO" panose="020F0600000000000000" pitchFamily="34" charset="-128"/>
                  <a:ea typeface="HGMaruGothicMPRO" panose="020F0600000000000000" pitchFamily="34" charset="-128"/>
                </a:rPr>
                <a:t>冠用材料（</a:t>
              </a:r>
              <a:r>
                <a:rPr lang="en-US" altLang="ja-JP" sz="1500" dirty="0">
                  <a:solidFill>
                    <a:srgbClr val="FF0000"/>
                  </a:solidFill>
                  <a:effectLst/>
                  <a:latin typeface="HGMaruGothicMPRO" panose="020F0600000000000000" pitchFamily="34" charset="-128"/>
                  <a:ea typeface="HGMaruGothicMPRO" panose="020F0600000000000000" pitchFamily="34" charset="-128"/>
                </a:rPr>
                <a:t>Ⅲ</a:t>
              </a:r>
              <a:r>
                <a:rPr lang="ja-JP" altLang="en-US" sz="1500">
                  <a:solidFill>
                    <a:srgbClr val="FF0000"/>
                  </a:solidFill>
                  <a:effectLst/>
                  <a:latin typeface="HGMaruGothicMPRO" panose="020F0600000000000000" pitchFamily="34" charset="-128"/>
                  <a:ea typeface="HGMaruGothicMPRO" panose="020F0600000000000000" pitchFamily="34" charset="-128"/>
                </a:rPr>
                <a:t>）を第一大臼歯に使用する場合 </a:t>
              </a: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 </a:t>
              </a:r>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555314FA-5895-A6D1-54CC-A775BED125BA}"/>
                </a:ext>
              </a:extLst>
            </p:cNvPr>
            <p:cNvSpPr txBox="1">
              <a:spLocks/>
            </p:cNvSpPr>
            <p:nvPr/>
          </p:nvSpPr>
          <p:spPr>
            <a:xfrm>
              <a:off x="6542930" y="1993901"/>
              <a:ext cx="5486400" cy="46258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冠は以下のいずれかに該当する場合に算定す</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る。 </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イ　前歯又は小臼歯に使用する場合</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ロ　</a:t>
              </a:r>
              <a:r>
                <a:rPr lang="ja-JP" altLang="en-US" sz="1500">
                  <a:solidFill>
                    <a:srgbClr val="FF0000"/>
                  </a:solidFill>
                  <a:effectLst/>
                  <a:latin typeface="HGMaruGothicMPRO" panose="020F0600000000000000" pitchFamily="34" charset="-128"/>
                  <a:ea typeface="HGMaruGothicMPRO" panose="020F0600000000000000" pitchFamily="34" charset="-128"/>
                </a:rPr>
                <a:t>大臼歯に</a:t>
              </a:r>
              <a:r>
                <a:rPr lang="en" altLang="ja-JP" sz="1500" dirty="0">
                  <a:solidFill>
                    <a:srgbClr val="FF0000"/>
                  </a:solidFill>
                  <a:effectLst/>
                  <a:latin typeface="HGMaruGothicMPRO" panose="020F0600000000000000" pitchFamily="34" charset="-128"/>
                  <a:ea typeface="HGMaruGothicMPRO" panose="020F0600000000000000" pitchFamily="34" charset="-128"/>
                </a:rPr>
                <a:t>CAD/CAM</a:t>
              </a:r>
              <a:r>
                <a:rPr lang="ja-JP" altLang="en-US" sz="1500">
                  <a:solidFill>
                    <a:srgbClr val="FF0000"/>
                  </a:solidFill>
                  <a:effectLst/>
                  <a:latin typeface="HGMaruGothicMPRO" panose="020F0600000000000000" pitchFamily="34" charset="-128"/>
                  <a:ea typeface="HGMaruGothicMPRO" panose="020F0600000000000000" pitchFamily="34" charset="-128"/>
                </a:rPr>
                <a:t>冠用材料</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latin typeface="HGMaruGothicMPRO" panose="020F0600000000000000" pitchFamily="34" charset="-128"/>
                  <a:ea typeface="HGMaruGothicMPRO" panose="020F0600000000000000" pitchFamily="34" charset="-128"/>
                </a:rPr>
                <a:t>Ⅴ</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を使用する場合</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0432FF"/>
                  </a:solidFill>
                  <a:latin typeface="HGMaruGothicMPRO" panose="020F0600000000000000" pitchFamily="34" charset="-128"/>
                  <a:ea typeface="HGMaruGothicMPRO" panose="020F0600000000000000" pitchFamily="34" charset="-128"/>
                </a:rPr>
                <a:t>ハ　</a:t>
              </a:r>
              <a:r>
                <a:rPr lang="ja-JP" altLang="en-US" sz="1500">
                  <a:solidFill>
                    <a:srgbClr val="0432FF"/>
                  </a:solidFill>
                  <a:effectLst/>
                  <a:latin typeface="HGMaruGothicMPRO" panose="020F0600000000000000" pitchFamily="34" charset="-128"/>
                  <a:ea typeface="HGMaruGothicMPRO" panose="020F0600000000000000" pitchFamily="34" charset="-128"/>
                </a:rPr>
                <a:t>第一大臼歯又は第二大臼歯に </a:t>
              </a:r>
              <a:r>
                <a:rPr lang="en" altLang="ja-JP" sz="1500" dirty="0">
                  <a:solidFill>
                    <a:srgbClr val="0432FF"/>
                  </a:solidFill>
                  <a:effectLst/>
                  <a:latin typeface="HGMaruGothicMPRO" panose="020F0600000000000000" pitchFamily="34" charset="-128"/>
                  <a:ea typeface="HGMaruGothicMPRO" panose="020F0600000000000000" pitchFamily="34" charset="-128"/>
                </a:rPr>
                <a:t>CAD/CAM</a:t>
              </a:r>
              <a:r>
                <a:rPr lang="ja-JP" altLang="en-US" sz="1500">
                  <a:solidFill>
                    <a:srgbClr val="0432FF"/>
                  </a:solidFill>
                  <a:effectLst/>
                  <a:latin typeface="HGMaruGothicMPRO" panose="020F0600000000000000" pitchFamily="34" charset="-128"/>
                  <a:ea typeface="HGMaruGothicMPRO" panose="020F0600000000000000" pitchFamily="34" charset="-128"/>
                </a:rPr>
                <a:t>冠用材料（</a:t>
              </a:r>
              <a:r>
                <a:rPr lang="en-US" altLang="ja-JP" sz="1500" dirty="0">
                  <a:solidFill>
                    <a:srgbClr val="0432FF"/>
                  </a:solidFill>
                  <a:effectLst/>
                  <a:latin typeface="HGMaruGothicMPRO" panose="020F0600000000000000" pitchFamily="34" charset="-128"/>
                  <a:ea typeface="HGMaruGothicMPRO" panose="020F0600000000000000" pitchFamily="34" charset="-128"/>
                </a:rPr>
                <a:t>Ⅲ</a:t>
              </a:r>
              <a:r>
                <a:rPr lang="ja-JP" altLang="en-US" sz="1500">
                  <a:solidFill>
                    <a:srgbClr val="0432FF"/>
                  </a:solidFill>
                  <a:effectLst/>
                  <a:latin typeface="HGMaruGothicMPRO" panose="020F0600000000000000" pitchFamily="34" charset="-128"/>
                  <a:ea typeface="HGMaruGothicMPRO" panose="020F0600000000000000" pitchFamily="34" charset="-128"/>
                </a:rPr>
                <a:t>）　　</a:t>
              </a:r>
              <a:endParaRPr lang="en-US" altLang="ja-JP" sz="1500" dirty="0">
                <a:solidFill>
                  <a:srgbClr val="0432FF"/>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0432FF"/>
                  </a:solidFill>
                  <a:effectLst/>
                  <a:latin typeface="HGMaruGothicMPRO" panose="020F0600000000000000" pitchFamily="34" charset="-128"/>
                  <a:ea typeface="HGMaruGothicMPRO" panose="020F0600000000000000" pitchFamily="34" charset="-128"/>
                </a:rPr>
                <a:t>を使用する場合</a:t>
              </a:r>
              <a:endParaRPr lang="en-US" altLang="ja-JP" sz="1500" dirty="0">
                <a:solidFill>
                  <a:srgbClr val="0432FF"/>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effectLst/>
                  <a:latin typeface="HGMaruGothicMPRO" panose="020F0600000000000000" pitchFamily="34" charset="-128"/>
                  <a:ea typeface="HGMaruGothicMPRO" panose="020F0600000000000000" pitchFamily="34" charset="-128"/>
                </a:rPr>
                <a:t>　なお、ハの場合は、当該</a:t>
              </a:r>
              <a:r>
                <a:rPr lang="en" altLang="ja-JP" sz="1500" dirty="0">
                  <a:solidFill>
                    <a:srgbClr val="FF0000"/>
                  </a:solidFill>
                  <a:effectLst/>
                  <a:latin typeface="HGMaruGothicMPRO" panose="020F0600000000000000" pitchFamily="34" charset="-128"/>
                  <a:ea typeface="HGMaruGothicMPRO" panose="020F0600000000000000" pitchFamily="34" charset="-128"/>
                </a:rPr>
                <a:t>CAD/CAM</a:t>
              </a:r>
              <a:r>
                <a:rPr lang="ja-JP" altLang="en-US" sz="1500">
                  <a:solidFill>
                    <a:srgbClr val="FF0000"/>
                  </a:solidFill>
                  <a:effectLst/>
                  <a:latin typeface="HGMaruGothicMPRO" panose="020F0600000000000000" pitchFamily="34" charset="-128"/>
                  <a:ea typeface="HGMaruGothicMPRO" panose="020F0600000000000000" pitchFamily="34" charset="-128"/>
                </a:rPr>
                <a:t>冠を装着する部位の対側に大臼歯による咬合支持 </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後継永久歯が先天性に欠如している乳歯を含む。）による咬合支持を含む。以下、咬合支持という。</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①</a:t>
              </a:r>
              <a:r>
                <a:rPr lang="ja-JP" altLang="en-US" sz="1500">
                  <a:solidFill>
                    <a:srgbClr val="FF0000"/>
                  </a:solidFill>
                  <a:effectLst/>
                  <a:latin typeface="HGMaruGothicMPRO" panose="020F0600000000000000" pitchFamily="34" charset="-128"/>
                  <a:ea typeface="HGMaruGothicMPRO" panose="020F0600000000000000" pitchFamily="34" charset="-128"/>
                </a:rPr>
                <a:t>当該</a:t>
              </a:r>
              <a:r>
                <a:rPr lang="en" altLang="ja-JP" sz="1500" dirty="0">
                  <a:solidFill>
                    <a:srgbClr val="FF0000"/>
                  </a:solidFill>
                  <a:effectLst/>
                  <a:latin typeface="HGMaruGothicMPRO" panose="020F0600000000000000" pitchFamily="34" charset="-128"/>
                  <a:ea typeface="HGMaruGothicMPRO" panose="020F0600000000000000" pitchFamily="34" charset="-128"/>
                </a:rPr>
                <a:t>CAD/CAM</a:t>
              </a:r>
              <a:r>
                <a:rPr lang="ja-JP" altLang="en-US" sz="1500">
                  <a:solidFill>
                    <a:srgbClr val="FF0000"/>
                  </a:solidFill>
                  <a:effectLst/>
                  <a:latin typeface="HGMaruGothicMPRO" panose="020F0600000000000000" pitchFamily="34" charset="-128"/>
                  <a:ea typeface="HGMaruGothicMPRO" panose="020F0600000000000000" pitchFamily="34" charset="-128"/>
                </a:rPr>
                <a:t>冠を装着する部位と同側に大臼歯による咬合支持があり、当該補綴部位に過度な咬合圧が加わらない場合等 </a:t>
              </a: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②</a:t>
              </a:r>
              <a:r>
                <a:rPr lang="ja-JP" altLang="en-US" sz="1500">
                  <a:solidFill>
                    <a:srgbClr val="FF0000"/>
                  </a:solidFill>
                  <a:effectLst/>
                  <a:latin typeface="HGMaruGothicMPRO" panose="020F0600000000000000" pitchFamily="34" charset="-128"/>
                  <a:ea typeface="HGMaruGothicMPRO" panose="020F0600000000000000" pitchFamily="34" charset="-128"/>
                </a:rPr>
                <a:t>当該</a:t>
              </a:r>
              <a:r>
                <a:rPr lang="en" altLang="ja-JP" sz="1500" dirty="0">
                  <a:solidFill>
                    <a:srgbClr val="FF0000"/>
                  </a:solidFill>
                  <a:effectLst/>
                  <a:latin typeface="HGMaruGothicMPRO" panose="020F0600000000000000" pitchFamily="34" charset="-128"/>
                  <a:ea typeface="HGMaruGothicMPRO" panose="020F0600000000000000" pitchFamily="34" charset="-128"/>
                </a:rPr>
                <a:t>CAD/CAM</a:t>
              </a:r>
              <a:r>
                <a:rPr lang="ja-JP" altLang="en-US" sz="1500">
                  <a:solidFill>
                    <a:srgbClr val="FF0000"/>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冠を装着する部位の同側に大臼歯による咬合支持がなく、当該補綴部位の対合歯が欠損</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部分床義歯を装着している場合を含む。</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であり、当該補綴部位の</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近心側隣在歯までの咬合支持がある場合 </a:t>
              </a:r>
            </a:p>
            <a:p>
              <a:pPr algn="l">
                <a:lnSpc>
                  <a:spcPts val="1700"/>
                </a:lnSpc>
              </a:pPr>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36302F44-646D-FA17-335C-4AFD6C58D667}"/>
                </a:ext>
              </a:extLst>
            </p:cNvPr>
            <p:cNvSpPr/>
            <p:nvPr/>
          </p:nvSpPr>
          <p:spPr>
            <a:xfrm>
              <a:off x="5867028" y="39207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44776192-7EA1-89EF-839B-CACB0367D999}"/>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EFF13C42-5CD7-7618-A8A7-C3F2575F0CEF}"/>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567FE3F1-A786-EA02-0EB6-7C217FA4178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924BFDF9-1659-0275-EBE5-5079127183EE}"/>
              </a:ext>
            </a:extLst>
          </p:cNvPr>
          <p:cNvSpPr>
            <a:spLocks noGrp="1"/>
          </p:cNvSpPr>
          <p:nvPr>
            <p:ph type="sldNum" sz="quarter" idx="12"/>
          </p:nvPr>
        </p:nvSpPr>
        <p:spPr/>
        <p:txBody>
          <a:bodyPr/>
          <a:lstStyle/>
          <a:p>
            <a:fld id="{7F53A4F6-1DED-4042-94B1-26CBF9BCF6BA}" type="slidenum">
              <a:rPr kumimoji="1" lang="ja-JP" altLang="en-US" smtClean="0"/>
              <a:t>273</a:t>
            </a:fld>
            <a:endParaRPr kumimoji="1" lang="ja-JP" altLang="en-US"/>
          </a:p>
        </p:txBody>
      </p:sp>
    </p:spTree>
    <p:extLst>
      <p:ext uri="{BB962C8B-B14F-4D97-AF65-F5344CB8AC3E}">
        <p14:creationId xmlns:p14="http://schemas.microsoft.com/office/powerpoint/2010/main" val="123180035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281837" y="1847589"/>
            <a:ext cx="11761938" cy="4521896"/>
          </a:xfrm>
          <a:prstGeom prst="rect">
            <a:avLst/>
          </a:prstGeom>
          <a:ln>
            <a:no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800">
                <a:solidFill>
                  <a:schemeClr val="tx1"/>
                </a:solidFill>
                <a:latin typeface="HGMaruGothicMPRO" panose="020F0600000000000000" pitchFamily="34" charset="-128"/>
                <a:ea typeface="HGMaruGothicMPRO" panose="020F0600000000000000" pitchFamily="34" charset="-128"/>
              </a:rPr>
              <a:t>咬合支持について</a:t>
            </a:r>
          </a:p>
          <a:p>
            <a:r>
              <a:rPr lang="ja-JP" altLang="en-US" sz="3600">
                <a:solidFill>
                  <a:schemeClr val="tx1"/>
                </a:solidFill>
                <a:effectLst/>
                <a:latin typeface="HGMaruGothicMPRO" panose="020F0600000000000000" pitchFamily="34" charset="-128"/>
                <a:ea typeface="HGMaruGothicMPRO" panose="020F0600000000000000" pitchFamily="34" charset="-128"/>
              </a:rPr>
              <a:t> </a:t>
            </a:r>
            <a:endParaRPr lang="en-US" altLang="ja-JP" sz="3600" dirty="0">
              <a:solidFill>
                <a:schemeClr val="tx1"/>
              </a:solidFill>
              <a:effectLst/>
              <a:latin typeface="HGMaruGothicMPRO" panose="020F0600000000000000" pitchFamily="34" charset="-128"/>
              <a:ea typeface="HGMaruGothicMPRO" panose="020F0600000000000000" pitchFamily="34" charset="-128"/>
            </a:endParaRPr>
          </a:p>
          <a:p>
            <a:r>
              <a:rPr lang="ja-JP" altLang="en-US" sz="3600">
                <a:solidFill>
                  <a:schemeClr val="tx1"/>
                </a:solidFill>
                <a:effectLst/>
                <a:latin typeface="HGMaruGothicMPRO" panose="020F0600000000000000" pitchFamily="34" charset="-128"/>
                <a:ea typeface="HGMaruGothicMPRO" panose="020F0600000000000000" pitchFamily="34" charset="-128"/>
              </a:rPr>
              <a:t>　固定性ブリッジ</a:t>
            </a:r>
            <a:endParaRPr lang="en-US" altLang="ja-JP" sz="3600" dirty="0">
              <a:solidFill>
                <a:schemeClr val="tx1"/>
              </a:solidFill>
              <a:effectLst/>
              <a:latin typeface="HGMaruGothicMPRO" panose="020F0600000000000000" pitchFamily="34" charset="-128"/>
              <a:ea typeface="HGMaruGothicMPRO" panose="020F0600000000000000" pitchFamily="34" charset="-128"/>
            </a:endParaRPr>
          </a:p>
          <a:p>
            <a:r>
              <a:rPr lang="ja-JP" altLang="en-US" sz="3600">
                <a:solidFill>
                  <a:schemeClr val="tx1"/>
                </a:solidFill>
                <a:effectLst/>
                <a:latin typeface="HGMaruGothicMPRO" panose="020F0600000000000000" pitchFamily="34" charset="-128"/>
                <a:ea typeface="HGMaruGothicMPRO" panose="020F0600000000000000" pitchFamily="34" charset="-128"/>
              </a:rPr>
              <a:t>又は</a:t>
            </a:r>
            <a:endParaRPr lang="en-US" altLang="ja-JP" sz="3600" dirty="0">
              <a:solidFill>
                <a:schemeClr val="tx1"/>
              </a:solidFill>
              <a:effectLst/>
              <a:latin typeface="HGMaruGothicMPRO" panose="020F0600000000000000" pitchFamily="34" charset="-128"/>
              <a:ea typeface="HGMaruGothicMPRO" panose="020F0600000000000000" pitchFamily="34" charset="-128"/>
            </a:endParaRPr>
          </a:p>
          <a:p>
            <a:r>
              <a:rPr lang="ja-JP" altLang="en-US" sz="3600">
                <a:solidFill>
                  <a:schemeClr val="tx1"/>
                </a:solidFill>
                <a:effectLst/>
                <a:latin typeface="HGMaruGothicMPRO" panose="020F0600000000000000" pitchFamily="34" charset="-128"/>
                <a:ea typeface="HGMaruGothicMPRO" panose="020F0600000000000000" pitchFamily="34" charset="-128"/>
              </a:rPr>
              <a:t>乳歯</a:t>
            </a:r>
            <a:endParaRPr lang="en-US" altLang="ja-JP" sz="3600" dirty="0">
              <a:solidFill>
                <a:schemeClr val="tx1"/>
              </a:solidFill>
              <a:effectLst/>
              <a:latin typeface="HGMaruGothicMPRO" panose="020F0600000000000000" pitchFamily="34" charset="-128"/>
              <a:ea typeface="HGMaruGothicMPRO" panose="020F0600000000000000" pitchFamily="34" charset="-128"/>
            </a:endParaRPr>
          </a:p>
          <a:p>
            <a:r>
              <a:rPr lang="ja-JP" altLang="en-US" sz="3600">
                <a:solidFill>
                  <a:srgbClr val="FF0000"/>
                </a:solidFill>
                <a:latin typeface="HGMaruGothicMPRO" panose="020F0600000000000000" pitchFamily="34" charset="-128"/>
                <a:ea typeface="HGMaruGothicMPRO" panose="020F0600000000000000" pitchFamily="34" charset="-128"/>
              </a:rPr>
              <a:t>（</a:t>
            </a:r>
            <a:r>
              <a:rPr lang="ja-JP" altLang="en-US" sz="3600">
                <a:solidFill>
                  <a:srgbClr val="FF0000"/>
                </a:solidFill>
                <a:effectLst/>
                <a:latin typeface="HGMaruGothicMPRO" panose="020F0600000000000000" pitchFamily="34" charset="-128"/>
                <a:ea typeface="HGMaruGothicMPRO" panose="020F0600000000000000" pitchFamily="34" charset="-128"/>
              </a:rPr>
              <a:t>後継永久歯が先天性に欠如している乳歯を含む 。）</a:t>
            </a:r>
            <a:endParaRPr lang="en-US" altLang="ja-JP" sz="3600" dirty="0">
              <a:solidFill>
                <a:srgbClr val="FF0000"/>
              </a:solidFill>
              <a:effectLst/>
              <a:latin typeface="HGMaruGothicMPRO" panose="020F0600000000000000" pitchFamily="34" charset="-128"/>
              <a:ea typeface="HGMaruGothicMPRO" panose="020F0600000000000000" pitchFamily="34" charset="-128"/>
            </a:endParaRPr>
          </a:p>
          <a:p>
            <a:r>
              <a:rPr lang="ja-JP" altLang="en-US" sz="3600">
                <a:solidFill>
                  <a:schemeClr val="tx1"/>
                </a:solidFill>
                <a:effectLst/>
                <a:latin typeface="HGMaruGothicMPRO" panose="020F0600000000000000" pitchFamily="34" charset="-128"/>
                <a:ea typeface="HGMaruGothicMPRO" panose="020F0600000000000000" pitchFamily="34" charset="-128"/>
              </a:rPr>
              <a:t>による咬合支持を含む。</a:t>
            </a:r>
            <a:endParaRPr lang="en-US" altLang="ja-JP" sz="36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CD7858A2-E055-C61E-8E1C-6E03469E1264}"/>
              </a:ext>
            </a:extLst>
          </p:cNvPr>
          <p:cNvSpPr>
            <a:spLocks noGrp="1"/>
          </p:cNvSpPr>
          <p:nvPr>
            <p:ph type="sldNum" sz="quarter" idx="12"/>
          </p:nvPr>
        </p:nvSpPr>
        <p:spPr/>
        <p:txBody>
          <a:bodyPr/>
          <a:lstStyle/>
          <a:p>
            <a:fld id="{7F53A4F6-1DED-4042-94B1-26CBF9BCF6BA}" type="slidenum">
              <a:rPr kumimoji="1" lang="ja-JP" altLang="en-US" smtClean="0"/>
              <a:t>274</a:t>
            </a:fld>
            <a:endParaRPr kumimoji="1" lang="ja-JP" altLang="en-US"/>
          </a:p>
        </p:txBody>
      </p:sp>
    </p:spTree>
    <p:extLst>
      <p:ext uri="{BB962C8B-B14F-4D97-AF65-F5344CB8AC3E}">
        <p14:creationId xmlns:p14="http://schemas.microsoft.com/office/powerpoint/2010/main" val="334678574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008FDBE-A761-E3F4-A6FA-445F35791F2C}"/>
              </a:ext>
            </a:extLst>
          </p:cNvPr>
          <p:cNvPicPr>
            <a:picLocks noChangeAspect="1"/>
          </p:cNvPicPr>
          <p:nvPr/>
        </p:nvPicPr>
        <p:blipFill>
          <a:blip r:embed="rId3"/>
          <a:stretch>
            <a:fillRect/>
          </a:stretch>
        </p:blipFill>
        <p:spPr>
          <a:xfrm>
            <a:off x="3577725" y="5559789"/>
            <a:ext cx="690479" cy="523965"/>
          </a:xfrm>
          <a:prstGeom prst="rect">
            <a:avLst/>
          </a:prstGeom>
        </p:spPr>
      </p:pic>
      <p:sp>
        <p:nvSpPr>
          <p:cNvPr id="8" name="スライド番号プレースホルダー 7">
            <a:extLst>
              <a:ext uri="{FF2B5EF4-FFF2-40B4-BE49-F238E27FC236}">
                <a16:creationId xmlns:a16="http://schemas.microsoft.com/office/drawing/2014/main" id="{8272D9A8-89FF-AB8D-1308-782858EDD618}"/>
              </a:ext>
            </a:extLst>
          </p:cNvPr>
          <p:cNvSpPr>
            <a:spLocks noGrp="1"/>
          </p:cNvSpPr>
          <p:nvPr>
            <p:ph type="sldNum" sz="quarter" idx="12"/>
          </p:nvPr>
        </p:nvSpPr>
        <p:spPr/>
        <p:txBody>
          <a:bodyPr/>
          <a:lstStyle/>
          <a:p>
            <a:fld id="{7F53A4F6-1DED-4042-94B1-26CBF9BCF6BA}" type="slidenum">
              <a:rPr kumimoji="1" lang="ja-JP" altLang="en-US" smtClean="0"/>
              <a:t>275</a:t>
            </a:fld>
            <a:endParaRPr kumimoji="1" lang="ja-JP" altLang="en-US"/>
          </a:p>
        </p:txBody>
      </p:sp>
    </p:spTree>
    <p:extLst>
      <p:ext uri="{BB962C8B-B14F-4D97-AF65-F5344CB8AC3E}">
        <p14:creationId xmlns:p14="http://schemas.microsoft.com/office/powerpoint/2010/main" val="228519179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3"/>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4"/>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5"/>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6"/>
          <a:stretch>
            <a:fillRect/>
          </a:stretch>
        </p:blipFill>
        <p:spPr>
          <a:xfrm>
            <a:off x="7320461" y="4407710"/>
            <a:ext cx="482196" cy="484514"/>
          </a:xfrm>
          <a:prstGeom prst="rect">
            <a:avLst/>
          </a:prstGeom>
        </p:spPr>
      </p:pic>
      <p:pic>
        <p:nvPicPr>
          <p:cNvPr id="7" name="図 6">
            <a:extLst>
              <a:ext uri="{FF2B5EF4-FFF2-40B4-BE49-F238E27FC236}">
                <a16:creationId xmlns:a16="http://schemas.microsoft.com/office/drawing/2014/main" id="{9008FDBE-A761-E3F4-A6FA-445F35791F2C}"/>
              </a:ext>
            </a:extLst>
          </p:cNvPr>
          <p:cNvPicPr>
            <a:picLocks noChangeAspect="1"/>
          </p:cNvPicPr>
          <p:nvPr/>
        </p:nvPicPr>
        <p:blipFill>
          <a:blip r:embed="rId7"/>
          <a:stretch>
            <a:fillRect/>
          </a:stretch>
        </p:blipFill>
        <p:spPr>
          <a:xfrm>
            <a:off x="3577725" y="5559789"/>
            <a:ext cx="690479" cy="523965"/>
          </a:xfrm>
          <a:prstGeom prst="rect">
            <a:avLst/>
          </a:prstGeom>
        </p:spPr>
      </p:pic>
      <p:sp>
        <p:nvSpPr>
          <p:cNvPr id="8" name="スライド番号プレースホルダー 7">
            <a:extLst>
              <a:ext uri="{FF2B5EF4-FFF2-40B4-BE49-F238E27FC236}">
                <a16:creationId xmlns:a16="http://schemas.microsoft.com/office/drawing/2014/main" id="{B738A1E7-6BD8-4B0E-1F07-400C82FB4884}"/>
              </a:ext>
            </a:extLst>
          </p:cNvPr>
          <p:cNvSpPr>
            <a:spLocks noGrp="1"/>
          </p:cNvSpPr>
          <p:nvPr>
            <p:ph type="sldNum" sz="quarter" idx="12"/>
          </p:nvPr>
        </p:nvSpPr>
        <p:spPr/>
        <p:txBody>
          <a:bodyPr/>
          <a:lstStyle/>
          <a:p>
            <a:fld id="{7F53A4F6-1DED-4042-94B1-26CBF9BCF6BA}" type="slidenum">
              <a:rPr kumimoji="1" lang="ja-JP" altLang="en-US" smtClean="0"/>
              <a:t>276</a:t>
            </a:fld>
            <a:endParaRPr kumimoji="1" lang="ja-JP" altLang="en-US"/>
          </a:p>
        </p:txBody>
      </p:sp>
    </p:spTree>
    <p:extLst>
      <p:ext uri="{BB962C8B-B14F-4D97-AF65-F5344CB8AC3E}">
        <p14:creationId xmlns:p14="http://schemas.microsoft.com/office/powerpoint/2010/main" val="144228123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①</a:t>
            </a: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3"/>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4"/>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5"/>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4F4DEBA-383F-7D61-32DE-C084AEA000D3}"/>
              </a:ext>
            </a:extLst>
          </p:cNvPr>
          <p:cNvSpPr/>
          <p:nvPr/>
        </p:nvSpPr>
        <p:spPr>
          <a:xfrm>
            <a:off x="4266986" y="5538730"/>
            <a:ext cx="181948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2E1FB1-E3DD-07FD-0E76-674212A60353}"/>
              </a:ext>
            </a:extLst>
          </p:cNvPr>
          <p:cNvSpPr/>
          <p:nvPr/>
        </p:nvSpPr>
        <p:spPr>
          <a:xfrm>
            <a:off x="3984625" y="3684542"/>
            <a:ext cx="2095498"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6"/>
          <a:stretch>
            <a:fillRect/>
          </a:stretch>
        </p:blipFill>
        <p:spPr>
          <a:xfrm>
            <a:off x="7320461" y="4407710"/>
            <a:ext cx="482196" cy="484514"/>
          </a:xfrm>
          <a:prstGeom prst="rect">
            <a:avLst/>
          </a:prstGeom>
        </p:spPr>
      </p:pic>
      <p:pic>
        <p:nvPicPr>
          <p:cNvPr id="7" name="図 6">
            <a:extLst>
              <a:ext uri="{FF2B5EF4-FFF2-40B4-BE49-F238E27FC236}">
                <a16:creationId xmlns:a16="http://schemas.microsoft.com/office/drawing/2014/main" id="{9008FDBE-A761-E3F4-A6FA-445F35791F2C}"/>
              </a:ext>
            </a:extLst>
          </p:cNvPr>
          <p:cNvPicPr>
            <a:picLocks noChangeAspect="1"/>
          </p:cNvPicPr>
          <p:nvPr/>
        </p:nvPicPr>
        <p:blipFill>
          <a:blip r:embed="rId7"/>
          <a:stretch>
            <a:fillRect/>
          </a:stretch>
        </p:blipFill>
        <p:spPr>
          <a:xfrm>
            <a:off x="3577725" y="5559789"/>
            <a:ext cx="690479" cy="523965"/>
          </a:xfrm>
          <a:prstGeom prst="rect">
            <a:avLst/>
          </a:prstGeom>
        </p:spPr>
      </p:pic>
      <p:sp>
        <p:nvSpPr>
          <p:cNvPr id="8" name="正方形/長方形 7">
            <a:extLst>
              <a:ext uri="{FF2B5EF4-FFF2-40B4-BE49-F238E27FC236}">
                <a16:creationId xmlns:a16="http://schemas.microsoft.com/office/drawing/2014/main" id="{1A2136D0-3DF0-7BA5-5E07-8DD4782A2F4F}"/>
              </a:ext>
            </a:extLst>
          </p:cNvPr>
          <p:cNvSpPr/>
          <p:nvPr/>
        </p:nvSpPr>
        <p:spPr>
          <a:xfrm>
            <a:off x="2372442" y="5559789"/>
            <a:ext cx="58784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15C6B0C-80F9-987A-DE3E-FCBE6B1BBE94}"/>
              </a:ext>
            </a:extLst>
          </p:cNvPr>
          <p:cNvSpPr/>
          <p:nvPr/>
        </p:nvSpPr>
        <p:spPr>
          <a:xfrm>
            <a:off x="2311400" y="3768139"/>
            <a:ext cx="1079870"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3">
            <a:extLst>
              <a:ext uri="{FF2B5EF4-FFF2-40B4-BE49-F238E27FC236}">
                <a16:creationId xmlns:a16="http://schemas.microsoft.com/office/drawing/2014/main" id="{FC30794D-FD70-7EF4-EB55-8A8B61E95C16}"/>
              </a:ext>
            </a:extLst>
          </p:cNvPr>
          <p:cNvSpPr>
            <a:spLocks noGrp="1"/>
          </p:cNvSpPr>
          <p:nvPr>
            <p:ph type="sldNum" sz="quarter" idx="12"/>
          </p:nvPr>
        </p:nvSpPr>
        <p:spPr/>
        <p:txBody>
          <a:bodyPr/>
          <a:lstStyle/>
          <a:p>
            <a:fld id="{7F53A4F6-1DED-4042-94B1-26CBF9BCF6BA}" type="slidenum">
              <a:rPr kumimoji="1" lang="ja-JP" altLang="en-US" smtClean="0"/>
              <a:t>277</a:t>
            </a:fld>
            <a:endParaRPr kumimoji="1" lang="ja-JP" altLang="en-US"/>
          </a:p>
        </p:txBody>
      </p:sp>
    </p:spTree>
    <p:extLst>
      <p:ext uri="{BB962C8B-B14F-4D97-AF65-F5344CB8AC3E}">
        <p14:creationId xmlns:p14="http://schemas.microsoft.com/office/powerpoint/2010/main" val="20685397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①</a:t>
            </a: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3"/>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4"/>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5"/>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4F4DEBA-383F-7D61-32DE-C084AEA000D3}"/>
              </a:ext>
            </a:extLst>
          </p:cNvPr>
          <p:cNvSpPr/>
          <p:nvPr/>
        </p:nvSpPr>
        <p:spPr>
          <a:xfrm>
            <a:off x="4266986" y="5538730"/>
            <a:ext cx="181948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2E1FB1-E3DD-07FD-0E76-674212A60353}"/>
              </a:ext>
            </a:extLst>
          </p:cNvPr>
          <p:cNvSpPr/>
          <p:nvPr/>
        </p:nvSpPr>
        <p:spPr>
          <a:xfrm>
            <a:off x="3391270" y="3665492"/>
            <a:ext cx="2688854"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6"/>
          <a:stretch>
            <a:fillRect/>
          </a:stretch>
        </p:blipFill>
        <p:spPr>
          <a:xfrm>
            <a:off x="7320461" y="4407710"/>
            <a:ext cx="482196" cy="484514"/>
          </a:xfrm>
          <a:prstGeom prst="rect">
            <a:avLst/>
          </a:prstGeom>
        </p:spPr>
      </p:pic>
      <p:pic>
        <p:nvPicPr>
          <p:cNvPr id="7" name="図 6">
            <a:extLst>
              <a:ext uri="{FF2B5EF4-FFF2-40B4-BE49-F238E27FC236}">
                <a16:creationId xmlns:a16="http://schemas.microsoft.com/office/drawing/2014/main" id="{9008FDBE-A761-E3F4-A6FA-445F35791F2C}"/>
              </a:ext>
            </a:extLst>
          </p:cNvPr>
          <p:cNvPicPr>
            <a:picLocks noChangeAspect="1"/>
          </p:cNvPicPr>
          <p:nvPr/>
        </p:nvPicPr>
        <p:blipFill>
          <a:blip r:embed="rId7"/>
          <a:stretch>
            <a:fillRect/>
          </a:stretch>
        </p:blipFill>
        <p:spPr>
          <a:xfrm>
            <a:off x="3577725" y="5559789"/>
            <a:ext cx="690479" cy="523965"/>
          </a:xfrm>
          <a:prstGeom prst="rect">
            <a:avLst/>
          </a:prstGeom>
        </p:spPr>
      </p:pic>
      <p:sp>
        <p:nvSpPr>
          <p:cNvPr id="8" name="正方形/長方形 7">
            <a:extLst>
              <a:ext uri="{FF2B5EF4-FFF2-40B4-BE49-F238E27FC236}">
                <a16:creationId xmlns:a16="http://schemas.microsoft.com/office/drawing/2014/main" id="{1A2136D0-3DF0-7BA5-5E07-8DD4782A2F4F}"/>
              </a:ext>
            </a:extLst>
          </p:cNvPr>
          <p:cNvSpPr/>
          <p:nvPr/>
        </p:nvSpPr>
        <p:spPr>
          <a:xfrm>
            <a:off x="2372442" y="5559789"/>
            <a:ext cx="58784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15C6B0C-80F9-987A-DE3E-FCBE6B1BBE94}"/>
              </a:ext>
            </a:extLst>
          </p:cNvPr>
          <p:cNvSpPr/>
          <p:nvPr/>
        </p:nvSpPr>
        <p:spPr>
          <a:xfrm>
            <a:off x="2311400" y="3768139"/>
            <a:ext cx="516695"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3">
            <a:extLst>
              <a:ext uri="{FF2B5EF4-FFF2-40B4-BE49-F238E27FC236}">
                <a16:creationId xmlns:a16="http://schemas.microsoft.com/office/drawing/2014/main" id="{7D4998FC-8CC0-C0FF-37E5-6982FFCF48D4}"/>
              </a:ext>
            </a:extLst>
          </p:cNvPr>
          <p:cNvSpPr>
            <a:spLocks noGrp="1"/>
          </p:cNvSpPr>
          <p:nvPr>
            <p:ph type="sldNum" sz="quarter" idx="12"/>
          </p:nvPr>
        </p:nvSpPr>
        <p:spPr/>
        <p:txBody>
          <a:bodyPr/>
          <a:lstStyle/>
          <a:p>
            <a:fld id="{7F53A4F6-1DED-4042-94B1-26CBF9BCF6BA}" type="slidenum">
              <a:rPr kumimoji="1" lang="ja-JP" altLang="en-US" smtClean="0"/>
              <a:t>278</a:t>
            </a:fld>
            <a:endParaRPr kumimoji="1" lang="ja-JP" altLang="en-US"/>
          </a:p>
        </p:txBody>
      </p:sp>
    </p:spTree>
    <p:extLst>
      <p:ext uri="{BB962C8B-B14F-4D97-AF65-F5344CB8AC3E}">
        <p14:creationId xmlns:p14="http://schemas.microsoft.com/office/powerpoint/2010/main" val="75113739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①</a:t>
            </a: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3"/>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4"/>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5"/>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4F4DEBA-383F-7D61-32DE-C084AEA000D3}"/>
              </a:ext>
            </a:extLst>
          </p:cNvPr>
          <p:cNvSpPr/>
          <p:nvPr/>
        </p:nvSpPr>
        <p:spPr>
          <a:xfrm>
            <a:off x="4266986" y="5538730"/>
            <a:ext cx="181948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2E1FB1-E3DD-07FD-0E76-674212A60353}"/>
              </a:ext>
            </a:extLst>
          </p:cNvPr>
          <p:cNvSpPr/>
          <p:nvPr/>
        </p:nvSpPr>
        <p:spPr>
          <a:xfrm>
            <a:off x="3391270" y="3665492"/>
            <a:ext cx="2688854"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6"/>
          <a:stretch>
            <a:fillRect/>
          </a:stretch>
        </p:blipFill>
        <p:spPr>
          <a:xfrm>
            <a:off x="7320461" y="4407710"/>
            <a:ext cx="482196" cy="484514"/>
          </a:xfrm>
          <a:prstGeom prst="rect">
            <a:avLst/>
          </a:prstGeom>
        </p:spPr>
      </p:pic>
      <p:pic>
        <p:nvPicPr>
          <p:cNvPr id="7" name="図 6">
            <a:extLst>
              <a:ext uri="{FF2B5EF4-FFF2-40B4-BE49-F238E27FC236}">
                <a16:creationId xmlns:a16="http://schemas.microsoft.com/office/drawing/2014/main" id="{9008FDBE-A761-E3F4-A6FA-445F35791F2C}"/>
              </a:ext>
            </a:extLst>
          </p:cNvPr>
          <p:cNvPicPr>
            <a:picLocks noChangeAspect="1"/>
          </p:cNvPicPr>
          <p:nvPr/>
        </p:nvPicPr>
        <p:blipFill>
          <a:blip r:embed="rId7"/>
          <a:stretch>
            <a:fillRect/>
          </a:stretch>
        </p:blipFill>
        <p:spPr>
          <a:xfrm>
            <a:off x="3577725" y="5559789"/>
            <a:ext cx="690479" cy="523965"/>
          </a:xfrm>
          <a:prstGeom prst="rect">
            <a:avLst/>
          </a:prstGeom>
        </p:spPr>
      </p:pic>
      <p:sp>
        <p:nvSpPr>
          <p:cNvPr id="8" name="正方形/長方形 7">
            <a:extLst>
              <a:ext uri="{FF2B5EF4-FFF2-40B4-BE49-F238E27FC236}">
                <a16:creationId xmlns:a16="http://schemas.microsoft.com/office/drawing/2014/main" id="{1A2136D0-3DF0-7BA5-5E07-8DD4782A2F4F}"/>
              </a:ext>
            </a:extLst>
          </p:cNvPr>
          <p:cNvSpPr/>
          <p:nvPr/>
        </p:nvSpPr>
        <p:spPr>
          <a:xfrm>
            <a:off x="2961279" y="5559789"/>
            <a:ext cx="62465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15C6B0C-80F9-987A-DE3E-FCBE6B1BBE94}"/>
              </a:ext>
            </a:extLst>
          </p:cNvPr>
          <p:cNvSpPr/>
          <p:nvPr/>
        </p:nvSpPr>
        <p:spPr>
          <a:xfrm>
            <a:off x="2311400" y="3768139"/>
            <a:ext cx="516695"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3">
            <a:extLst>
              <a:ext uri="{FF2B5EF4-FFF2-40B4-BE49-F238E27FC236}">
                <a16:creationId xmlns:a16="http://schemas.microsoft.com/office/drawing/2014/main" id="{6B8E7546-3527-4359-4E77-07D323D710D6}"/>
              </a:ext>
            </a:extLst>
          </p:cNvPr>
          <p:cNvSpPr>
            <a:spLocks noGrp="1"/>
          </p:cNvSpPr>
          <p:nvPr>
            <p:ph type="sldNum" sz="quarter" idx="12"/>
          </p:nvPr>
        </p:nvSpPr>
        <p:spPr/>
        <p:txBody>
          <a:bodyPr/>
          <a:lstStyle/>
          <a:p>
            <a:fld id="{7F53A4F6-1DED-4042-94B1-26CBF9BCF6BA}" type="slidenum">
              <a:rPr kumimoji="1" lang="ja-JP" altLang="en-US" smtClean="0"/>
              <a:t>279</a:t>
            </a:fld>
            <a:endParaRPr kumimoji="1" lang="ja-JP" altLang="en-US"/>
          </a:p>
        </p:txBody>
      </p:sp>
    </p:spTree>
    <p:extLst>
      <p:ext uri="{BB962C8B-B14F-4D97-AF65-F5344CB8AC3E}">
        <p14:creationId xmlns:p14="http://schemas.microsoft.com/office/powerpoint/2010/main" val="3566260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CBF662-B93D-9CAC-23A7-CBF659530616}"/>
              </a:ext>
            </a:extLst>
          </p:cNvPr>
          <p:cNvSpPr>
            <a:spLocks noGrp="1"/>
          </p:cNvSpPr>
          <p:nvPr>
            <p:ph idx="1"/>
          </p:nvPr>
        </p:nvSpPr>
        <p:spPr>
          <a:xfrm>
            <a:off x="141514" y="838200"/>
            <a:ext cx="11734800" cy="5338763"/>
          </a:xfrm>
        </p:spPr>
        <p:txBody>
          <a:bodyPr anchor="ctr" anchorCtr="1">
            <a:normAutofit/>
          </a:bodyPr>
          <a:lstStyle/>
          <a:p>
            <a:pPr marL="0" indent="0">
              <a:buNone/>
            </a:pPr>
            <a:r>
              <a:rPr lang="ja-JP" altLang="en-US" sz="6000">
                <a:latin typeface="HGMaruGothicMPRO" panose="020F0600000000000000" pitchFamily="34" charset="-128"/>
                <a:ea typeface="HGMaruGothicMPRO" panose="020F0600000000000000" pitchFamily="34" charset="-128"/>
              </a:rPr>
              <a:t>近年の厚労省のトレンド②</a:t>
            </a:r>
            <a:endParaRPr kumimoji="1" lang="en-US" altLang="ja-JP" sz="6000" dirty="0">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F707F61C-E0F6-544D-3D26-9651267DCBD6}"/>
              </a:ext>
            </a:extLst>
          </p:cNvPr>
          <p:cNvSpPr>
            <a:spLocks noGrp="1"/>
          </p:cNvSpPr>
          <p:nvPr>
            <p:ph type="sldNum" sz="quarter" idx="12"/>
          </p:nvPr>
        </p:nvSpPr>
        <p:spPr/>
        <p:txBody>
          <a:bodyPr/>
          <a:lstStyle/>
          <a:p>
            <a:fld id="{7F53A4F6-1DED-4042-94B1-26CBF9BCF6BA}" type="slidenum">
              <a:rPr kumimoji="1" lang="ja-JP" altLang="en-US" smtClean="0"/>
              <a:t>28</a:t>
            </a:fld>
            <a:endParaRPr kumimoji="1" lang="ja-JP" altLang="en-US"/>
          </a:p>
        </p:txBody>
      </p:sp>
    </p:spTree>
    <p:extLst>
      <p:ext uri="{BB962C8B-B14F-4D97-AF65-F5344CB8AC3E}">
        <p14:creationId xmlns:p14="http://schemas.microsoft.com/office/powerpoint/2010/main" val="300476226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①</a:t>
            </a: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3"/>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4"/>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5"/>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4F4DEBA-383F-7D61-32DE-C084AEA000D3}"/>
              </a:ext>
            </a:extLst>
          </p:cNvPr>
          <p:cNvSpPr/>
          <p:nvPr/>
        </p:nvSpPr>
        <p:spPr>
          <a:xfrm>
            <a:off x="4266986" y="5538730"/>
            <a:ext cx="181948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2E1FB1-E3DD-07FD-0E76-674212A60353}"/>
              </a:ext>
            </a:extLst>
          </p:cNvPr>
          <p:cNvSpPr/>
          <p:nvPr/>
        </p:nvSpPr>
        <p:spPr>
          <a:xfrm>
            <a:off x="3391270" y="3665492"/>
            <a:ext cx="2688854"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6"/>
          <a:stretch>
            <a:fillRect/>
          </a:stretch>
        </p:blipFill>
        <p:spPr>
          <a:xfrm>
            <a:off x="7320461" y="4407710"/>
            <a:ext cx="482196" cy="484514"/>
          </a:xfrm>
          <a:prstGeom prst="rect">
            <a:avLst/>
          </a:prstGeom>
        </p:spPr>
      </p:pic>
      <p:pic>
        <p:nvPicPr>
          <p:cNvPr id="7" name="図 6">
            <a:extLst>
              <a:ext uri="{FF2B5EF4-FFF2-40B4-BE49-F238E27FC236}">
                <a16:creationId xmlns:a16="http://schemas.microsoft.com/office/drawing/2014/main" id="{9008FDBE-A761-E3F4-A6FA-445F35791F2C}"/>
              </a:ext>
            </a:extLst>
          </p:cNvPr>
          <p:cNvPicPr>
            <a:picLocks noChangeAspect="1"/>
          </p:cNvPicPr>
          <p:nvPr/>
        </p:nvPicPr>
        <p:blipFill>
          <a:blip r:embed="rId7"/>
          <a:stretch>
            <a:fillRect/>
          </a:stretch>
        </p:blipFill>
        <p:spPr>
          <a:xfrm>
            <a:off x="3577725" y="5559789"/>
            <a:ext cx="690479" cy="523965"/>
          </a:xfrm>
          <a:prstGeom prst="rect">
            <a:avLst/>
          </a:prstGeom>
        </p:spPr>
      </p:pic>
      <p:sp>
        <p:nvSpPr>
          <p:cNvPr id="8" name="正方形/長方形 7">
            <a:extLst>
              <a:ext uri="{FF2B5EF4-FFF2-40B4-BE49-F238E27FC236}">
                <a16:creationId xmlns:a16="http://schemas.microsoft.com/office/drawing/2014/main" id="{1A2136D0-3DF0-7BA5-5E07-8DD4782A2F4F}"/>
              </a:ext>
            </a:extLst>
          </p:cNvPr>
          <p:cNvSpPr/>
          <p:nvPr/>
        </p:nvSpPr>
        <p:spPr>
          <a:xfrm>
            <a:off x="2961279" y="5559789"/>
            <a:ext cx="62465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15C6B0C-80F9-987A-DE3E-FCBE6B1BBE94}"/>
              </a:ext>
            </a:extLst>
          </p:cNvPr>
          <p:cNvSpPr/>
          <p:nvPr/>
        </p:nvSpPr>
        <p:spPr>
          <a:xfrm>
            <a:off x="2831736" y="3768139"/>
            <a:ext cx="62465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3">
            <a:extLst>
              <a:ext uri="{FF2B5EF4-FFF2-40B4-BE49-F238E27FC236}">
                <a16:creationId xmlns:a16="http://schemas.microsoft.com/office/drawing/2014/main" id="{D25DED5B-CE3D-948D-2D07-DB32B15520EC}"/>
              </a:ext>
            </a:extLst>
          </p:cNvPr>
          <p:cNvSpPr>
            <a:spLocks noGrp="1"/>
          </p:cNvSpPr>
          <p:nvPr>
            <p:ph type="sldNum" sz="quarter" idx="12"/>
          </p:nvPr>
        </p:nvSpPr>
        <p:spPr/>
        <p:txBody>
          <a:bodyPr/>
          <a:lstStyle/>
          <a:p>
            <a:fld id="{7F53A4F6-1DED-4042-94B1-26CBF9BCF6BA}" type="slidenum">
              <a:rPr kumimoji="1" lang="ja-JP" altLang="en-US" smtClean="0"/>
              <a:t>280</a:t>
            </a:fld>
            <a:endParaRPr kumimoji="1" lang="ja-JP" altLang="en-US"/>
          </a:p>
        </p:txBody>
      </p:sp>
    </p:spTree>
    <p:extLst>
      <p:ext uri="{BB962C8B-B14F-4D97-AF65-F5344CB8AC3E}">
        <p14:creationId xmlns:p14="http://schemas.microsoft.com/office/powerpoint/2010/main" val="241032463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①</a:t>
            </a: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5F8D34A4-A0EF-9532-7EB0-9D69A309D7B4}"/>
              </a:ext>
            </a:extLst>
          </p:cNvPr>
          <p:cNvPicPr>
            <a:picLocks noChangeAspect="1"/>
          </p:cNvPicPr>
          <p:nvPr/>
        </p:nvPicPr>
        <p:blipFill>
          <a:blip r:embed="rId3"/>
          <a:stretch>
            <a:fillRect/>
          </a:stretch>
        </p:blipFill>
        <p:spPr>
          <a:xfrm>
            <a:off x="2967038" y="5563448"/>
            <a:ext cx="630238" cy="487179"/>
          </a:xfrm>
          <a:prstGeom prst="rect">
            <a:avLst/>
          </a:prstGeom>
        </p:spPr>
      </p:pic>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4"/>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5"/>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6"/>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7"/>
          <a:stretch>
            <a:fillRect/>
          </a:stretch>
        </p:blipFill>
        <p:spPr>
          <a:xfrm>
            <a:off x="7320461" y="4407710"/>
            <a:ext cx="482196" cy="484514"/>
          </a:xfrm>
          <a:prstGeom prst="rect">
            <a:avLst/>
          </a:prstGeom>
        </p:spPr>
      </p:pic>
      <p:sp>
        <p:nvSpPr>
          <p:cNvPr id="7" name="スライド番号プレースホルダー 6">
            <a:extLst>
              <a:ext uri="{FF2B5EF4-FFF2-40B4-BE49-F238E27FC236}">
                <a16:creationId xmlns:a16="http://schemas.microsoft.com/office/drawing/2014/main" id="{CF3A8ADE-0ECD-7A99-C167-DC0DECFBC834}"/>
              </a:ext>
            </a:extLst>
          </p:cNvPr>
          <p:cNvSpPr>
            <a:spLocks noGrp="1"/>
          </p:cNvSpPr>
          <p:nvPr>
            <p:ph type="sldNum" sz="quarter" idx="12"/>
          </p:nvPr>
        </p:nvSpPr>
        <p:spPr/>
        <p:txBody>
          <a:bodyPr/>
          <a:lstStyle/>
          <a:p>
            <a:fld id="{7F53A4F6-1DED-4042-94B1-26CBF9BCF6BA}" type="slidenum">
              <a:rPr kumimoji="1" lang="ja-JP" altLang="en-US" smtClean="0"/>
              <a:t>281</a:t>
            </a:fld>
            <a:endParaRPr kumimoji="1" lang="ja-JP" altLang="en-US"/>
          </a:p>
        </p:txBody>
      </p:sp>
    </p:spTree>
    <p:extLst>
      <p:ext uri="{BB962C8B-B14F-4D97-AF65-F5344CB8AC3E}">
        <p14:creationId xmlns:p14="http://schemas.microsoft.com/office/powerpoint/2010/main" val="36720726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①</a:t>
            </a: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5F8D34A4-A0EF-9532-7EB0-9D69A309D7B4}"/>
              </a:ext>
            </a:extLst>
          </p:cNvPr>
          <p:cNvPicPr>
            <a:picLocks noChangeAspect="1"/>
          </p:cNvPicPr>
          <p:nvPr/>
        </p:nvPicPr>
        <p:blipFill>
          <a:blip r:embed="rId3"/>
          <a:stretch>
            <a:fillRect/>
          </a:stretch>
        </p:blipFill>
        <p:spPr>
          <a:xfrm>
            <a:off x="2967038" y="5563448"/>
            <a:ext cx="630238" cy="487179"/>
          </a:xfrm>
          <a:prstGeom prst="rect">
            <a:avLst/>
          </a:prstGeom>
        </p:spPr>
      </p:pic>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4"/>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5"/>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6"/>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4F4DEBA-383F-7D61-32DE-C084AEA000D3}"/>
              </a:ext>
            </a:extLst>
          </p:cNvPr>
          <p:cNvSpPr/>
          <p:nvPr/>
        </p:nvSpPr>
        <p:spPr>
          <a:xfrm>
            <a:off x="4266986" y="5538730"/>
            <a:ext cx="181948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2E1FB1-E3DD-07FD-0E76-674212A60353}"/>
              </a:ext>
            </a:extLst>
          </p:cNvPr>
          <p:cNvSpPr/>
          <p:nvPr/>
        </p:nvSpPr>
        <p:spPr>
          <a:xfrm>
            <a:off x="3987800" y="3675017"/>
            <a:ext cx="2092324"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7"/>
          <a:stretch>
            <a:fillRect/>
          </a:stretch>
        </p:blipFill>
        <p:spPr>
          <a:xfrm>
            <a:off x="7320461" y="4407710"/>
            <a:ext cx="482196" cy="484514"/>
          </a:xfrm>
          <a:prstGeom prst="rect">
            <a:avLst/>
          </a:prstGeom>
        </p:spPr>
      </p:pic>
      <p:sp>
        <p:nvSpPr>
          <p:cNvPr id="7" name="正方形/長方形 6">
            <a:extLst>
              <a:ext uri="{FF2B5EF4-FFF2-40B4-BE49-F238E27FC236}">
                <a16:creationId xmlns:a16="http://schemas.microsoft.com/office/drawing/2014/main" id="{1CCD633C-ACA5-E689-D8F3-ACDE8758FFA6}"/>
              </a:ext>
            </a:extLst>
          </p:cNvPr>
          <p:cNvSpPr/>
          <p:nvPr/>
        </p:nvSpPr>
        <p:spPr>
          <a:xfrm>
            <a:off x="2204259" y="3819099"/>
            <a:ext cx="62465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7D892D4A-0D36-299C-B58A-C55F06F78FC6}"/>
              </a:ext>
            </a:extLst>
          </p:cNvPr>
          <p:cNvSpPr/>
          <p:nvPr/>
        </p:nvSpPr>
        <p:spPr>
          <a:xfrm>
            <a:off x="2356658" y="3776946"/>
            <a:ext cx="1034099"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2D76F947-D56D-77B4-0D3A-76E3779A512E}"/>
              </a:ext>
            </a:extLst>
          </p:cNvPr>
          <p:cNvSpPr/>
          <p:nvPr/>
        </p:nvSpPr>
        <p:spPr>
          <a:xfrm>
            <a:off x="2380606" y="5580883"/>
            <a:ext cx="573393"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14">
            <a:extLst>
              <a:ext uri="{FF2B5EF4-FFF2-40B4-BE49-F238E27FC236}">
                <a16:creationId xmlns:a16="http://schemas.microsoft.com/office/drawing/2014/main" id="{C02E4A23-2A5E-EE10-C11D-F45344ECCC08}"/>
              </a:ext>
            </a:extLst>
          </p:cNvPr>
          <p:cNvSpPr>
            <a:spLocks noGrp="1"/>
          </p:cNvSpPr>
          <p:nvPr>
            <p:ph type="sldNum" sz="quarter" idx="12"/>
          </p:nvPr>
        </p:nvSpPr>
        <p:spPr/>
        <p:txBody>
          <a:bodyPr/>
          <a:lstStyle/>
          <a:p>
            <a:fld id="{7F53A4F6-1DED-4042-94B1-26CBF9BCF6BA}" type="slidenum">
              <a:rPr kumimoji="1" lang="ja-JP" altLang="en-US" smtClean="0"/>
              <a:t>282</a:t>
            </a:fld>
            <a:endParaRPr kumimoji="1" lang="ja-JP" altLang="en-US"/>
          </a:p>
        </p:txBody>
      </p:sp>
    </p:spTree>
    <p:extLst>
      <p:ext uri="{BB962C8B-B14F-4D97-AF65-F5344CB8AC3E}">
        <p14:creationId xmlns:p14="http://schemas.microsoft.com/office/powerpoint/2010/main" val="109679251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①</a:t>
            </a: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5F8D34A4-A0EF-9532-7EB0-9D69A309D7B4}"/>
              </a:ext>
            </a:extLst>
          </p:cNvPr>
          <p:cNvPicPr>
            <a:picLocks noChangeAspect="1"/>
          </p:cNvPicPr>
          <p:nvPr/>
        </p:nvPicPr>
        <p:blipFill>
          <a:blip r:embed="rId3"/>
          <a:stretch>
            <a:fillRect/>
          </a:stretch>
        </p:blipFill>
        <p:spPr>
          <a:xfrm>
            <a:off x="2967038" y="5563448"/>
            <a:ext cx="630238" cy="487179"/>
          </a:xfrm>
          <a:prstGeom prst="rect">
            <a:avLst/>
          </a:prstGeom>
        </p:spPr>
      </p:pic>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4"/>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5"/>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6"/>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4F4DEBA-383F-7D61-32DE-C084AEA000D3}"/>
              </a:ext>
            </a:extLst>
          </p:cNvPr>
          <p:cNvSpPr/>
          <p:nvPr/>
        </p:nvSpPr>
        <p:spPr>
          <a:xfrm>
            <a:off x="3598815" y="5538730"/>
            <a:ext cx="2487659"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2E1FB1-E3DD-07FD-0E76-674212A60353}"/>
              </a:ext>
            </a:extLst>
          </p:cNvPr>
          <p:cNvSpPr/>
          <p:nvPr/>
        </p:nvSpPr>
        <p:spPr>
          <a:xfrm>
            <a:off x="3390758" y="3665492"/>
            <a:ext cx="2689366"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7"/>
          <a:stretch>
            <a:fillRect/>
          </a:stretch>
        </p:blipFill>
        <p:spPr>
          <a:xfrm>
            <a:off x="7320461" y="4407710"/>
            <a:ext cx="482196" cy="484514"/>
          </a:xfrm>
          <a:prstGeom prst="rect">
            <a:avLst/>
          </a:prstGeom>
        </p:spPr>
      </p:pic>
      <p:sp>
        <p:nvSpPr>
          <p:cNvPr id="7" name="正方形/長方形 6">
            <a:extLst>
              <a:ext uri="{FF2B5EF4-FFF2-40B4-BE49-F238E27FC236}">
                <a16:creationId xmlns:a16="http://schemas.microsoft.com/office/drawing/2014/main" id="{1CCD633C-ACA5-E689-D8F3-ACDE8758FFA6}"/>
              </a:ext>
            </a:extLst>
          </p:cNvPr>
          <p:cNvSpPr/>
          <p:nvPr/>
        </p:nvSpPr>
        <p:spPr>
          <a:xfrm>
            <a:off x="2204259" y="3819099"/>
            <a:ext cx="62465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F4275A69-BDFA-A991-1DD9-3C5B34AB489D}"/>
              </a:ext>
            </a:extLst>
          </p:cNvPr>
          <p:cNvSpPr>
            <a:spLocks noGrp="1"/>
          </p:cNvSpPr>
          <p:nvPr>
            <p:ph type="sldNum" sz="quarter" idx="12"/>
          </p:nvPr>
        </p:nvSpPr>
        <p:spPr/>
        <p:txBody>
          <a:bodyPr/>
          <a:lstStyle/>
          <a:p>
            <a:fld id="{7F53A4F6-1DED-4042-94B1-26CBF9BCF6BA}" type="slidenum">
              <a:rPr kumimoji="1" lang="ja-JP" altLang="en-US" smtClean="0"/>
              <a:t>283</a:t>
            </a:fld>
            <a:endParaRPr kumimoji="1" lang="ja-JP" altLang="en-US"/>
          </a:p>
        </p:txBody>
      </p:sp>
    </p:spTree>
    <p:extLst>
      <p:ext uri="{BB962C8B-B14F-4D97-AF65-F5344CB8AC3E}">
        <p14:creationId xmlns:p14="http://schemas.microsoft.com/office/powerpoint/2010/main" val="251669791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①</a:t>
            </a: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5F8D34A4-A0EF-9532-7EB0-9D69A309D7B4}"/>
              </a:ext>
            </a:extLst>
          </p:cNvPr>
          <p:cNvPicPr>
            <a:picLocks noChangeAspect="1"/>
          </p:cNvPicPr>
          <p:nvPr/>
        </p:nvPicPr>
        <p:blipFill>
          <a:blip r:embed="rId3"/>
          <a:stretch>
            <a:fillRect/>
          </a:stretch>
        </p:blipFill>
        <p:spPr>
          <a:xfrm>
            <a:off x="2967038" y="5563448"/>
            <a:ext cx="630238" cy="487179"/>
          </a:xfrm>
          <a:prstGeom prst="rect">
            <a:avLst/>
          </a:prstGeom>
        </p:spPr>
      </p:pic>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4"/>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5"/>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6"/>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4F4DEBA-383F-7D61-32DE-C084AEA000D3}"/>
              </a:ext>
            </a:extLst>
          </p:cNvPr>
          <p:cNvSpPr/>
          <p:nvPr/>
        </p:nvSpPr>
        <p:spPr>
          <a:xfrm>
            <a:off x="3598815" y="5538730"/>
            <a:ext cx="2487659"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2E1FB1-E3DD-07FD-0E76-674212A60353}"/>
              </a:ext>
            </a:extLst>
          </p:cNvPr>
          <p:cNvSpPr/>
          <p:nvPr/>
        </p:nvSpPr>
        <p:spPr>
          <a:xfrm>
            <a:off x="2832100" y="3665492"/>
            <a:ext cx="3248024"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7"/>
          <a:stretch>
            <a:fillRect/>
          </a:stretch>
        </p:blipFill>
        <p:spPr>
          <a:xfrm>
            <a:off x="7320461" y="4407710"/>
            <a:ext cx="482196" cy="484514"/>
          </a:xfrm>
          <a:prstGeom prst="rect">
            <a:avLst/>
          </a:prstGeom>
        </p:spPr>
      </p:pic>
      <p:sp>
        <p:nvSpPr>
          <p:cNvPr id="7" name="スライド番号プレースホルダー 6">
            <a:extLst>
              <a:ext uri="{FF2B5EF4-FFF2-40B4-BE49-F238E27FC236}">
                <a16:creationId xmlns:a16="http://schemas.microsoft.com/office/drawing/2014/main" id="{23C16357-6AAF-3692-31AC-8134F31DE3CD}"/>
              </a:ext>
            </a:extLst>
          </p:cNvPr>
          <p:cNvSpPr>
            <a:spLocks noGrp="1"/>
          </p:cNvSpPr>
          <p:nvPr>
            <p:ph type="sldNum" sz="quarter" idx="12"/>
          </p:nvPr>
        </p:nvSpPr>
        <p:spPr/>
        <p:txBody>
          <a:bodyPr/>
          <a:lstStyle/>
          <a:p>
            <a:fld id="{7F53A4F6-1DED-4042-94B1-26CBF9BCF6BA}" type="slidenum">
              <a:rPr kumimoji="1" lang="ja-JP" altLang="en-US" smtClean="0"/>
              <a:t>284</a:t>
            </a:fld>
            <a:endParaRPr kumimoji="1" lang="ja-JP" altLang="en-US"/>
          </a:p>
        </p:txBody>
      </p:sp>
    </p:spTree>
    <p:extLst>
      <p:ext uri="{BB962C8B-B14F-4D97-AF65-F5344CB8AC3E}">
        <p14:creationId xmlns:p14="http://schemas.microsoft.com/office/powerpoint/2010/main" val="74804021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①</a:t>
            </a: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5F8D34A4-A0EF-9532-7EB0-9D69A309D7B4}"/>
              </a:ext>
            </a:extLst>
          </p:cNvPr>
          <p:cNvPicPr>
            <a:picLocks noChangeAspect="1"/>
          </p:cNvPicPr>
          <p:nvPr/>
        </p:nvPicPr>
        <p:blipFill>
          <a:blip r:embed="rId3"/>
          <a:stretch>
            <a:fillRect/>
          </a:stretch>
        </p:blipFill>
        <p:spPr>
          <a:xfrm>
            <a:off x="2967038" y="5563448"/>
            <a:ext cx="630238" cy="487179"/>
          </a:xfrm>
          <a:prstGeom prst="rect">
            <a:avLst/>
          </a:prstGeom>
        </p:spPr>
      </p:pic>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4"/>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5"/>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6"/>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64F4DEBA-383F-7D61-32DE-C084AEA000D3}"/>
              </a:ext>
            </a:extLst>
          </p:cNvPr>
          <p:cNvSpPr/>
          <p:nvPr/>
        </p:nvSpPr>
        <p:spPr>
          <a:xfrm>
            <a:off x="4266986" y="5538730"/>
            <a:ext cx="181948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2E1FB1-E3DD-07FD-0E76-674212A60353}"/>
              </a:ext>
            </a:extLst>
          </p:cNvPr>
          <p:cNvSpPr/>
          <p:nvPr/>
        </p:nvSpPr>
        <p:spPr>
          <a:xfrm>
            <a:off x="4852931" y="3691021"/>
            <a:ext cx="1224000"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7"/>
          <a:stretch>
            <a:fillRect/>
          </a:stretch>
        </p:blipFill>
        <p:spPr>
          <a:xfrm>
            <a:off x="7320461" y="4407710"/>
            <a:ext cx="482196" cy="484514"/>
          </a:xfrm>
          <a:prstGeom prst="rect">
            <a:avLst/>
          </a:prstGeom>
        </p:spPr>
      </p:pic>
      <p:sp>
        <p:nvSpPr>
          <p:cNvPr id="7" name="フリーフォーム 6">
            <a:extLst>
              <a:ext uri="{FF2B5EF4-FFF2-40B4-BE49-F238E27FC236}">
                <a16:creationId xmlns:a16="http://schemas.microsoft.com/office/drawing/2014/main" id="{17542D30-63FB-A6CE-6FDC-57CAE11A80D6}"/>
              </a:ext>
            </a:extLst>
          </p:cNvPr>
          <p:cNvSpPr/>
          <p:nvPr/>
        </p:nvSpPr>
        <p:spPr>
          <a:xfrm flipH="1">
            <a:off x="3239505"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B836DB12-4A45-AD75-3DCD-2FEB9D3238FC}"/>
              </a:ext>
            </a:extLst>
          </p:cNvPr>
          <p:cNvGrpSpPr/>
          <p:nvPr/>
        </p:nvGrpSpPr>
        <p:grpSpPr>
          <a:xfrm flipH="1">
            <a:off x="2818122" y="3690026"/>
            <a:ext cx="2063967" cy="1258403"/>
            <a:chOff x="7320461" y="3690026"/>
            <a:chExt cx="2063967" cy="1258403"/>
          </a:xfrm>
        </p:grpSpPr>
        <p:sp>
          <p:nvSpPr>
            <p:cNvPr id="13" name="フリーフォーム 12">
              <a:extLst>
                <a:ext uri="{FF2B5EF4-FFF2-40B4-BE49-F238E27FC236}">
                  <a16:creationId xmlns:a16="http://schemas.microsoft.com/office/drawing/2014/main" id="{42DDF4DD-D9BB-42E7-A132-4F09E81DE319}"/>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499A98CF-FAD0-1BA3-39F9-B8F900952935}"/>
                </a:ext>
              </a:extLst>
            </p:cNvPr>
            <p:cNvGrpSpPr/>
            <p:nvPr/>
          </p:nvGrpSpPr>
          <p:grpSpPr>
            <a:xfrm>
              <a:off x="7320461" y="4401940"/>
              <a:ext cx="2063967" cy="546489"/>
              <a:chOff x="7320461" y="4401940"/>
              <a:chExt cx="2063967" cy="546489"/>
            </a:xfrm>
          </p:grpSpPr>
          <p:pic>
            <p:nvPicPr>
              <p:cNvPr id="16" name="図 15">
                <a:extLst>
                  <a:ext uri="{FF2B5EF4-FFF2-40B4-BE49-F238E27FC236}">
                    <a16:creationId xmlns:a16="http://schemas.microsoft.com/office/drawing/2014/main" id="{E106CABF-EA87-F031-73FA-302D25A0E46E}"/>
                  </a:ext>
                </a:extLst>
              </p:cNvPr>
              <p:cNvPicPr>
                <a:picLocks noChangeAspect="1"/>
              </p:cNvPicPr>
              <p:nvPr/>
            </p:nvPicPr>
            <p:blipFill>
              <a:blip r:embed="rId4"/>
              <a:stretch>
                <a:fillRect/>
              </a:stretch>
            </p:blipFill>
            <p:spPr>
              <a:xfrm>
                <a:off x="7741581" y="4401940"/>
                <a:ext cx="482196" cy="546489"/>
              </a:xfrm>
              <a:prstGeom prst="rect">
                <a:avLst/>
              </a:prstGeom>
            </p:spPr>
          </p:pic>
          <p:pic>
            <p:nvPicPr>
              <p:cNvPr id="17" name="図 16">
                <a:extLst>
                  <a:ext uri="{FF2B5EF4-FFF2-40B4-BE49-F238E27FC236}">
                    <a16:creationId xmlns:a16="http://schemas.microsoft.com/office/drawing/2014/main" id="{2E3FFD0C-1B38-D08A-A457-F832118EAB6F}"/>
                  </a:ext>
                </a:extLst>
              </p:cNvPr>
              <p:cNvPicPr>
                <a:picLocks noChangeAspect="1"/>
              </p:cNvPicPr>
              <p:nvPr/>
            </p:nvPicPr>
            <p:blipFill>
              <a:blip r:embed="rId5"/>
              <a:stretch>
                <a:fillRect/>
              </a:stretch>
            </p:blipFill>
            <p:spPr>
              <a:xfrm>
                <a:off x="8202885" y="4407709"/>
                <a:ext cx="634835" cy="536641"/>
              </a:xfrm>
              <a:prstGeom prst="rect">
                <a:avLst/>
              </a:prstGeom>
            </p:spPr>
          </p:pic>
          <p:pic>
            <p:nvPicPr>
              <p:cNvPr id="18" name="図 17">
                <a:extLst>
                  <a:ext uri="{FF2B5EF4-FFF2-40B4-BE49-F238E27FC236}">
                    <a16:creationId xmlns:a16="http://schemas.microsoft.com/office/drawing/2014/main" id="{D5656DA4-C16F-27CA-A4FE-A45C58586E5D}"/>
                  </a:ext>
                </a:extLst>
              </p:cNvPr>
              <p:cNvPicPr>
                <a:picLocks noChangeAspect="1"/>
              </p:cNvPicPr>
              <p:nvPr/>
            </p:nvPicPr>
            <p:blipFill>
              <a:blip r:embed="rId6"/>
              <a:stretch>
                <a:fillRect/>
              </a:stretch>
            </p:blipFill>
            <p:spPr>
              <a:xfrm>
                <a:off x="8785622" y="4424082"/>
                <a:ext cx="598806" cy="493672"/>
              </a:xfrm>
              <a:prstGeom prst="rect">
                <a:avLst/>
              </a:prstGeom>
            </p:spPr>
          </p:pic>
          <p:pic>
            <p:nvPicPr>
              <p:cNvPr id="20" name="図 19">
                <a:extLst>
                  <a:ext uri="{FF2B5EF4-FFF2-40B4-BE49-F238E27FC236}">
                    <a16:creationId xmlns:a16="http://schemas.microsoft.com/office/drawing/2014/main" id="{CCB3A237-8494-3AB9-EEE5-2F94C114AAA3}"/>
                  </a:ext>
                </a:extLst>
              </p:cNvPr>
              <p:cNvPicPr>
                <a:picLocks noChangeAspect="1"/>
              </p:cNvPicPr>
              <p:nvPr/>
            </p:nvPicPr>
            <p:blipFill>
              <a:blip r:embed="rId7"/>
              <a:stretch>
                <a:fillRect/>
              </a:stretch>
            </p:blipFill>
            <p:spPr>
              <a:xfrm>
                <a:off x="7320461" y="4407710"/>
                <a:ext cx="482196" cy="484514"/>
              </a:xfrm>
              <a:prstGeom prst="rect">
                <a:avLst/>
              </a:prstGeom>
            </p:spPr>
          </p:pic>
        </p:grpSp>
      </p:grpSp>
      <p:sp>
        <p:nvSpPr>
          <p:cNvPr id="22" name="正方形/長方形 21">
            <a:extLst>
              <a:ext uri="{FF2B5EF4-FFF2-40B4-BE49-F238E27FC236}">
                <a16:creationId xmlns:a16="http://schemas.microsoft.com/office/drawing/2014/main" id="{AF0A55EC-793F-B127-3F55-F569B99D4CB0}"/>
              </a:ext>
            </a:extLst>
          </p:cNvPr>
          <p:cNvSpPr/>
          <p:nvPr/>
        </p:nvSpPr>
        <p:spPr>
          <a:xfrm>
            <a:off x="2169987" y="3654910"/>
            <a:ext cx="650437"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92CFC890-73DD-7325-68F8-CBC42E3A30CB}"/>
              </a:ext>
            </a:extLst>
          </p:cNvPr>
          <p:cNvSpPr/>
          <p:nvPr/>
        </p:nvSpPr>
        <p:spPr>
          <a:xfrm>
            <a:off x="2316601" y="5618269"/>
            <a:ext cx="650437" cy="9208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ライド番号プレースホルダー 30">
            <a:extLst>
              <a:ext uri="{FF2B5EF4-FFF2-40B4-BE49-F238E27FC236}">
                <a16:creationId xmlns:a16="http://schemas.microsoft.com/office/drawing/2014/main" id="{551FCF9C-03EE-C6DF-5750-72226CF16600}"/>
              </a:ext>
            </a:extLst>
          </p:cNvPr>
          <p:cNvSpPr>
            <a:spLocks noGrp="1"/>
          </p:cNvSpPr>
          <p:nvPr>
            <p:ph type="sldNum" sz="quarter" idx="12"/>
          </p:nvPr>
        </p:nvSpPr>
        <p:spPr/>
        <p:txBody>
          <a:bodyPr/>
          <a:lstStyle/>
          <a:p>
            <a:fld id="{7F53A4F6-1DED-4042-94B1-26CBF9BCF6BA}" type="slidenum">
              <a:rPr kumimoji="1" lang="ja-JP" altLang="en-US" smtClean="0"/>
              <a:t>285</a:t>
            </a:fld>
            <a:endParaRPr kumimoji="1" lang="ja-JP" altLang="en-US"/>
          </a:p>
        </p:txBody>
      </p:sp>
    </p:spTree>
    <p:extLst>
      <p:ext uri="{BB962C8B-B14F-4D97-AF65-F5344CB8AC3E}">
        <p14:creationId xmlns:p14="http://schemas.microsoft.com/office/powerpoint/2010/main" val="428614132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の②</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3"/>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4"/>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5"/>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6"/>
          <a:stretch>
            <a:fillRect/>
          </a:stretch>
        </p:blipFill>
        <p:spPr>
          <a:xfrm>
            <a:off x="7320461" y="4407710"/>
            <a:ext cx="482196" cy="484514"/>
          </a:xfrm>
          <a:prstGeom prst="rect">
            <a:avLst/>
          </a:prstGeom>
        </p:spPr>
      </p:pic>
      <p:pic>
        <p:nvPicPr>
          <p:cNvPr id="8" name="図 7">
            <a:extLst>
              <a:ext uri="{FF2B5EF4-FFF2-40B4-BE49-F238E27FC236}">
                <a16:creationId xmlns:a16="http://schemas.microsoft.com/office/drawing/2014/main" id="{536F008D-6164-77C4-64E4-ECEE8F4C536E}"/>
              </a:ext>
            </a:extLst>
          </p:cNvPr>
          <p:cNvPicPr>
            <a:picLocks noChangeAspect="1"/>
          </p:cNvPicPr>
          <p:nvPr/>
        </p:nvPicPr>
        <p:blipFill>
          <a:blip r:embed="rId7"/>
          <a:stretch>
            <a:fillRect/>
          </a:stretch>
        </p:blipFill>
        <p:spPr>
          <a:xfrm>
            <a:off x="3577725" y="5559789"/>
            <a:ext cx="690479" cy="523965"/>
          </a:xfrm>
          <a:prstGeom prst="rect">
            <a:avLst/>
          </a:prstGeom>
        </p:spPr>
      </p:pic>
      <p:sp>
        <p:nvSpPr>
          <p:cNvPr id="7" name="スライド番号プレースホルダー 6">
            <a:extLst>
              <a:ext uri="{FF2B5EF4-FFF2-40B4-BE49-F238E27FC236}">
                <a16:creationId xmlns:a16="http://schemas.microsoft.com/office/drawing/2014/main" id="{187F0D6B-0F43-0463-77C8-D8C878C379B4}"/>
              </a:ext>
            </a:extLst>
          </p:cNvPr>
          <p:cNvSpPr>
            <a:spLocks noGrp="1"/>
          </p:cNvSpPr>
          <p:nvPr>
            <p:ph type="sldNum" sz="quarter" idx="12"/>
          </p:nvPr>
        </p:nvSpPr>
        <p:spPr/>
        <p:txBody>
          <a:bodyPr/>
          <a:lstStyle/>
          <a:p>
            <a:fld id="{7F53A4F6-1DED-4042-94B1-26CBF9BCF6BA}" type="slidenum">
              <a:rPr kumimoji="1" lang="ja-JP" altLang="en-US" smtClean="0"/>
              <a:t>286</a:t>
            </a:fld>
            <a:endParaRPr kumimoji="1" lang="ja-JP" altLang="en-US"/>
          </a:p>
        </p:txBody>
      </p:sp>
    </p:spTree>
    <p:extLst>
      <p:ext uri="{BB962C8B-B14F-4D97-AF65-F5344CB8AC3E}">
        <p14:creationId xmlns:p14="http://schemas.microsoft.com/office/powerpoint/2010/main" val="300432231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C463A-E9A3-25A4-4E0A-3DC299D75BF5}"/>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373FA39-0AC6-FD4D-A7C0-BCF1072F80E6}"/>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C6F8B1D9-6176-E754-D0A7-AC7A8E021FAD}"/>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2ECE108-B336-07B1-72E7-700BC54EAFD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8B871510-E9D8-5450-85C4-17DD0B9DA95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454577AF-674F-88F7-6FC9-0A592D92026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B80C7F32-0A21-49C9-B526-4CB1BA0C203D}"/>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E67F900F-205D-C854-51BF-5CABD00E5741}"/>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の②</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フリーフォーム 10">
            <a:extLst>
              <a:ext uri="{FF2B5EF4-FFF2-40B4-BE49-F238E27FC236}">
                <a16:creationId xmlns:a16="http://schemas.microsoft.com/office/drawing/2014/main" id="{2BCAFACC-318D-74D9-046A-8ABDABA8464B}"/>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71C6DB3B-0658-B385-0905-FFD65C351DFC}"/>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5C13FCC3-BEE0-7641-2809-F37217BCDD84}"/>
              </a:ext>
            </a:extLst>
          </p:cNvPr>
          <p:cNvPicPr>
            <a:picLocks noChangeAspect="1"/>
          </p:cNvPicPr>
          <p:nvPr/>
        </p:nvPicPr>
        <p:blipFill>
          <a:blip r:embed="rId3"/>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0CCEF465-49A3-35DC-3954-689B184B7FE2}"/>
              </a:ext>
            </a:extLst>
          </p:cNvPr>
          <p:cNvPicPr>
            <a:picLocks noChangeAspect="1"/>
          </p:cNvPicPr>
          <p:nvPr/>
        </p:nvPicPr>
        <p:blipFill>
          <a:blip r:embed="rId4"/>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2840D441-9079-8174-0738-DD8502CB906C}"/>
              </a:ext>
            </a:extLst>
          </p:cNvPr>
          <p:cNvPicPr>
            <a:picLocks noChangeAspect="1"/>
          </p:cNvPicPr>
          <p:nvPr/>
        </p:nvPicPr>
        <p:blipFill>
          <a:blip r:embed="rId5"/>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E5FCF778-80F6-7A0F-A9DF-2B36C5F1A0D3}"/>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148FB7F0-0F58-E046-431E-9C0099A049CD}"/>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12E1FB1-E3DD-07FD-0E76-674212A60353}"/>
              </a:ext>
            </a:extLst>
          </p:cNvPr>
          <p:cNvSpPr/>
          <p:nvPr/>
        </p:nvSpPr>
        <p:spPr>
          <a:xfrm>
            <a:off x="2353602" y="3690431"/>
            <a:ext cx="2068929" cy="1226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B057C65-EF16-3027-67B8-619450206744}"/>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0E2DAB9E-A60C-424E-FC7A-B4DB48923507}"/>
              </a:ext>
            </a:extLst>
          </p:cNvPr>
          <p:cNvPicPr>
            <a:picLocks noChangeAspect="1"/>
          </p:cNvPicPr>
          <p:nvPr/>
        </p:nvPicPr>
        <p:blipFill>
          <a:blip r:embed="rId6"/>
          <a:stretch>
            <a:fillRect/>
          </a:stretch>
        </p:blipFill>
        <p:spPr>
          <a:xfrm>
            <a:off x="7320461" y="4407710"/>
            <a:ext cx="482196" cy="484514"/>
          </a:xfrm>
          <a:prstGeom prst="rect">
            <a:avLst/>
          </a:prstGeom>
        </p:spPr>
      </p:pic>
      <p:pic>
        <p:nvPicPr>
          <p:cNvPr id="8" name="図 7">
            <a:extLst>
              <a:ext uri="{FF2B5EF4-FFF2-40B4-BE49-F238E27FC236}">
                <a16:creationId xmlns:a16="http://schemas.microsoft.com/office/drawing/2014/main" id="{536F008D-6164-77C4-64E4-ECEE8F4C536E}"/>
              </a:ext>
            </a:extLst>
          </p:cNvPr>
          <p:cNvPicPr>
            <a:picLocks noChangeAspect="1"/>
          </p:cNvPicPr>
          <p:nvPr/>
        </p:nvPicPr>
        <p:blipFill>
          <a:blip r:embed="rId7"/>
          <a:stretch>
            <a:fillRect/>
          </a:stretch>
        </p:blipFill>
        <p:spPr>
          <a:xfrm>
            <a:off x="3577725" y="5559789"/>
            <a:ext cx="690479" cy="523965"/>
          </a:xfrm>
          <a:prstGeom prst="rect">
            <a:avLst/>
          </a:prstGeom>
        </p:spPr>
      </p:pic>
      <p:sp>
        <p:nvSpPr>
          <p:cNvPr id="13" name="正方形/長方形 12">
            <a:extLst>
              <a:ext uri="{FF2B5EF4-FFF2-40B4-BE49-F238E27FC236}">
                <a16:creationId xmlns:a16="http://schemas.microsoft.com/office/drawing/2014/main" id="{2E92B8E2-33EF-77A8-DC6E-7BCB1FFF368C}"/>
              </a:ext>
            </a:extLst>
          </p:cNvPr>
          <p:cNvSpPr/>
          <p:nvPr/>
        </p:nvSpPr>
        <p:spPr>
          <a:xfrm>
            <a:off x="2202464" y="5530583"/>
            <a:ext cx="1386345"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A857A39-EC2E-F459-9334-60E24A71E511}"/>
              </a:ext>
            </a:extLst>
          </p:cNvPr>
          <p:cNvSpPr/>
          <p:nvPr/>
        </p:nvSpPr>
        <p:spPr>
          <a:xfrm>
            <a:off x="4849773" y="3665493"/>
            <a:ext cx="1227168" cy="12868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DA6E2DC-A87C-4281-029C-FE79153472CF}"/>
              </a:ext>
            </a:extLst>
          </p:cNvPr>
          <p:cNvSpPr/>
          <p:nvPr/>
        </p:nvSpPr>
        <p:spPr>
          <a:xfrm>
            <a:off x="5068651" y="5530583"/>
            <a:ext cx="1015673"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D4D34FC2-26CA-E652-3015-0B2C79B3D7BE}"/>
              </a:ext>
            </a:extLst>
          </p:cNvPr>
          <p:cNvSpPr>
            <a:spLocks noGrp="1"/>
          </p:cNvSpPr>
          <p:nvPr>
            <p:ph type="sldNum" sz="quarter" idx="12"/>
          </p:nvPr>
        </p:nvSpPr>
        <p:spPr/>
        <p:txBody>
          <a:bodyPr/>
          <a:lstStyle/>
          <a:p>
            <a:fld id="{7F53A4F6-1DED-4042-94B1-26CBF9BCF6BA}" type="slidenum">
              <a:rPr kumimoji="1" lang="ja-JP" altLang="en-US" smtClean="0"/>
              <a:t>287</a:t>
            </a:fld>
            <a:endParaRPr kumimoji="1" lang="ja-JP" altLang="en-US"/>
          </a:p>
        </p:txBody>
      </p:sp>
    </p:spTree>
    <p:extLst>
      <p:ext uri="{BB962C8B-B14F-4D97-AF65-F5344CB8AC3E}">
        <p14:creationId xmlns:p14="http://schemas.microsoft.com/office/powerpoint/2010/main" val="376531960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3E7FF-1D97-A308-6E66-618776CD0A7B}"/>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1B51210-13F4-BE16-AF7D-E1F520F326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7B6B1FDB-4253-2CB2-FC08-C9072915DB26}"/>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A060C06-9071-3835-2C26-4A318E377C8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CDDF2246-A92E-6ABF-1E92-2AA2C6CE6A32}"/>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1D49326C-E0FE-7A4B-DC9F-986EA42CFD8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D24018A9-124C-F697-205D-6541A26DE468}"/>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6125AA15-DFF3-F121-8219-B5602E922BBE}"/>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②</a:t>
            </a:r>
          </a:p>
        </p:txBody>
      </p:sp>
      <p:sp>
        <p:nvSpPr>
          <p:cNvPr id="11" name="フリーフォーム 10">
            <a:extLst>
              <a:ext uri="{FF2B5EF4-FFF2-40B4-BE49-F238E27FC236}">
                <a16:creationId xmlns:a16="http://schemas.microsoft.com/office/drawing/2014/main" id="{75453859-1100-CD2A-38D0-8223DC21093A}"/>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DD21BA4C-3381-C8EE-6ADC-FD032B5E2501}"/>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B164A9B5-1193-A723-8B25-F83057A1C6C4}"/>
              </a:ext>
            </a:extLst>
          </p:cNvPr>
          <p:cNvPicPr>
            <a:picLocks noChangeAspect="1"/>
          </p:cNvPicPr>
          <p:nvPr/>
        </p:nvPicPr>
        <p:blipFill>
          <a:blip r:embed="rId3"/>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CFF733E6-2A68-2F18-BD0D-C325D6505EF0}"/>
              </a:ext>
            </a:extLst>
          </p:cNvPr>
          <p:cNvPicPr>
            <a:picLocks noChangeAspect="1"/>
          </p:cNvPicPr>
          <p:nvPr/>
        </p:nvPicPr>
        <p:blipFill>
          <a:blip r:embed="rId4"/>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8ABAEBA2-D111-4167-1948-0F5D0496B3FD}"/>
              </a:ext>
            </a:extLst>
          </p:cNvPr>
          <p:cNvPicPr>
            <a:picLocks noChangeAspect="1"/>
          </p:cNvPicPr>
          <p:nvPr/>
        </p:nvPicPr>
        <p:blipFill>
          <a:blip r:embed="rId5"/>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C9AE9F8E-FF0C-6EE6-67C5-12C028E94A4F}"/>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E2F7457-4479-8207-BEFF-E658C794C28C}"/>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9AA78053-4B1B-529B-741D-BE305C02829F}"/>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4F8044B2-A500-BEC5-F06C-17E525A15396}"/>
              </a:ext>
            </a:extLst>
          </p:cNvPr>
          <p:cNvPicPr>
            <a:picLocks noChangeAspect="1"/>
          </p:cNvPicPr>
          <p:nvPr/>
        </p:nvPicPr>
        <p:blipFill>
          <a:blip r:embed="rId6"/>
          <a:stretch>
            <a:fillRect/>
          </a:stretch>
        </p:blipFill>
        <p:spPr>
          <a:xfrm>
            <a:off x="7320461" y="4407710"/>
            <a:ext cx="482196" cy="484514"/>
          </a:xfrm>
          <a:prstGeom prst="rect">
            <a:avLst/>
          </a:prstGeom>
        </p:spPr>
      </p:pic>
      <p:sp>
        <p:nvSpPr>
          <p:cNvPr id="7" name="正方形/長方形 6">
            <a:extLst>
              <a:ext uri="{FF2B5EF4-FFF2-40B4-BE49-F238E27FC236}">
                <a16:creationId xmlns:a16="http://schemas.microsoft.com/office/drawing/2014/main" id="{2939233F-BD4F-24FD-7393-A0299AA1B30C}"/>
              </a:ext>
            </a:extLst>
          </p:cNvPr>
          <p:cNvSpPr/>
          <p:nvPr/>
        </p:nvSpPr>
        <p:spPr>
          <a:xfrm>
            <a:off x="2204259" y="3819099"/>
            <a:ext cx="62465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5C1BF30-D3D8-2E85-7043-35E68EECB3D1}"/>
              </a:ext>
            </a:extLst>
          </p:cNvPr>
          <p:cNvSpPr/>
          <p:nvPr/>
        </p:nvSpPr>
        <p:spPr>
          <a:xfrm>
            <a:off x="3416928" y="3776946"/>
            <a:ext cx="563402"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04606DB-7F20-4E93-9A3A-0CA57F9A3C48}"/>
              </a:ext>
            </a:extLst>
          </p:cNvPr>
          <p:cNvSpPr/>
          <p:nvPr/>
        </p:nvSpPr>
        <p:spPr>
          <a:xfrm>
            <a:off x="2387694" y="5580883"/>
            <a:ext cx="1197119"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CA53C44-00DE-216E-0D50-4957F9477493}"/>
              </a:ext>
            </a:extLst>
          </p:cNvPr>
          <p:cNvSpPr/>
          <p:nvPr/>
        </p:nvSpPr>
        <p:spPr>
          <a:xfrm>
            <a:off x="4850647" y="3665492"/>
            <a:ext cx="1227167"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BAE06E6-DF4C-AB91-F181-59C8E8B4B943}"/>
              </a:ext>
            </a:extLst>
          </p:cNvPr>
          <p:cNvSpPr/>
          <p:nvPr/>
        </p:nvSpPr>
        <p:spPr>
          <a:xfrm>
            <a:off x="5089042" y="5537334"/>
            <a:ext cx="998704"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A2FDD253-BBD1-BC65-BCF8-E9803E245A21}"/>
              </a:ext>
            </a:extLst>
          </p:cNvPr>
          <p:cNvPicPr>
            <a:picLocks noChangeAspect="1"/>
          </p:cNvPicPr>
          <p:nvPr/>
        </p:nvPicPr>
        <p:blipFill>
          <a:blip r:embed="rId7"/>
          <a:stretch>
            <a:fillRect/>
          </a:stretch>
        </p:blipFill>
        <p:spPr>
          <a:xfrm>
            <a:off x="3577725" y="5559789"/>
            <a:ext cx="690479" cy="523965"/>
          </a:xfrm>
          <a:prstGeom prst="rect">
            <a:avLst/>
          </a:prstGeom>
        </p:spPr>
      </p:pic>
      <p:grpSp>
        <p:nvGrpSpPr>
          <p:cNvPr id="18" name="グループ化 17">
            <a:extLst>
              <a:ext uri="{FF2B5EF4-FFF2-40B4-BE49-F238E27FC236}">
                <a16:creationId xmlns:a16="http://schemas.microsoft.com/office/drawing/2014/main" id="{EBA4F173-7980-E19E-AF7E-F8350FAB2FDD}"/>
              </a:ext>
            </a:extLst>
          </p:cNvPr>
          <p:cNvGrpSpPr/>
          <p:nvPr/>
        </p:nvGrpSpPr>
        <p:grpSpPr>
          <a:xfrm flipH="1">
            <a:off x="2818122" y="3690026"/>
            <a:ext cx="2063967" cy="1258403"/>
            <a:chOff x="7320461" y="3690026"/>
            <a:chExt cx="2063967" cy="1258403"/>
          </a:xfrm>
        </p:grpSpPr>
        <p:sp>
          <p:nvSpPr>
            <p:cNvPr id="20" name="フリーフォーム 19">
              <a:extLst>
                <a:ext uri="{FF2B5EF4-FFF2-40B4-BE49-F238E27FC236}">
                  <a16:creationId xmlns:a16="http://schemas.microsoft.com/office/drawing/2014/main" id="{F66E072B-BBD3-A3FA-A667-48729A385A10}"/>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2CB69854-C94B-484C-591C-3EF46CAD781D}"/>
                </a:ext>
              </a:extLst>
            </p:cNvPr>
            <p:cNvGrpSpPr/>
            <p:nvPr/>
          </p:nvGrpSpPr>
          <p:grpSpPr>
            <a:xfrm>
              <a:off x="7320461" y="4401940"/>
              <a:ext cx="2063967" cy="546489"/>
              <a:chOff x="7320461" y="4401940"/>
              <a:chExt cx="2063967" cy="546489"/>
            </a:xfrm>
          </p:grpSpPr>
          <p:pic>
            <p:nvPicPr>
              <p:cNvPr id="24" name="図 23">
                <a:extLst>
                  <a:ext uri="{FF2B5EF4-FFF2-40B4-BE49-F238E27FC236}">
                    <a16:creationId xmlns:a16="http://schemas.microsoft.com/office/drawing/2014/main" id="{67D2BEA2-FEF6-B4E5-5298-59E19318622C}"/>
                  </a:ext>
                </a:extLst>
              </p:cNvPr>
              <p:cNvPicPr>
                <a:picLocks noChangeAspect="1"/>
              </p:cNvPicPr>
              <p:nvPr/>
            </p:nvPicPr>
            <p:blipFill>
              <a:blip r:embed="rId3"/>
              <a:stretch>
                <a:fillRect/>
              </a:stretch>
            </p:blipFill>
            <p:spPr>
              <a:xfrm>
                <a:off x="7741581" y="4401940"/>
                <a:ext cx="482196" cy="546489"/>
              </a:xfrm>
              <a:prstGeom prst="rect">
                <a:avLst/>
              </a:prstGeom>
            </p:spPr>
          </p:pic>
          <p:pic>
            <p:nvPicPr>
              <p:cNvPr id="27" name="図 26">
                <a:extLst>
                  <a:ext uri="{FF2B5EF4-FFF2-40B4-BE49-F238E27FC236}">
                    <a16:creationId xmlns:a16="http://schemas.microsoft.com/office/drawing/2014/main" id="{4F3C414B-5E5C-AD64-EC90-F62630533F48}"/>
                  </a:ext>
                </a:extLst>
              </p:cNvPr>
              <p:cNvPicPr>
                <a:picLocks noChangeAspect="1"/>
              </p:cNvPicPr>
              <p:nvPr/>
            </p:nvPicPr>
            <p:blipFill>
              <a:blip r:embed="rId4"/>
              <a:stretch>
                <a:fillRect/>
              </a:stretch>
            </p:blipFill>
            <p:spPr>
              <a:xfrm>
                <a:off x="8202885" y="4407709"/>
                <a:ext cx="634835" cy="536641"/>
              </a:xfrm>
              <a:prstGeom prst="rect">
                <a:avLst/>
              </a:prstGeom>
            </p:spPr>
          </p:pic>
          <p:pic>
            <p:nvPicPr>
              <p:cNvPr id="29" name="図 28">
                <a:extLst>
                  <a:ext uri="{FF2B5EF4-FFF2-40B4-BE49-F238E27FC236}">
                    <a16:creationId xmlns:a16="http://schemas.microsoft.com/office/drawing/2014/main" id="{390A3718-AA8C-CE71-550A-9FCE8BCA728A}"/>
                  </a:ext>
                </a:extLst>
              </p:cNvPr>
              <p:cNvPicPr>
                <a:picLocks noChangeAspect="1"/>
              </p:cNvPicPr>
              <p:nvPr/>
            </p:nvPicPr>
            <p:blipFill>
              <a:blip r:embed="rId5"/>
              <a:stretch>
                <a:fillRect/>
              </a:stretch>
            </p:blipFill>
            <p:spPr>
              <a:xfrm>
                <a:off x="8785622" y="4424082"/>
                <a:ext cx="598806" cy="493672"/>
              </a:xfrm>
              <a:prstGeom prst="rect">
                <a:avLst/>
              </a:prstGeom>
            </p:spPr>
          </p:pic>
          <p:pic>
            <p:nvPicPr>
              <p:cNvPr id="31" name="図 30">
                <a:extLst>
                  <a:ext uri="{FF2B5EF4-FFF2-40B4-BE49-F238E27FC236}">
                    <a16:creationId xmlns:a16="http://schemas.microsoft.com/office/drawing/2014/main" id="{316767DC-BF5B-72F4-834D-472233F38031}"/>
                  </a:ext>
                </a:extLst>
              </p:cNvPr>
              <p:cNvPicPr>
                <a:picLocks noChangeAspect="1"/>
              </p:cNvPicPr>
              <p:nvPr/>
            </p:nvPicPr>
            <p:blipFill>
              <a:blip r:embed="rId6"/>
              <a:stretch>
                <a:fillRect/>
              </a:stretch>
            </p:blipFill>
            <p:spPr>
              <a:xfrm>
                <a:off x="7320461" y="4407710"/>
                <a:ext cx="482196" cy="484514"/>
              </a:xfrm>
              <a:prstGeom prst="rect">
                <a:avLst/>
              </a:prstGeom>
            </p:spPr>
          </p:pic>
        </p:grpSp>
      </p:grpSp>
      <p:sp>
        <p:nvSpPr>
          <p:cNvPr id="14" name="スライド番号プレースホルダー 13">
            <a:extLst>
              <a:ext uri="{FF2B5EF4-FFF2-40B4-BE49-F238E27FC236}">
                <a16:creationId xmlns:a16="http://schemas.microsoft.com/office/drawing/2014/main" id="{8E9EECED-32C7-1834-DF67-A5828A9EC58A}"/>
              </a:ext>
            </a:extLst>
          </p:cNvPr>
          <p:cNvSpPr>
            <a:spLocks noGrp="1"/>
          </p:cNvSpPr>
          <p:nvPr>
            <p:ph type="sldNum" sz="quarter" idx="12"/>
          </p:nvPr>
        </p:nvSpPr>
        <p:spPr/>
        <p:txBody>
          <a:bodyPr/>
          <a:lstStyle/>
          <a:p>
            <a:fld id="{7F53A4F6-1DED-4042-94B1-26CBF9BCF6BA}" type="slidenum">
              <a:rPr kumimoji="1" lang="ja-JP" altLang="en-US" smtClean="0"/>
              <a:t>288</a:t>
            </a:fld>
            <a:endParaRPr kumimoji="1" lang="ja-JP" altLang="en-US"/>
          </a:p>
        </p:txBody>
      </p:sp>
    </p:spTree>
    <p:extLst>
      <p:ext uri="{BB962C8B-B14F-4D97-AF65-F5344CB8AC3E}">
        <p14:creationId xmlns:p14="http://schemas.microsoft.com/office/powerpoint/2010/main" val="58607958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3E7FF-1D97-A308-6E66-618776CD0A7B}"/>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A1B51210-13F4-BE16-AF7D-E1F520F326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12" name="タイトル 1">
            <a:extLst>
              <a:ext uri="{FF2B5EF4-FFF2-40B4-BE49-F238E27FC236}">
                <a16:creationId xmlns:a16="http://schemas.microsoft.com/office/drawing/2014/main" id="{7B6B1FDB-4253-2CB2-FC08-C9072915DB26}"/>
              </a:ext>
            </a:extLst>
          </p:cNvPr>
          <p:cNvSpPr txBox="1">
            <a:spLocks/>
          </p:cNvSpPr>
          <p:nvPr/>
        </p:nvSpPr>
        <p:spPr>
          <a:xfrm>
            <a:off x="143435" y="1723075"/>
            <a:ext cx="11905129" cy="1813134"/>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en" altLang="ja-JP" sz="2000" u="sng" dirty="0">
                <a:solidFill>
                  <a:schemeClr val="tx1"/>
                </a:solidFill>
                <a:effectLst/>
                <a:latin typeface="HGMaruGothicMPRO" panose="020F0600000000000000" pitchFamily="34" charset="-128"/>
                <a:ea typeface="HGMaruGothicMPRO" panose="020F0600000000000000" pitchFamily="34" charset="-128"/>
              </a:rPr>
              <a:t> CAD/CAM</a:t>
            </a:r>
            <a:r>
              <a:rPr lang="ja-JP" altLang="en-US" sz="2000" u="sng">
                <a:solidFill>
                  <a:schemeClr val="tx1"/>
                </a:solidFill>
                <a:effectLst/>
                <a:latin typeface="HGMaruGothicMPRO" panose="020F0600000000000000" pitchFamily="34" charset="-128"/>
                <a:ea typeface="HGMaruGothicMPRO" panose="020F0600000000000000" pitchFamily="34" charset="-128"/>
              </a:rPr>
              <a:t>冠</a:t>
            </a:r>
            <a:r>
              <a:rPr lang="ja-JP" altLang="en-US" sz="2000" u="sng">
                <a:solidFill>
                  <a:schemeClr val="tx1"/>
                </a:solidFill>
                <a:latin typeface="HGMaruGothicMPRO" panose="020F0600000000000000" pitchFamily="34" charset="-128"/>
                <a:ea typeface="HGMaruGothicMPRO" panose="020F0600000000000000" pitchFamily="34" charset="-128"/>
              </a:rPr>
              <a:t>（</a:t>
            </a:r>
            <a:r>
              <a:rPr lang="en-US" altLang="ja-JP" sz="2000" u="sng" dirty="0">
                <a:solidFill>
                  <a:schemeClr val="tx1"/>
                </a:solidFill>
                <a:effectLst/>
                <a:latin typeface="HGMaruGothicMPRO" panose="020F0600000000000000" pitchFamily="34" charset="-128"/>
                <a:ea typeface="HGMaruGothicMPRO" panose="020F0600000000000000" pitchFamily="34" charset="-128"/>
              </a:rPr>
              <a:t>1</a:t>
            </a:r>
            <a:r>
              <a:rPr lang="ja-JP" altLang="en-US" sz="2000" u="sng">
                <a:solidFill>
                  <a:schemeClr val="tx1"/>
                </a:solidFill>
                <a:effectLst/>
                <a:latin typeface="HGMaruGothicMPRO" panose="020F0600000000000000" pitchFamily="34" charset="-128"/>
                <a:ea typeface="HGMaruGothicMPRO" panose="020F0600000000000000" pitchFamily="34" charset="-128"/>
              </a:rPr>
              <a:t>歯につき</a:t>
            </a:r>
            <a:r>
              <a:rPr lang="ja-JP" altLang="en-US" sz="2000" u="sng">
                <a:solidFill>
                  <a:schemeClr val="tx1"/>
                </a:solidFill>
                <a:latin typeface="HGMaruGothicMPRO" panose="020F0600000000000000" pitchFamily="34" charset="-128"/>
                <a:ea typeface="HGMaruGothicMPRO" panose="020F0600000000000000" pitchFamily="34" charset="-128"/>
              </a:rPr>
              <a:t>）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ハの場合は、当該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a:t>
            </a:r>
            <a:r>
              <a:rPr lang="ja-JP" altLang="en-US" sz="1500">
                <a:solidFill>
                  <a:srgbClr val="FF0000"/>
                </a:solidFill>
                <a:effectLst/>
                <a:latin typeface="HGMaruGothicMPRO" panose="020F0600000000000000" pitchFamily="34" charset="-128"/>
                <a:ea typeface="HGMaruGothicMPRO" panose="020F0600000000000000" pitchFamily="34" charset="-128"/>
              </a:rPr>
              <a:t>対側に大臼歯による咬合支持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固定性ブリッジ又は乳歯</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後継永久歯が先天性に欠如している乳歯を含む。）</a:t>
            </a:r>
            <a:r>
              <a:rPr lang="ja-JP" altLang="en-US" sz="1500">
                <a:solidFill>
                  <a:srgbClr val="FF0000"/>
                </a:solidFill>
                <a:effectLst/>
                <a:latin typeface="HGMaruGothicMPRO" panose="020F0600000000000000" pitchFamily="34" charset="-128"/>
                <a:ea typeface="HGMaruGothicMPRO" panose="020F0600000000000000" pitchFamily="34" charset="-128"/>
              </a:rPr>
              <a:t>による咬合支持を含む</a:t>
            </a:r>
            <a:r>
              <a:rPr lang="ja-JP" altLang="en-US" sz="1500">
                <a:solidFill>
                  <a:schemeClr val="tx1"/>
                </a:solidFill>
                <a:effectLst/>
                <a:latin typeface="HGMaruGothicMPRO" panose="020F0600000000000000" pitchFamily="34" charset="-128"/>
                <a:ea typeface="HGMaruGothicMPRO" panose="020F0600000000000000" pitchFamily="34" charset="-128"/>
              </a:rPr>
              <a:t>。以下、咬合支持という。</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がある患者であって、以下のいずれかに該当する場合をいう。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①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冠を装着する部位と</a:t>
            </a:r>
            <a:r>
              <a:rPr lang="ja-JP" altLang="en-US" sz="1500">
                <a:solidFill>
                  <a:srgbClr val="FF0000"/>
                </a:solidFill>
                <a:effectLst/>
                <a:latin typeface="HGMaruGothicMPRO" panose="020F0600000000000000" pitchFamily="34" charset="-128"/>
                <a:ea typeface="HGMaruGothicMPRO" panose="020F0600000000000000" pitchFamily="34" charset="-128"/>
              </a:rPr>
              <a:t>同側に大臼歯による咬合支持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があり、当該補綴部位に過度な咬合圧が加わらない場合等 </a:t>
            </a: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　②　</a:t>
            </a:r>
            <a:r>
              <a:rPr lang="ja-JP" altLang="en-US" sz="1500">
                <a:solidFill>
                  <a:schemeClr val="tx1"/>
                </a:solidFill>
                <a:effectLst/>
                <a:latin typeface="HGMaruGothicMPRO" panose="020F0600000000000000" pitchFamily="34" charset="-128"/>
                <a:ea typeface="HGMaruGothicMPRO" panose="020F0600000000000000" pitchFamily="34" charset="-128"/>
              </a:rPr>
              <a:t>当該</a:t>
            </a:r>
            <a:r>
              <a:rPr lang="en" altLang="ja-JP" sz="1500" dirty="0">
                <a:solidFill>
                  <a:schemeClr val="tx1"/>
                </a:solidFill>
                <a:effectLst/>
                <a:latin typeface="HGMaruGothicMPRO" panose="020F0600000000000000" pitchFamily="34" charset="-128"/>
                <a:ea typeface="HGMaruGothicMPRO" panose="020F0600000000000000" pitchFamily="34" charset="-128"/>
              </a:rPr>
              <a:t>CAD/CAM</a:t>
            </a:r>
            <a:r>
              <a:rPr lang="ja-JP" altLang="en-US" sz="1500">
                <a:solidFill>
                  <a:schemeClr val="tx1"/>
                </a:solidFill>
                <a:effectLst/>
                <a:latin typeface="HGMaruGothicMPRO" panose="020F0600000000000000" pitchFamily="34" charset="-128"/>
                <a:ea typeface="HGMaruGothicMPRO" panose="020F0600000000000000" pitchFamily="34" charset="-128"/>
              </a:rPr>
              <a:t>冠を装着する部位の同側に大臼歯による咬合支持がなく、当該補綴部位の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対合歯が欠損</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部分床義歯を装着してい</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る場合を含む</a:t>
            </a:r>
            <a:r>
              <a:rPr lang="ja-JP" altLang="en-US" sz="1500">
                <a:solidFill>
                  <a:schemeClr val="tx1"/>
                </a:solidFill>
                <a:effectLst/>
                <a:latin typeface="HGMaruGothicMPRO" panose="020F0600000000000000" pitchFamily="34" charset="-128"/>
                <a:ea typeface="HGMaruGothicMPRO" panose="020F0600000000000000" pitchFamily="34" charset="-128"/>
              </a:rPr>
              <a:t>。</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であり、当該補綴部位の</a:t>
            </a:r>
            <a:r>
              <a:rPr lang="ja-JP" altLang="en-US" sz="1500">
                <a:solidFill>
                  <a:srgbClr val="FF0000"/>
                </a:solidFill>
                <a:effectLst/>
                <a:latin typeface="HGMaruGothicMPRO" panose="020F0600000000000000" pitchFamily="34" charset="-128"/>
                <a:ea typeface="HGMaruGothicMPRO" panose="020F0600000000000000" pitchFamily="34" charset="-128"/>
              </a:rPr>
              <a:t>近心側隣在歯までの咬合支持</a:t>
            </a:r>
            <a:r>
              <a:rPr lang="ja-JP" altLang="en-US" sz="1500">
                <a:solidFill>
                  <a:schemeClr val="tx1"/>
                </a:solidFill>
                <a:effectLst/>
                <a:latin typeface="HGMaruGothicMPRO" panose="020F0600000000000000" pitchFamily="34" charset="-128"/>
                <a:ea typeface="HGMaruGothicMPRO" panose="020F0600000000000000" pitchFamily="34" charset="-128"/>
              </a:rPr>
              <a:t>がある場合 </a:t>
            </a: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br>
              <a:rPr lang="ja-JP" altLang="en-US" sz="1500">
                <a:solidFill>
                  <a:srgbClr val="FF0000"/>
                </a:solidFill>
                <a:effectLst/>
                <a:latin typeface="HGMaruGothicMPRO" panose="020F0600000000000000" pitchFamily="34" charset="-128"/>
                <a:ea typeface="HGMaruGothicMPRO" panose="020F0600000000000000" pitchFamily="34" charset="-128"/>
              </a:rPr>
            </a:br>
            <a:endParaRPr lang="en-US" altLang="ja-JP" sz="1500" dirty="0">
              <a:solidFill>
                <a:srgbClr val="FF0000"/>
              </a:solidFill>
              <a:latin typeface="HGMaruGothicMPRO" panose="020F0600000000000000" pitchFamily="34" charset="-128"/>
              <a:ea typeface="HGMaruGothicMPRO" panose="020F0600000000000000" pitchFamily="34" charset="-128"/>
              <a:cs typeface="HG丸ｺﾞｼｯｸM-PRO"/>
            </a:endParaRPr>
          </a:p>
        </p:txBody>
      </p:sp>
      <p:sp>
        <p:nvSpPr>
          <p:cNvPr id="4" name="タイトル 1">
            <a:extLst>
              <a:ext uri="{FF2B5EF4-FFF2-40B4-BE49-F238E27FC236}">
                <a16:creationId xmlns:a16="http://schemas.microsoft.com/office/drawing/2014/main" id="{AA060C06-9071-3835-2C26-4A318E377C8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CDDF2246-A92E-6ABF-1E92-2AA2C6CE6A32}"/>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3" name="タイトル 1">
            <a:extLst>
              <a:ext uri="{FF2B5EF4-FFF2-40B4-BE49-F238E27FC236}">
                <a16:creationId xmlns:a16="http://schemas.microsoft.com/office/drawing/2014/main" id="{1D49326C-E0FE-7A4B-DC9F-986EA42CFD8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pic>
        <p:nvPicPr>
          <p:cNvPr id="5" name="図 4">
            <a:extLst>
              <a:ext uri="{FF2B5EF4-FFF2-40B4-BE49-F238E27FC236}">
                <a16:creationId xmlns:a16="http://schemas.microsoft.com/office/drawing/2014/main" id="{D24018A9-124C-F697-205D-6541A26DE468}"/>
              </a:ext>
            </a:extLst>
          </p:cNvPr>
          <p:cNvPicPr>
            <a:picLocks noChangeAspect="1"/>
          </p:cNvPicPr>
          <p:nvPr/>
        </p:nvPicPr>
        <p:blipFill>
          <a:blip r:embed="rId2"/>
          <a:stretch>
            <a:fillRect/>
          </a:stretch>
        </p:blipFill>
        <p:spPr>
          <a:xfrm>
            <a:off x="2353602" y="3677759"/>
            <a:ext cx="7484793" cy="2967313"/>
          </a:xfrm>
          <a:prstGeom prst="rect">
            <a:avLst/>
          </a:prstGeom>
        </p:spPr>
      </p:pic>
      <p:sp>
        <p:nvSpPr>
          <p:cNvPr id="10" name="タイトル 1">
            <a:extLst>
              <a:ext uri="{FF2B5EF4-FFF2-40B4-BE49-F238E27FC236}">
                <a16:creationId xmlns:a16="http://schemas.microsoft.com/office/drawing/2014/main" id="{6125AA15-DFF3-F121-8219-B5602E922BBE}"/>
              </a:ext>
            </a:extLst>
          </p:cNvPr>
          <p:cNvSpPr txBox="1">
            <a:spLocks/>
          </p:cNvSpPr>
          <p:nvPr/>
        </p:nvSpPr>
        <p:spPr>
          <a:xfrm>
            <a:off x="143435" y="3677759"/>
            <a:ext cx="1919812" cy="509273"/>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Type Ⅲ</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の</a:t>
            </a:r>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②</a:t>
            </a:r>
          </a:p>
        </p:txBody>
      </p:sp>
      <p:sp>
        <p:nvSpPr>
          <p:cNvPr id="11" name="フリーフォーム 10">
            <a:extLst>
              <a:ext uri="{FF2B5EF4-FFF2-40B4-BE49-F238E27FC236}">
                <a16:creationId xmlns:a16="http://schemas.microsoft.com/office/drawing/2014/main" id="{75453859-1100-CD2A-38D0-8223DC21093A}"/>
              </a:ext>
            </a:extLst>
          </p:cNvPr>
          <p:cNvSpPr/>
          <p:nvPr/>
        </p:nvSpPr>
        <p:spPr>
          <a:xfrm>
            <a:off x="7775643" y="3690026"/>
            <a:ext cx="1187402" cy="830093"/>
          </a:xfrm>
          <a:custGeom>
            <a:avLst/>
            <a:gdLst>
              <a:gd name="connsiteX0" fmla="*/ 19455 w 1187402"/>
              <a:gd name="connsiteY0" fmla="*/ 804153 h 830093"/>
              <a:gd name="connsiteX1" fmla="*/ 19455 w 1187402"/>
              <a:gd name="connsiteY1" fmla="*/ 804153 h 830093"/>
              <a:gd name="connsiteX2" fmla="*/ 71336 w 1187402"/>
              <a:gd name="connsiteY2" fmla="*/ 830093 h 830093"/>
              <a:gd name="connsiteX3" fmla="*/ 110246 w 1187402"/>
              <a:gd name="connsiteY3" fmla="*/ 804153 h 830093"/>
              <a:gd name="connsiteX4" fmla="*/ 129702 w 1187402"/>
              <a:gd name="connsiteY4" fmla="*/ 791183 h 830093"/>
              <a:gd name="connsiteX5" fmla="*/ 149157 w 1187402"/>
              <a:gd name="connsiteY5" fmla="*/ 778213 h 830093"/>
              <a:gd name="connsiteX6" fmla="*/ 168612 w 1187402"/>
              <a:gd name="connsiteY6" fmla="*/ 771727 h 830093"/>
              <a:gd name="connsiteX7" fmla="*/ 214008 w 1187402"/>
              <a:gd name="connsiteY7" fmla="*/ 758757 h 830093"/>
              <a:gd name="connsiteX8" fmla="*/ 272374 w 1187402"/>
              <a:gd name="connsiteY8" fmla="*/ 765242 h 830093"/>
              <a:gd name="connsiteX9" fmla="*/ 330740 w 1187402"/>
              <a:gd name="connsiteY9" fmla="*/ 791183 h 830093"/>
              <a:gd name="connsiteX10" fmla="*/ 350195 w 1187402"/>
              <a:gd name="connsiteY10" fmla="*/ 797668 h 830093"/>
              <a:gd name="connsiteX11" fmla="*/ 402076 w 1187402"/>
              <a:gd name="connsiteY11" fmla="*/ 823608 h 830093"/>
              <a:gd name="connsiteX12" fmla="*/ 421531 w 1187402"/>
              <a:gd name="connsiteY12" fmla="*/ 830093 h 830093"/>
              <a:gd name="connsiteX13" fmla="*/ 473412 w 1187402"/>
              <a:gd name="connsiteY13" fmla="*/ 817123 h 830093"/>
              <a:gd name="connsiteX14" fmla="*/ 512323 w 1187402"/>
              <a:gd name="connsiteY14" fmla="*/ 804153 h 830093"/>
              <a:gd name="connsiteX15" fmla="*/ 531778 w 1187402"/>
              <a:gd name="connsiteY15" fmla="*/ 797668 h 830093"/>
              <a:gd name="connsiteX16" fmla="*/ 577174 w 1187402"/>
              <a:gd name="connsiteY16" fmla="*/ 784698 h 830093"/>
              <a:gd name="connsiteX17" fmla="*/ 590144 w 1187402"/>
              <a:gd name="connsiteY17" fmla="*/ 771727 h 830093"/>
              <a:gd name="connsiteX18" fmla="*/ 629055 w 1187402"/>
              <a:gd name="connsiteY18" fmla="*/ 758757 h 830093"/>
              <a:gd name="connsiteX19" fmla="*/ 648510 w 1187402"/>
              <a:gd name="connsiteY19" fmla="*/ 752272 h 830093"/>
              <a:gd name="connsiteX20" fmla="*/ 667966 w 1187402"/>
              <a:gd name="connsiteY20" fmla="*/ 745787 h 830093"/>
              <a:gd name="connsiteX21" fmla="*/ 687421 w 1187402"/>
              <a:gd name="connsiteY21" fmla="*/ 739302 h 830093"/>
              <a:gd name="connsiteX22" fmla="*/ 771727 w 1187402"/>
              <a:gd name="connsiteY22" fmla="*/ 745787 h 830093"/>
              <a:gd name="connsiteX23" fmla="*/ 791183 w 1187402"/>
              <a:gd name="connsiteY23" fmla="*/ 752272 h 830093"/>
              <a:gd name="connsiteX24" fmla="*/ 836578 w 1187402"/>
              <a:gd name="connsiteY24" fmla="*/ 758757 h 830093"/>
              <a:gd name="connsiteX25" fmla="*/ 875489 w 1187402"/>
              <a:gd name="connsiteY25" fmla="*/ 771727 h 830093"/>
              <a:gd name="connsiteX26" fmla="*/ 907914 w 1187402"/>
              <a:gd name="connsiteY26" fmla="*/ 778213 h 830093"/>
              <a:gd name="connsiteX27" fmla="*/ 946825 w 1187402"/>
              <a:gd name="connsiteY27" fmla="*/ 791183 h 830093"/>
              <a:gd name="connsiteX28" fmla="*/ 979251 w 1187402"/>
              <a:gd name="connsiteY28" fmla="*/ 817123 h 830093"/>
              <a:gd name="connsiteX29" fmla="*/ 1011676 w 1187402"/>
              <a:gd name="connsiteY29" fmla="*/ 810638 h 830093"/>
              <a:gd name="connsiteX30" fmla="*/ 1018161 w 1187402"/>
              <a:gd name="connsiteY30" fmla="*/ 791183 h 830093"/>
              <a:gd name="connsiteX31" fmla="*/ 1031131 w 1187402"/>
              <a:gd name="connsiteY31" fmla="*/ 739302 h 830093"/>
              <a:gd name="connsiteX32" fmla="*/ 1050587 w 1187402"/>
              <a:gd name="connsiteY32" fmla="*/ 680936 h 830093"/>
              <a:gd name="connsiteX33" fmla="*/ 1083012 w 1187402"/>
              <a:gd name="connsiteY33" fmla="*/ 583659 h 830093"/>
              <a:gd name="connsiteX34" fmla="*/ 1095983 w 1187402"/>
              <a:gd name="connsiteY34" fmla="*/ 544749 h 830093"/>
              <a:gd name="connsiteX35" fmla="*/ 1102468 w 1187402"/>
              <a:gd name="connsiteY35" fmla="*/ 525293 h 830093"/>
              <a:gd name="connsiteX36" fmla="*/ 1115438 w 1187402"/>
              <a:gd name="connsiteY36" fmla="*/ 479898 h 830093"/>
              <a:gd name="connsiteX37" fmla="*/ 1121923 w 1187402"/>
              <a:gd name="connsiteY37" fmla="*/ 453957 h 830093"/>
              <a:gd name="connsiteX38" fmla="*/ 1141378 w 1187402"/>
              <a:gd name="connsiteY38" fmla="*/ 402076 h 830093"/>
              <a:gd name="connsiteX39" fmla="*/ 1154348 w 1187402"/>
              <a:gd name="connsiteY39" fmla="*/ 343710 h 830093"/>
              <a:gd name="connsiteX40" fmla="*/ 1160834 w 1187402"/>
              <a:gd name="connsiteY40" fmla="*/ 317770 h 830093"/>
              <a:gd name="connsiteX41" fmla="*/ 1173804 w 1187402"/>
              <a:gd name="connsiteY41" fmla="*/ 291830 h 830093"/>
              <a:gd name="connsiteX42" fmla="*/ 1186774 w 1187402"/>
              <a:gd name="connsiteY42" fmla="*/ 149157 h 830093"/>
              <a:gd name="connsiteX43" fmla="*/ 1180289 w 1187402"/>
              <a:gd name="connsiteY43" fmla="*/ 77821 h 830093"/>
              <a:gd name="connsiteX44" fmla="*/ 1102468 w 1187402"/>
              <a:gd name="connsiteY44" fmla="*/ 38910 h 830093"/>
              <a:gd name="connsiteX45" fmla="*/ 1063557 w 1187402"/>
              <a:gd name="connsiteY45" fmla="*/ 25940 h 830093"/>
              <a:gd name="connsiteX46" fmla="*/ 1044102 w 1187402"/>
              <a:gd name="connsiteY46" fmla="*/ 19455 h 830093"/>
              <a:gd name="connsiteX47" fmla="*/ 1011676 w 1187402"/>
              <a:gd name="connsiteY47" fmla="*/ 12970 h 830093"/>
              <a:gd name="connsiteX48" fmla="*/ 992221 w 1187402"/>
              <a:gd name="connsiteY48" fmla="*/ 6485 h 830093"/>
              <a:gd name="connsiteX49" fmla="*/ 894944 w 1187402"/>
              <a:gd name="connsiteY49" fmla="*/ 0 h 830093"/>
              <a:gd name="connsiteX50" fmla="*/ 538263 w 1187402"/>
              <a:gd name="connsiteY50" fmla="*/ 6485 h 830093"/>
              <a:gd name="connsiteX51" fmla="*/ 466927 w 1187402"/>
              <a:gd name="connsiteY51" fmla="*/ 12970 h 830093"/>
              <a:gd name="connsiteX52" fmla="*/ 369651 w 1187402"/>
              <a:gd name="connsiteY52" fmla="*/ 19455 h 830093"/>
              <a:gd name="connsiteX53" fmla="*/ 304800 w 1187402"/>
              <a:gd name="connsiteY53" fmla="*/ 32425 h 830093"/>
              <a:gd name="connsiteX54" fmla="*/ 259404 w 1187402"/>
              <a:gd name="connsiteY54" fmla="*/ 58366 h 830093"/>
              <a:gd name="connsiteX55" fmla="*/ 226978 w 1187402"/>
              <a:gd name="connsiteY55" fmla="*/ 77821 h 830093"/>
              <a:gd name="connsiteX56" fmla="*/ 207523 w 1187402"/>
              <a:gd name="connsiteY56" fmla="*/ 97276 h 830093"/>
              <a:gd name="connsiteX57" fmla="*/ 162127 w 1187402"/>
              <a:gd name="connsiteY57" fmla="*/ 123217 h 830093"/>
              <a:gd name="connsiteX58" fmla="*/ 123217 w 1187402"/>
              <a:gd name="connsiteY58" fmla="*/ 162127 h 830093"/>
              <a:gd name="connsiteX59" fmla="*/ 84306 w 1187402"/>
              <a:gd name="connsiteY59" fmla="*/ 188068 h 830093"/>
              <a:gd name="connsiteX60" fmla="*/ 71336 w 1187402"/>
              <a:gd name="connsiteY60" fmla="*/ 207523 h 830093"/>
              <a:gd name="connsiteX61" fmla="*/ 51880 w 1187402"/>
              <a:gd name="connsiteY61" fmla="*/ 226978 h 830093"/>
              <a:gd name="connsiteX62" fmla="*/ 38910 w 1187402"/>
              <a:gd name="connsiteY62" fmla="*/ 265889 h 830093"/>
              <a:gd name="connsiteX63" fmla="*/ 19455 w 1187402"/>
              <a:gd name="connsiteY63" fmla="*/ 330740 h 830093"/>
              <a:gd name="connsiteX64" fmla="*/ 12970 w 1187402"/>
              <a:gd name="connsiteY64" fmla="*/ 369651 h 830093"/>
              <a:gd name="connsiteX65" fmla="*/ 6485 w 1187402"/>
              <a:gd name="connsiteY65" fmla="*/ 389106 h 830093"/>
              <a:gd name="connsiteX66" fmla="*/ 0 w 1187402"/>
              <a:gd name="connsiteY66" fmla="*/ 421532 h 830093"/>
              <a:gd name="connsiteX67" fmla="*/ 19455 w 1187402"/>
              <a:gd name="connsiteY67" fmla="*/ 609600 h 830093"/>
              <a:gd name="connsiteX68" fmla="*/ 6485 w 1187402"/>
              <a:gd name="connsiteY68" fmla="*/ 752272 h 830093"/>
              <a:gd name="connsiteX69" fmla="*/ 12970 w 1187402"/>
              <a:gd name="connsiteY69" fmla="*/ 804153 h 830093"/>
              <a:gd name="connsiteX70" fmla="*/ 19455 w 1187402"/>
              <a:gd name="connsiteY70" fmla="*/ 804153 h 8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87402" h="830093">
                <a:moveTo>
                  <a:pt x="19455" y="804153"/>
                </a:moveTo>
                <a:lnTo>
                  <a:pt x="19455" y="804153"/>
                </a:lnTo>
                <a:cubicBezTo>
                  <a:pt x="36749" y="812800"/>
                  <a:pt x="52001" y="830093"/>
                  <a:pt x="71336" y="830093"/>
                </a:cubicBezTo>
                <a:cubicBezTo>
                  <a:pt x="86924" y="830093"/>
                  <a:pt x="97276" y="812800"/>
                  <a:pt x="110246" y="804153"/>
                </a:cubicBezTo>
                <a:lnTo>
                  <a:pt x="129702" y="791183"/>
                </a:lnTo>
                <a:cubicBezTo>
                  <a:pt x="136187" y="786860"/>
                  <a:pt x="141763" y="780678"/>
                  <a:pt x="149157" y="778213"/>
                </a:cubicBezTo>
                <a:cubicBezTo>
                  <a:pt x="155642" y="776051"/>
                  <a:pt x="162039" y="773605"/>
                  <a:pt x="168612" y="771727"/>
                </a:cubicBezTo>
                <a:cubicBezTo>
                  <a:pt x="225640" y="755432"/>
                  <a:pt x="167342" y="774312"/>
                  <a:pt x="214008" y="758757"/>
                </a:cubicBezTo>
                <a:cubicBezTo>
                  <a:pt x="233463" y="760919"/>
                  <a:pt x="253179" y="761403"/>
                  <a:pt x="272374" y="765242"/>
                </a:cubicBezTo>
                <a:cubicBezTo>
                  <a:pt x="328143" y="776396"/>
                  <a:pt x="294514" y="773070"/>
                  <a:pt x="330740" y="791183"/>
                </a:cubicBezTo>
                <a:cubicBezTo>
                  <a:pt x="336854" y="794240"/>
                  <a:pt x="343710" y="795506"/>
                  <a:pt x="350195" y="797668"/>
                </a:cubicBezTo>
                <a:cubicBezTo>
                  <a:pt x="372834" y="820305"/>
                  <a:pt x="357365" y="808704"/>
                  <a:pt x="402076" y="823608"/>
                </a:cubicBezTo>
                <a:lnTo>
                  <a:pt x="421531" y="830093"/>
                </a:lnTo>
                <a:cubicBezTo>
                  <a:pt x="438825" y="825770"/>
                  <a:pt x="456501" y="822760"/>
                  <a:pt x="473412" y="817123"/>
                </a:cubicBezTo>
                <a:lnTo>
                  <a:pt x="512323" y="804153"/>
                </a:lnTo>
                <a:cubicBezTo>
                  <a:pt x="518808" y="801991"/>
                  <a:pt x="525146" y="799326"/>
                  <a:pt x="531778" y="797668"/>
                </a:cubicBezTo>
                <a:cubicBezTo>
                  <a:pt x="564351" y="789525"/>
                  <a:pt x="549263" y="794002"/>
                  <a:pt x="577174" y="784698"/>
                </a:cubicBezTo>
                <a:cubicBezTo>
                  <a:pt x="581497" y="780374"/>
                  <a:pt x="584675" y="774461"/>
                  <a:pt x="590144" y="771727"/>
                </a:cubicBezTo>
                <a:cubicBezTo>
                  <a:pt x="602372" y="765613"/>
                  <a:pt x="616085" y="763080"/>
                  <a:pt x="629055" y="758757"/>
                </a:cubicBezTo>
                <a:lnTo>
                  <a:pt x="648510" y="752272"/>
                </a:lnTo>
                <a:lnTo>
                  <a:pt x="667966" y="745787"/>
                </a:lnTo>
                <a:lnTo>
                  <a:pt x="687421" y="739302"/>
                </a:lnTo>
                <a:cubicBezTo>
                  <a:pt x="715523" y="741464"/>
                  <a:pt x="743760" y="742291"/>
                  <a:pt x="771727" y="745787"/>
                </a:cubicBezTo>
                <a:cubicBezTo>
                  <a:pt x="778510" y="746635"/>
                  <a:pt x="784480" y="750931"/>
                  <a:pt x="791183" y="752272"/>
                </a:cubicBezTo>
                <a:cubicBezTo>
                  <a:pt x="806171" y="755270"/>
                  <a:pt x="821446" y="756595"/>
                  <a:pt x="836578" y="758757"/>
                </a:cubicBezTo>
                <a:cubicBezTo>
                  <a:pt x="849548" y="763080"/>
                  <a:pt x="862083" y="769045"/>
                  <a:pt x="875489" y="771727"/>
                </a:cubicBezTo>
                <a:cubicBezTo>
                  <a:pt x="886297" y="773889"/>
                  <a:pt x="897280" y="775313"/>
                  <a:pt x="907914" y="778213"/>
                </a:cubicBezTo>
                <a:cubicBezTo>
                  <a:pt x="921104" y="781810"/>
                  <a:pt x="935449" y="783599"/>
                  <a:pt x="946825" y="791183"/>
                </a:cubicBezTo>
                <a:cubicBezTo>
                  <a:pt x="971367" y="807545"/>
                  <a:pt x="960769" y="798642"/>
                  <a:pt x="979251" y="817123"/>
                </a:cubicBezTo>
                <a:cubicBezTo>
                  <a:pt x="990059" y="814961"/>
                  <a:pt x="1002505" y="816752"/>
                  <a:pt x="1011676" y="810638"/>
                </a:cubicBezTo>
                <a:cubicBezTo>
                  <a:pt x="1017364" y="806846"/>
                  <a:pt x="1016362" y="797778"/>
                  <a:pt x="1018161" y="791183"/>
                </a:cubicBezTo>
                <a:cubicBezTo>
                  <a:pt x="1022851" y="773985"/>
                  <a:pt x="1025494" y="756213"/>
                  <a:pt x="1031131" y="739302"/>
                </a:cubicBezTo>
                <a:lnTo>
                  <a:pt x="1050587" y="680936"/>
                </a:lnTo>
                <a:lnTo>
                  <a:pt x="1083012" y="583659"/>
                </a:lnTo>
                <a:lnTo>
                  <a:pt x="1095983" y="544749"/>
                </a:lnTo>
                <a:cubicBezTo>
                  <a:pt x="1098145" y="538264"/>
                  <a:pt x="1100810" y="531925"/>
                  <a:pt x="1102468" y="525293"/>
                </a:cubicBezTo>
                <a:cubicBezTo>
                  <a:pt x="1122745" y="444185"/>
                  <a:pt x="1096828" y="545034"/>
                  <a:pt x="1115438" y="479898"/>
                </a:cubicBezTo>
                <a:cubicBezTo>
                  <a:pt x="1117887" y="471328"/>
                  <a:pt x="1119474" y="462527"/>
                  <a:pt x="1121923" y="453957"/>
                </a:cubicBezTo>
                <a:cubicBezTo>
                  <a:pt x="1131028" y="422090"/>
                  <a:pt x="1127677" y="443180"/>
                  <a:pt x="1141378" y="402076"/>
                </a:cubicBezTo>
                <a:cubicBezTo>
                  <a:pt x="1146651" y="386256"/>
                  <a:pt x="1150920" y="359135"/>
                  <a:pt x="1154348" y="343710"/>
                </a:cubicBezTo>
                <a:cubicBezTo>
                  <a:pt x="1156282" y="335009"/>
                  <a:pt x="1157704" y="326115"/>
                  <a:pt x="1160834" y="317770"/>
                </a:cubicBezTo>
                <a:cubicBezTo>
                  <a:pt x="1164229" y="308718"/>
                  <a:pt x="1169481" y="300477"/>
                  <a:pt x="1173804" y="291830"/>
                </a:cubicBezTo>
                <a:cubicBezTo>
                  <a:pt x="1181356" y="238963"/>
                  <a:pt x="1186774" y="209172"/>
                  <a:pt x="1186774" y="149157"/>
                </a:cubicBezTo>
                <a:cubicBezTo>
                  <a:pt x="1186774" y="125280"/>
                  <a:pt x="1190386" y="99458"/>
                  <a:pt x="1180289" y="77821"/>
                </a:cubicBezTo>
                <a:cubicBezTo>
                  <a:pt x="1171027" y="57974"/>
                  <a:pt x="1120186" y="44816"/>
                  <a:pt x="1102468" y="38910"/>
                </a:cubicBezTo>
                <a:lnTo>
                  <a:pt x="1063557" y="25940"/>
                </a:lnTo>
                <a:cubicBezTo>
                  <a:pt x="1057072" y="23778"/>
                  <a:pt x="1050805" y="20796"/>
                  <a:pt x="1044102" y="19455"/>
                </a:cubicBezTo>
                <a:cubicBezTo>
                  <a:pt x="1033293" y="17293"/>
                  <a:pt x="1022370" y="15643"/>
                  <a:pt x="1011676" y="12970"/>
                </a:cubicBezTo>
                <a:cubicBezTo>
                  <a:pt x="1005044" y="11312"/>
                  <a:pt x="999015" y="7240"/>
                  <a:pt x="992221" y="6485"/>
                </a:cubicBezTo>
                <a:cubicBezTo>
                  <a:pt x="959922" y="2896"/>
                  <a:pt x="927370" y="2162"/>
                  <a:pt x="894944" y="0"/>
                </a:cubicBezTo>
                <a:lnTo>
                  <a:pt x="538263" y="6485"/>
                </a:lnTo>
                <a:cubicBezTo>
                  <a:pt x="514397" y="7208"/>
                  <a:pt x="490733" y="11139"/>
                  <a:pt x="466927" y="12970"/>
                </a:cubicBezTo>
                <a:cubicBezTo>
                  <a:pt x="434525" y="15462"/>
                  <a:pt x="402076" y="17293"/>
                  <a:pt x="369651" y="19455"/>
                </a:cubicBezTo>
                <a:cubicBezTo>
                  <a:pt x="342796" y="23291"/>
                  <a:pt x="327438" y="22723"/>
                  <a:pt x="304800" y="32425"/>
                </a:cubicBezTo>
                <a:cubicBezTo>
                  <a:pt x="276611" y="44506"/>
                  <a:pt x="283095" y="43559"/>
                  <a:pt x="259404" y="58366"/>
                </a:cubicBezTo>
                <a:cubicBezTo>
                  <a:pt x="248715" y="65047"/>
                  <a:pt x="237062" y="70258"/>
                  <a:pt x="226978" y="77821"/>
                </a:cubicBezTo>
                <a:cubicBezTo>
                  <a:pt x="219641" y="83324"/>
                  <a:pt x="214568" y="91405"/>
                  <a:pt x="207523" y="97276"/>
                </a:cubicBezTo>
                <a:cubicBezTo>
                  <a:pt x="193770" y="108737"/>
                  <a:pt x="177990" y="115286"/>
                  <a:pt x="162127" y="123217"/>
                </a:cubicBezTo>
                <a:cubicBezTo>
                  <a:pt x="149157" y="136187"/>
                  <a:pt x="138479" y="151952"/>
                  <a:pt x="123217" y="162127"/>
                </a:cubicBezTo>
                <a:lnTo>
                  <a:pt x="84306" y="188068"/>
                </a:lnTo>
                <a:cubicBezTo>
                  <a:pt x="79983" y="194553"/>
                  <a:pt x="76326" y="201536"/>
                  <a:pt x="71336" y="207523"/>
                </a:cubicBezTo>
                <a:cubicBezTo>
                  <a:pt x="65464" y="214569"/>
                  <a:pt x="56334" y="218961"/>
                  <a:pt x="51880" y="226978"/>
                </a:cubicBezTo>
                <a:cubicBezTo>
                  <a:pt x="45240" y="238929"/>
                  <a:pt x="43233" y="252919"/>
                  <a:pt x="38910" y="265889"/>
                </a:cubicBezTo>
                <a:cubicBezTo>
                  <a:pt x="31743" y="287389"/>
                  <a:pt x="23913" y="308448"/>
                  <a:pt x="19455" y="330740"/>
                </a:cubicBezTo>
                <a:cubicBezTo>
                  <a:pt x="16876" y="343634"/>
                  <a:pt x="15822" y="356815"/>
                  <a:pt x="12970" y="369651"/>
                </a:cubicBezTo>
                <a:cubicBezTo>
                  <a:pt x="11487" y="376324"/>
                  <a:pt x="8143" y="382474"/>
                  <a:pt x="6485" y="389106"/>
                </a:cubicBezTo>
                <a:cubicBezTo>
                  <a:pt x="3812" y="399800"/>
                  <a:pt x="2162" y="410723"/>
                  <a:pt x="0" y="421532"/>
                </a:cubicBezTo>
                <a:cubicBezTo>
                  <a:pt x="15607" y="561995"/>
                  <a:pt x="9426" y="499275"/>
                  <a:pt x="19455" y="609600"/>
                </a:cubicBezTo>
                <a:cubicBezTo>
                  <a:pt x="11903" y="662467"/>
                  <a:pt x="6485" y="692256"/>
                  <a:pt x="6485" y="752272"/>
                </a:cubicBezTo>
                <a:cubicBezTo>
                  <a:pt x="6485" y="769700"/>
                  <a:pt x="11045" y="786831"/>
                  <a:pt x="12970" y="804153"/>
                </a:cubicBezTo>
                <a:cubicBezTo>
                  <a:pt x="13209" y="806301"/>
                  <a:pt x="18374" y="804153"/>
                  <a:pt x="19455" y="804153"/>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DD21BA4C-3381-C8EE-6ADC-FD032B5E2501}"/>
              </a:ext>
            </a:extLst>
          </p:cNvPr>
          <p:cNvSpPr/>
          <p:nvPr/>
        </p:nvSpPr>
        <p:spPr>
          <a:xfrm>
            <a:off x="9363273" y="3909849"/>
            <a:ext cx="749712" cy="943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7D4C4500-70ED-1844-FD3D-D63D4D5EAE2E}"/>
              </a:ext>
            </a:extLst>
          </p:cNvPr>
          <p:cNvPicPr>
            <a:picLocks noChangeAspect="1"/>
          </p:cNvPicPr>
          <p:nvPr/>
        </p:nvPicPr>
        <p:blipFill>
          <a:blip r:embed="rId3"/>
          <a:stretch>
            <a:fillRect/>
          </a:stretch>
        </p:blipFill>
        <p:spPr>
          <a:xfrm>
            <a:off x="2967038" y="5563448"/>
            <a:ext cx="630238" cy="487179"/>
          </a:xfrm>
          <a:prstGeom prst="rect">
            <a:avLst/>
          </a:prstGeom>
        </p:spPr>
      </p:pic>
      <p:pic>
        <p:nvPicPr>
          <p:cNvPr id="21" name="図 20">
            <a:extLst>
              <a:ext uri="{FF2B5EF4-FFF2-40B4-BE49-F238E27FC236}">
                <a16:creationId xmlns:a16="http://schemas.microsoft.com/office/drawing/2014/main" id="{B164A9B5-1193-A723-8B25-F83057A1C6C4}"/>
              </a:ext>
            </a:extLst>
          </p:cNvPr>
          <p:cNvPicPr>
            <a:picLocks noChangeAspect="1"/>
          </p:cNvPicPr>
          <p:nvPr/>
        </p:nvPicPr>
        <p:blipFill>
          <a:blip r:embed="rId4"/>
          <a:stretch>
            <a:fillRect/>
          </a:stretch>
        </p:blipFill>
        <p:spPr>
          <a:xfrm>
            <a:off x="7741581" y="4401940"/>
            <a:ext cx="482196" cy="546489"/>
          </a:xfrm>
          <a:prstGeom prst="rect">
            <a:avLst/>
          </a:prstGeom>
        </p:spPr>
      </p:pic>
      <p:pic>
        <p:nvPicPr>
          <p:cNvPr id="23" name="図 22">
            <a:extLst>
              <a:ext uri="{FF2B5EF4-FFF2-40B4-BE49-F238E27FC236}">
                <a16:creationId xmlns:a16="http://schemas.microsoft.com/office/drawing/2014/main" id="{CFF733E6-2A68-2F18-BD0D-C325D6505EF0}"/>
              </a:ext>
            </a:extLst>
          </p:cNvPr>
          <p:cNvPicPr>
            <a:picLocks noChangeAspect="1"/>
          </p:cNvPicPr>
          <p:nvPr/>
        </p:nvPicPr>
        <p:blipFill>
          <a:blip r:embed="rId5"/>
          <a:stretch>
            <a:fillRect/>
          </a:stretch>
        </p:blipFill>
        <p:spPr>
          <a:xfrm>
            <a:off x="8202885" y="4407709"/>
            <a:ext cx="634835" cy="536641"/>
          </a:xfrm>
          <a:prstGeom prst="rect">
            <a:avLst/>
          </a:prstGeom>
        </p:spPr>
      </p:pic>
      <p:pic>
        <p:nvPicPr>
          <p:cNvPr id="25" name="図 24">
            <a:extLst>
              <a:ext uri="{FF2B5EF4-FFF2-40B4-BE49-F238E27FC236}">
                <a16:creationId xmlns:a16="http://schemas.microsoft.com/office/drawing/2014/main" id="{8ABAEBA2-D111-4167-1948-0F5D0496B3FD}"/>
              </a:ext>
            </a:extLst>
          </p:cNvPr>
          <p:cNvPicPr>
            <a:picLocks noChangeAspect="1"/>
          </p:cNvPicPr>
          <p:nvPr/>
        </p:nvPicPr>
        <p:blipFill>
          <a:blip r:embed="rId6"/>
          <a:stretch>
            <a:fillRect/>
          </a:stretch>
        </p:blipFill>
        <p:spPr>
          <a:xfrm>
            <a:off x="8785622" y="4424082"/>
            <a:ext cx="598806" cy="493672"/>
          </a:xfrm>
          <a:prstGeom prst="rect">
            <a:avLst/>
          </a:prstGeom>
        </p:spPr>
      </p:pic>
      <p:sp>
        <p:nvSpPr>
          <p:cNvPr id="26" name="正方形/長方形 25">
            <a:extLst>
              <a:ext uri="{FF2B5EF4-FFF2-40B4-BE49-F238E27FC236}">
                <a16:creationId xmlns:a16="http://schemas.microsoft.com/office/drawing/2014/main" id="{C9AE9F8E-FF0C-6EE6-67C5-12C028E94A4F}"/>
              </a:ext>
            </a:extLst>
          </p:cNvPr>
          <p:cNvSpPr/>
          <p:nvPr/>
        </p:nvSpPr>
        <p:spPr>
          <a:xfrm>
            <a:off x="8613561" y="5550997"/>
            <a:ext cx="1354528"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AE2F7457-4479-8207-BEFF-E658C794C28C}"/>
              </a:ext>
            </a:extLst>
          </p:cNvPr>
          <p:cNvSpPr/>
          <p:nvPr/>
        </p:nvSpPr>
        <p:spPr>
          <a:xfrm>
            <a:off x="6107677" y="5537334"/>
            <a:ext cx="183617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9AA78053-4B1B-529B-741D-BE305C02829F}"/>
              </a:ext>
            </a:extLst>
          </p:cNvPr>
          <p:cNvSpPr/>
          <p:nvPr/>
        </p:nvSpPr>
        <p:spPr>
          <a:xfrm>
            <a:off x="6114186" y="3665492"/>
            <a:ext cx="1227168"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4F8044B2-A500-BEC5-F06C-17E525A15396}"/>
              </a:ext>
            </a:extLst>
          </p:cNvPr>
          <p:cNvPicPr>
            <a:picLocks noChangeAspect="1"/>
          </p:cNvPicPr>
          <p:nvPr/>
        </p:nvPicPr>
        <p:blipFill>
          <a:blip r:embed="rId7"/>
          <a:stretch>
            <a:fillRect/>
          </a:stretch>
        </p:blipFill>
        <p:spPr>
          <a:xfrm>
            <a:off x="7320461" y="4407710"/>
            <a:ext cx="482196" cy="484514"/>
          </a:xfrm>
          <a:prstGeom prst="rect">
            <a:avLst/>
          </a:prstGeom>
        </p:spPr>
      </p:pic>
      <p:sp>
        <p:nvSpPr>
          <p:cNvPr id="7" name="正方形/長方形 6">
            <a:extLst>
              <a:ext uri="{FF2B5EF4-FFF2-40B4-BE49-F238E27FC236}">
                <a16:creationId xmlns:a16="http://schemas.microsoft.com/office/drawing/2014/main" id="{2939233F-BD4F-24FD-7393-A0299AA1B30C}"/>
              </a:ext>
            </a:extLst>
          </p:cNvPr>
          <p:cNvSpPr/>
          <p:nvPr/>
        </p:nvSpPr>
        <p:spPr>
          <a:xfrm>
            <a:off x="2204259" y="3819099"/>
            <a:ext cx="624654"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5C1BF30-D3D8-2E85-7043-35E68EECB3D1}"/>
              </a:ext>
            </a:extLst>
          </p:cNvPr>
          <p:cNvSpPr/>
          <p:nvPr/>
        </p:nvSpPr>
        <p:spPr>
          <a:xfrm>
            <a:off x="2365623" y="3776946"/>
            <a:ext cx="1614707"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04606DB-7F20-4E93-9A3A-0CA57F9A3C48}"/>
              </a:ext>
            </a:extLst>
          </p:cNvPr>
          <p:cNvSpPr/>
          <p:nvPr/>
        </p:nvSpPr>
        <p:spPr>
          <a:xfrm>
            <a:off x="2380606" y="5580883"/>
            <a:ext cx="573393" cy="1106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DDFD638-0B4F-CDD2-0525-FD175026BB6F}"/>
              </a:ext>
            </a:extLst>
          </p:cNvPr>
          <p:cNvSpPr/>
          <p:nvPr/>
        </p:nvSpPr>
        <p:spPr>
          <a:xfrm>
            <a:off x="4414619" y="3665492"/>
            <a:ext cx="1663196"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18C4FFA-DC8A-BA7C-3195-4A5AB14B7E84}"/>
              </a:ext>
            </a:extLst>
          </p:cNvPr>
          <p:cNvSpPr/>
          <p:nvPr/>
        </p:nvSpPr>
        <p:spPr>
          <a:xfrm>
            <a:off x="4698845" y="5537334"/>
            <a:ext cx="1378970" cy="1252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16">
            <a:extLst>
              <a:ext uri="{FF2B5EF4-FFF2-40B4-BE49-F238E27FC236}">
                <a16:creationId xmlns:a16="http://schemas.microsoft.com/office/drawing/2014/main" id="{28E9AB48-B938-4804-F5C2-608C2396FF6B}"/>
              </a:ext>
            </a:extLst>
          </p:cNvPr>
          <p:cNvSpPr>
            <a:spLocks noGrp="1"/>
          </p:cNvSpPr>
          <p:nvPr>
            <p:ph type="sldNum" sz="quarter" idx="12"/>
          </p:nvPr>
        </p:nvSpPr>
        <p:spPr/>
        <p:txBody>
          <a:bodyPr/>
          <a:lstStyle/>
          <a:p>
            <a:fld id="{7F53A4F6-1DED-4042-94B1-26CBF9BCF6BA}" type="slidenum">
              <a:rPr kumimoji="1" lang="ja-JP" altLang="en-US" smtClean="0"/>
              <a:t>289</a:t>
            </a:fld>
            <a:endParaRPr kumimoji="1" lang="ja-JP" altLang="en-US"/>
          </a:p>
        </p:txBody>
      </p:sp>
    </p:spTree>
    <p:extLst>
      <p:ext uri="{BB962C8B-B14F-4D97-AF65-F5344CB8AC3E}">
        <p14:creationId xmlns:p14="http://schemas.microsoft.com/office/powerpoint/2010/main" val="310949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890372C-E897-D246-A3E6-4CE11307121A}"/>
              </a:ext>
            </a:extLst>
          </p:cNvPr>
          <p:cNvSpPr txBox="1"/>
          <p:nvPr/>
        </p:nvSpPr>
        <p:spPr>
          <a:xfrm>
            <a:off x="9793357" y="4492487"/>
            <a:ext cx="184731" cy="369332"/>
          </a:xfrm>
          <a:prstGeom prst="rect">
            <a:avLst/>
          </a:prstGeom>
          <a:noFill/>
        </p:spPr>
        <p:txBody>
          <a:bodyPr wrap="none" rtlCol="0">
            <a:spAutoFit/>
          </a:bodyPr>
          <a:lstStyle/>
          <a:p>
            <a:endParaRPr kumimoji="1" lang="ja-JP" altLang="en-US"/>
          </a:p>
        </p:txBody>
      </p:sp>
      <p:pic>
        <p:nvPicPr>
          <p:cNvPr id="8" name="図 7">
            <a:extLst>
              <a:ext uri="{FF2B5EF4-FFF2-40B4-BE49-F238E27FC236}">
                <a16:creationId xmlns:a16="http://schemas.microsoft.com/office/drawing/2014/main" id="{2F3D815B-5484-AB43-A55E-FE884120C30E}"/>
              </a:ext>
            </a:extLst>
          </p:cNvPr>
          <p:cNvPicPr>
            <a:picLocks noChangeAspect="1"/>
          </p:cNvPicPr>
          <p:nvPr/>
        </p:nvPicPr>
        <p:blipFill>
          <a:blip r:embed="rId2"/>
          <a:stretch>
            <a:fillRect/>
          </a:stretch>
        </p:blipFill>
        <p:spPr>
          <a:xfrm>
            <a:off x="1311456" y="67298"/>
            <a:ext cx="9569087" cy="6723403"/>
          </a:xfrm>
          <a:prstGeom prst="rect">
            <a:avLst/>
          </a:prstGeom>
        </p:spPr>
      </p:pic>
      <p:grpSp>
        <p:nvGrpSpPr>
          <p:cNvPr id="10" name="グループ化 9">
            <a:extLst>
              <a:ext uri="{FF2B5EF4-FFF2-40B4-BE49-F238E27FC236}">
                <a16:creationId xmlns:a16="http://schemas.microsoft.com/office/drawing/2014/main" id="{CBA2B6A1-15AF-0E17-61B6-1916F906F8DC}"/>
              </a:ext>
            </a:extLst>
          </p:cNvPr>
          <p:cNvGrpSpPr/>
          <p:nvPr/>
        </p:nvGrpSpPr>
        <p:grpSpPr>
          <a:xfrm>
            <a:off x="1311455" y="49851"/>
            <a:ext cx="9581787" cy="6758296"/>
            <a:chOff x="1311455" y="49851"/>
            <a:chExt cx="9581787" cy="6758296"/>
          </a:xfrm>
        </p:grpSpPr>
        <p:pic>
          <p:nvPicPr>
            <p:cNvPr id="7" name="図 6">
              <a:extLst>
                <a:ext uri="{FF2B5EF4-FFF2-40B4-BE49-F238E27FC236}">
                  <a16:creationId xmlns:a16="http://schemas.microsoft.com/office/drawing/2014/main" id="{C2D0CFB9-E027-F91C-87C4-1DE8C7ABEC9C}"/>
                </a:ext>
              </a:extLst>
            </p:cNvPr>
            <p:cNvPicPr>
              <a:picLocks noChangeAspect="1"/>
            </p:cNvPicPr>
            <p:nvPr/>
          </p:nvPicPr>
          <p:blipFill>
            <a:blip r:embed="rId3"/>
            <a:stretch>
              <a:fillRect/>
            </a:stretch>
          </p:blipFill>
          <p:spPr>
            <a:xfrm>
              <a:off x="1311455" y="49851"/>
              <a:ext cx="9569087" cy="6758296"/>
            </a:xfrm>
            <a:prstGeom prst="rect">
              <a:avLst/>
            </a:prstGeom>
          </p:spPr>
        </p:pic>
        <p:sp>
          <p:nvSpPr>
            <p:cNvPr id="9" name="正方形/長方形 8">
              <a:extLst>
                <a:ext uri="{FF2B5EF4-FFF2-40B4-BE49-F238E27FC236}">
                  <a16:creationId xmlns:a16="http://schemas.microsoft.com/office/drawing/2014/main" id="{D38EB35E-2212-63E1-0214-16DB2790EB77}"/>
                </a:ext>
              </a:extLst>
            </p:cNvPr>
            <p:cNvSpPr/>
            <p:nvPr/>
          </p:nvSpPr>
          <p:spPr>
            <a:xfrm>
              <a:off x="10753725" y="6575425"/>
              <a:ext cx="139517" cy="187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角丸四角形 10">
            <a:extLst>
              <a:ext uri="{FF2B5EF4-FFF2-40B4-BE49-F238E27FC236}">
                <a16:creationId xmlns:a16="http://schemas.microsoft.com/office/drawing/2014/main" id="{3320BEAF-48D2-2B4F-BCB7-4C9A73746B3C}"/>
              </a:ext>
            </a:extLst>
          </p:cNvPr>
          <p:cNvSpPr/>
          <p:nvPr/>
        </p:nvSpPr>
        <p:spPr>
          <a:xfrm>
            <a:off x="6740279" y="3378352"/>
            <a:ext cx="1297680" cy="350429"/>
          </a:xfrm>
          <a:prstGeom prst="roundRect">
            <a:avLst>
              <a:gd name="adj" fmla="val 29708"/>
            </a:avLst>
          </a:prstGeom>
          <a:solidFill>
            <a:srgbClr val="FF0000">
              <a:alpha val="3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a:extLst>
              <a:ext uri="{FF2B5EF4-FFF2-40B4-BE49-F238E27FC236}">
                <a16:creationId xmlns:a16="http://schemas.microsoft.com/office/drawing/2014/main" id="{5748FD78-6B45-13E6-9760-96042C0F2E93}"/>
              </a:ext>
            </a:extLst>
          </p:cNvPr>
          <p:cNvSpPr/>
          <p:nvPr/>
        </p:nvSpPr>
        <p:spPr>
          <a:xfrm>
            <a:off x="6556248" y="3789546"/>
            <a:ext cx="1543955" cy="350429"/>
          </a:xfrm>
          <a:prstGeom prst="roundRect">
            <a:avLst>
              <a:gd name="adj" fmla="val 29708"/>
            </a:avLst>
          </a:prstGeom>
          <a:solidFill>
            <a:srgbClr val="FF0000">
              <a:alpha val="3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右矢印 3">
            <a:extLst>
              <a:ext uri="{FF2B5EF4-FFF2-40B4-BE49-F238E27FC236}">
                <a16:creationId xmlns:a16="http://schemas.microsoft.com/office/drawing/2014/main" id="{1D785B61-829E-412B-61E0-AFA939B5E892}"/>
              </a:ext>
            </a:extLst>
          </p:cNvPr>
          <p:cNvSpPr/>
          <p:nvPr/>
        </p:nvSpPr>
        <p:spPr>
          <a:xfrm rot="10800000" flipH="1">
            <a:off x="5618193" y="3091131"/>
            <a:ext cx="1107407" cy="849086"/>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a:extLst>
              <a:ext uri="{FF2B5EF4-FFF2-40B4-BE49-F238E27FC236}">
                <a16:creationId xmlns:a16="http://schemas.microsoft.com/office/drawing/2014/main" id="{A9F8C483-D10C-5FF5-2956-A0B08CF38426}"/>
              </a:ext>
            </a:extLst>
          </p:cNvPr>
          <p:cNvSpPr/>
          <p:nvPr/>
        </p:nvSpPr>
        <p:spPr>
          <a:xfrm rot="10800000" flipH="1">
            <a:off x="5424249" y="3596697"/>
            <a:ext cx="1107407" cy="849086"/>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a:extLst>
              <a:ext uri="{FF2B5EF4-FFF2-40B4-BE49-F238E27FC236}">
                <a16:creationId xmlns:a16="http://schemas.microsoft.com/office/drawing/2014/main" id="{FE9CA842-98DC-26E0-4764-6FBC409D2C97}"/>
              </a:ext>
            </a:extLst>
          </p:cNvPr>
          <p:cNvSpPr/>
          <p:nvPr/>
        </p:nvSpPr>
        <p:spPr>
          <a:xfrm rot="16200000" flipH="1">
            <a:off x="8552610" y="1764512"/>
            <a:ext cx="1107407" cy="849086"/>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1">
            <a:extLst>
              <a:ext uri="{FF2B5EF4-FFF2-40B4-BE49-F238E27FC236}">
                <a16:creationId xmlns:a16="http://schemas.microsoft.com/office/drawing/2014/main" id="{A05BD3F7-E08D-EB43-E075-C6DC8E425603}"/>
              </a:ext>
            </a:extLst>
          </p:cNvPr>
          <p:cNvSpPr>
            <a:spLocks noGrp="1"/>
          </p:cNvSpPr>
          <p:nvPr>
            <p:ph type="sldNum" sz="quarter" idx="12"/>
          </p:nvPr>
        </p:nvSpPr>
        <p:spPr/>
        <p:txBody>
          <a:bodyPr/>
          <a:lstStyle/>
          <a:p>
            <a:fld id="{7F53A4F6-1DED-4042-94B1-26CBF9BCF6BA}" type="slidenum">
              <a:rPr kumimoji="1" lang="ja-JP" altLang="en-US" smtClean="0"/>
              <a:t>29</a:t>
            </a:fld>
            <a:endParaRPr kumimoji="1" lang="ja-JP" altLang="en-US"/>
          </a:p>
        </p:txBody>
      </p:sp>
    </p:spTree>
    <p:extLst>
      <p:ext uri="{BB962C8B-B14F-4D97-AF65-F5344CB8AC3E}">
        <p14:creationId xmlns:p14="http://schemas.microsoft.com/office/powerpoint/2010/main" val="390459938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248BA4B-E2DD-CC97-2898-218D348BAFE3}"/>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９．補</a:t>
            </a:r>
            <a:r>
              <a:rPr lang="ja-JP" altLang="en-US" sz="2400">
                <a:solidFill>
                  <a:schemeClr val="tx1"/>
                </a:solidFill>
                <a:effectLst/>
                <a:latin typeface="HGMaruGothicMPRO" panose="020F0600000000000000" pitchFamily="34" charset="-128"/>
                <a:ea typeface="HGMaruGothicMPRO" panose="020F0600000000000000" pitchFamily="34" charset="-128"/>
              </a:rPr>
              <a:t>管について、対象となる歯冠補綴物を見直す。</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64282390-B3BB-C964-F45D-AA5FFB03041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7" name="六角形 6">
            <a:extLst>
              <a:ext uri="{FF2B5EF4-FFF2-40B4-BE49-F238E27FC236}">
                <a16:creationId xmlns:a16="http://schemas.microsoft.com/office/drawing/2014/main" id="{F4D5896F-1391-98B9-20CE-579F22D20FC5}"/>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2" name="タイトル 1">
            <a:extLst>
              <a:ext uri="{FF2B5EF4-FFF2-40B4-BE49-F238E27FC236}">
                <a16:creationId xmlns:a16="http://schemas.microsoft.com/office/drawing/2014/main" id="{AAE2AD9B-CF3A-D3E3-5CC7-969B415B66C7}"/>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211CFFEF-E1CA-37AA-57B3-3A46D391D2F7}"/>
              </a:ext>
            </a:extLst>
          </p:cNvPr>
          <p:cNvSpPr>
            <a:spLocks noGrp="1"/>
          </p:cNvSpPr>
          <p:nvPr>
            <p:ph type="sldNum" sz="quarter" idx="12"/>
          </p:nvPr>
        </p:nvSpPr>
        <p:spPr/>
        <p:txBody>
          <a:bodyPr/>
          <a:lstStyle/>
          <a:p>
            <a:fld id="{7F53A4F6-1DED-4042-94B1-26CBF9BCF6BA}" type="slidenum">
              <a:rPr kumimoji="1" lang="ja-JP" altLang="en-US" smtClean="0"/>
              <a:t>290</a:t>
            </a:fld>
            <a:endParaRPr kumimoji="1" lang="ja-JP" altLang="en-US"/>
          </a:p>
        </p:txBody>
      </p:sp>
    </p:spTree>
    <p:extLst>
      <p:ext uri="{BB962C8B-B14F-4D97-AF65-F5344CB8AC3E}">
        <p14:creationId xmlns:p14="http://schemas.microsoft.com/office/powerpoint/2010/main" val="216677669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B02D61BC-09CE-3F0B-0060-6B397B9A6EA4}"/>
              </a:ext>
            </a:extLst>
          </p:cNvPr>
          <p:cNvGrpSpPr/>
          <p:nvPr/>
        </p:nvGrpSpPr>
        <p:grpSpPr>
          <a:xfrm>
            <a:off x="234270" y="1993900"/>
            <a:ext cx="11744260" cy="4625801"/>
            <a:chOff x="285070" y="1993900"/>
            <a:chExt cx="11744260" cy="4625801"/>
          </a:xfrm>
        </p:grpSpPr>
        <p:sp>
          <p:nvSpPr>
            <p:cNvPr id="10" name="タイトル 1">
              <a:extLst>
                <a:ext uri="{FF2B5EF4-FFF2-40B4-BE49-F238E27FC236}">
                  <a16:creationId xmlns:a16="http://schemas.microsoft.com/office/drawing/2014/main" id="{B4068553-A029-34BC-C582-E173CB5D4DAC}"/>
                </a:ext>
              </a:extLst>
            </p:cNvPr>
            <p:cNvSpPr txBox="1">
              <a:spLocks/>
            </p:cNvSpPr>
            <p:nvPr/>
          </p:nvSpPr>
          <p:spPr>
            <a:xfrm>
              <a:off x="285070" y="1993900"/>
              <a:ext cx="5487080" cy="46258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700" u="sng">
                  <a:solidFill>
                    <a:schemeClr val="tx1"/>
                  </a:solidFill>
                  <a:latin typeface="HGMaruGothicMPRO" panose="020F0600000000000000" pitchFamily="34" charset="-128"/>
                  <a:ea typeface="HGMaruGothicMPRO" panose="020F0600000000000000" pitchFamily="34" charset="-128"/>
                </a:rPr>
                <a:t>クラウン・ブリッジ維持管理料（１装置につき）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クラウン・ブリッジ維持管理料を保険医療機関単位で算定する旨を地方厚生局長等に届け出た保険医療機関において、歯冠補綴物又はブリッジを製作し、当該補綴物を装着した患者に対して、当該維持管理の内容に係る情報を文書により提供した場合に算定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555314FA-5895-A6D1-54CC-A775BED125BA}"/>
                </a:ext>
              </a:extLst>
            </p:cNvPr>
            <p:cNvSpPr txBox="1">
              <a:spLocks/>
            </p:cNvSpPr>
            <p:nvPr/>
          </p:nvSpPr>
          <p:spPr>
            <a:xfrm>
              <a:off x="6542930" y="1993901"/>
              <a:ext cx="5486400" cy="46258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1700" u="sng">
                  <a:solidFill>
                    <a:schemeClr val="tx1"/>
                  </a:solidFill>
                  <a:latin typeface="HGMaruGothicMPRO" panose="020F0600000000000000" pitchFamily="34" charset="-128"/>
                  <a:ea typeface="HGMaruGothicMPRO" panose="020F0600000000000000" pitchFamily="34" charset="-128"/>
                </a:rPr>
                <a:t>クラウン・ブリッジ維持管理料（１装置につき）</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　クラウン・ブリッジ維持管理料を保険医療機関単位で算定する旨を地方厚生局長等に届け出た保険医療機関において、歯冠補綴物</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M010</a:t>
              </a:r>
              <a:r>
                <a:rPr lang="ja-JP" altLang="en-US" sz="1500">
                  <a:solidFill>
                    <a:srgbClr val="FF0000"/>
                  </a:solidFill>
                  <a:effectLst/>
                  <a:latin typeface="HGMaruGothicMPRO" panose="020F0600000000000000" pitchFamily="34" charset="-128"/>
                  <a:ea typeface="HGMaruGothicMPRO" panose="020F0600000000000000" pitchFamily="34" charset="-128"/>
                </a:rPr>
                <a:t>の</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に掲げる</a:t>
              </a:r>
              <a:r>
                <a:rPr lang="en-US" altLang="ja-JP" sz="1500" dirty="0">
                  <a:solidFill>
                    <a:srgbClr val="FF0000"/>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effectLst/>
                  <a:latin typeface="HGMaruGothicMPRO" panose="020F0600000000000000" pitchFamily="34" charset="-128"/>
                  <a:ea typeface="HGMaruGothicMPRO" panose="020F0600000000000000" pitchFamily="34" charset="-128"/>
                </a:rPr>
                <a:t>分の</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冠</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前歯</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M010</a:t>
              </a:r>
              <a:r>
                <a:rPr lang="ja-JP" altLang="en-US" sz="1500">
                  <a:solidFill>
                    <a:srgbClr val="FF0000"/>
                  </a:solidFill>
                  <a:effectLst/>
                  <a:latin typeface="HGMaruGothicMPRO" panose="020F0600000000000000" pitchFamily="34" charset="-128"/>
                  <a:ea typeface="HGMaruGothicMPRO" panose="020F0600000000000000" pitchFamily="34" charset="-128"/>
                </a:rPr>
                <a:t>の</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に掲げる</a:t>
              </a:r>
              <a:r>
                <a:rPr lang="en-US" altLang="ja-JP" sz="1500" dirty="0">
                  <a:solidFill>
                    <a:srgbClr val="FF0000"/>
                  </a:solidFill>
                  <a:effectLst/>
                  <a:latin typeface="HGMaruGothicMPRO" panose="020F0600000000000000" pitchFamily="34" charset="-128"/>
                  <a:ea typeface="HGMaruGothicMPRO" panose="020F0600000000000000" pitchFamily="34" charset="-128"/>
                </a:rPr>
                <a:t>5</a:t>
              </a:r>
              <a:r>
                <a:rPr lang="ja-JP" altLang="en-US" sz="1500">
                  <a:solidFill>
                    <a:srgbClr val="FF0000"/>
                  </a:solidFill>
                  <a:effectLst/>
                  <a:latin typeface="HGMaruGothicMPRO" panose="020F0600000000000000" pitchFamily="34" charset="-128"/>
                  <a:ea typeface="HGMaruGothicMPRO" panose="020F0600000000000000" pitchFamily="34" charset="-128"/>
                </a:rPr>
                <a:t>分の</a:t>
              </a:r>
              <a:r>
                <a:rPr lang="en-US" altLang="ja-JP" sz="1500" dirty="0">
                  <a:solidFill>
                    <a:srgbClr val="FF0000"/>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latin typeface="HGMaruGothicMPRO" panose="020F0600000000000000" pitchFamily="34" charset="-128"/>
                  <a:ea typeface="HGMaruGothicMPRO" panose="020F0600000000000000" pitchFamily="34" charset="-128"/>
                </a:rPr>
                <a:t>冠（</a:t>
              </a:r>
              <a:r>
                <a:rPr lang="ja-JP" altLang="en-US" sz="1500">
                  <a:solidFill>
                    <a:srgbClr val="FF0000"/>
                  </a:solidFill>
                  <a:effectLst/>
                  <a:latin typeface="HGMaruGothicMPRO" panose="020F0600000000000000" pitchFamily="34" charset="-128"/>
                  <a:ea typeface="HGMaruGothicMPRO" panose="020F0600000000000000" pitchFamily="34" charset="-128"/>
                </a:rPr>
                <a:t>小臼歯</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M010</a:t>
              </a:r>
              <a:r>
                <a:rPr lang="ja-JP" altLang="en-US" sz="1500">
                  <a:solidFill>
                    <a:srgbClr val="FF0000"/>
                  </a:solidFill>
                  <a:effectLst/>
                  <a:latin typeface="HGMaruGothicMPRO" panose="020F0600000000000000" pitchFamily="34" charset="-128"/>
                  <a:ea typeface="HGMaruGothicMPRO" panose="020F0600000000000000" pitchFamily="34" charset="-128"/>
                </a:rPr>
                <a:t>の</a:t>
              </a:r>
              <a:r>
                <a:rPr lang="en-US" altLang="ja-JP" sz="1500" dirty="0">
                  <a:solidFill>
                    <a:srgbClr val="FF0000"/>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effectLst/>
                  <a:latin typeface="HGMaruGothicMPRO" panose="020F0600000000000000" pitchFamily="34" charset="-128"/>
                  <a:ea typeface="HGMaruGothicMPRO" panose="020F0600000000000000" pitchFamily="34" charset="-128"/>
                </a:rPr>
                <a:t>に掲げる全部金属冠</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小臼歯及び大臼歯</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及び区分番号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M011</a:t>
              </a:r>
              <a:r>
                <a:rPr lang="ja-JP" altLang="en-US" sz="1500">
                  <a:solidFill>
                    <a:srgbClr val="FF0000"/>
                  </a:solidFill>
                  <a:effectLst/>
                  <a:latin typeface="HGMaruGothicMPRO" panose="020F0600000000000000" pitchFamily="34" charset="-128"/>
                  <a:ea typeface="HGMaruGothicMPRO" panose="020F0600000000000000" pitchFamily="34" charset="-128"/>
                </a:rPr>
                <a:t>に掲げるレジン前装金属冠を除く。</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又はブリッジを製作し、当該補綴物を装着した患者に対して、当該維持管理の内容に係る情報を文書により提供した場合に算定する。</a:t>
              </a:r>
              <a:endParaRPr lang="ja-JP" altLang="en-US" sz="1500">
                <a:solidFill>
                  <a:schemeClr val="tx1"/>
                </a:solidFill>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36302F44-646D-FA17-335C-4AFD6C58D667}"/>
                </a:ext>
              </a:extLst>
            </p:cNvPr>
            <p:cNvSpPr/>
            <p:nvPr/>
          </p:nvSpPr>
          <p:spPr>
            <a:xfrm>
              <a:off x="5856288" y="392072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タイトル 1">
            <a:extLst>
              <a:ext uri="{FF2B5EF4-FFF2-40B4-BE49-F238E27FC236}">
                <a16:creationId xmlns:a16="http://schemas.microsoft.com/office/drawing/2014/main" id="{8C144847-3795-1891-B2CB-66E442CA352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BC47C568-F2D9-7178-1D1F-2D95C52FAB58}"/>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4" name="タイトル 1">
            <a:extLst>
              <a:ext uri="{FF2B5EF4-FFF2-40B4-BE49-F238E27FC236}">
                <a16:creationId xmlns:a16="http://schemas.microsoft.com/office/drawing/2014/main" id="{BD36A3E6-7A15-B618-3FFF-41F47357944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51289A74-9429-D04F-DEB9-9CB14C20CAD8}"/>
              </a:ext>
            </a:extLst>
          </p:cNvPr>
          <p:cNvSpPr>
            <a:spLocks noGrp="1"/>
          </p:cNvSpPr>
          <p:nvPr>
            <p:ph type="sldNum" sz="quarter" idx="12"/>
          </p:nvPr>
        </p:nvSpPr>
        <p:spPr/>
        <p:txBody>
          <a:bodyPr/>
          <a:lstStyle/>
          <a:p>
            <a:fld id="{7F53A4F6-1DED-4042-94B1-26CBF9BCF6BA}" type="slidenum">
              <a:rPr kumimoji="1" lang="ja-JP" altLang="en-US" smtClean="0"/>
              <a:t>291</a:t>
            </a:fld>
            <a:endParaRPr kumimoji="1" lang="ja-JP" altLang="en-US"/>
          </a:p>
        </p:txBody>
      </p:sp>
    </p:spTree>
    <p:extLst>
      <p:ext uri="{BB962C8B-B14F-4D97-AF65-F5344CB8AC3E}">
        <p14:creationId xmlns:p14="http://schemas.microsoft.com/office/powerpoint/2010/main" val="134868896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248BA4B-E2DD-CC97-2898-218D348BAFE3}"/>
              </a:ext>
            </a:extLst>
          </p:cNvPr>
          <p:cNvSpPr txBox="1">
            <a:spLocks/>
          </p:cNvSpPr>
          <p:nvPr/>
        </p:nvSpPr>
        <p:spPr>
          <a:xfrm>
            <a:off x="365760" y="1723075"/>
            <a:ext cx="11521440" cy="4896666"/>
          </a:xfrm>
          <a:prstGeom prst="rect">
            <a:avLst/>
          </a:prstGeom>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10</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学校歯科健診で不正咬合の疑い</a:t>
            </a:r>
            <a:r>
              <a:rPr lang="ja-JP" altLang="en-US" sz="2400">
                <a:solidFill>
                  <a:schemeClr val="tx1"/>
                </a:solidFill>
                <a:effectLst/>
                <a:latin typeface="HGMaruGothicMPRO" panose="020F0600000000000000" pitchFamily="34" charset="-128"/>
                <a:ea typeface="HGMaruGothicMPRO" panose="020F0600000000000000" pitchFamily="34" charset="-128"/>
              </a:rPr>
              <a:t>があると判断され、歯科医療機関を受診した患</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者に対して、</a:t>
            </a:r>
            <a:r>
              <a:rPr lang="ja-JP" altLang="en-US" sz="2400">
                <a:solidFill>
                  <a:srgbClr val="FF0000"/>
                </a:solidFill>
                <a:effectLst/>
                <a:latin typeface="HGMaruGothicMPRO" panose="020F0600000000000000" pitchFamily="34" charset="-128"/>
                <a:ea typeface="HGMaruGothicMPRO" panose="020F0600000000000000" pitchFamily="34" charset="-128"/>
              </a:rPr>
              <a:t>歯科矯正治療の保険適用の可否を判断</a:t>
            </a:r>
            <a:r>
              <a:rPr lang="ja-JP" altLang="en-US" sz="2400">
                <a:solidFill>
                  <a:schemeClr val="tx1"/>
                </a:solidFill>
                <a:effectLst/>
                <a:latin typeface="HGMaruGothicMPRO" panose="020F0600000000000000" pitchFamily="34" charset="-128"/>
                <a:ea typeface="HGMaruGothicMPRO" panose="020F0600000000000000" pitchFamily="34" charset="-128"/>
              </a:rPr>
              <a:t>するために必要な検査・診断</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等を行う場合について、新たな評価を行う。</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278630E4-E4E6-BB03-22E3-CF567B3AE67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D75D10B4-B348-7E7A-F28A-C57505CAD8C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9E97E6CF-71B1-0D8F-F587-86E988284A3A}"/>
              </a:ext>
            </a:extLst>
          </p:cNvPr>
          <p:cNvSpPr>
            <a:spLocks noGrp="1"/>
          </p:cNvSpPr>
          <p:nvPr>
            <p:ph type="sldNum" sz="quarter" idx="12"/>
          </p:nvPr>
        </p:nvSpPr>
        <p:spPr/>
        <p:txBody>
          <a:bodyPr/>
          <a:lstStyle/>
          <a:p>
            <a:fld id="{7F53A4F6-1DED-4042-94B1-26CBF9BCF6BA}" type="slidenum">
              <a:rPr kumimoji="1" lang="ja-JP" altLang="en-US" smtClean="0"/>
              <a:t>292</a:t>
            </a:fld>
            <a:endParaRPr kumimoji="1" lang="ja-JP" altLang="en-US"/>
          </a:p>
        </p:txBody>
      </p:sp>
    </p:spTree>
    <p:extLst>
      <p:ext uri="{BB962C8B-B14F-4D97-AF65-F5344CB8AC3E}">
        <p14:creationId xmlns:p14="http://schemas.microsoft.com/office/powerpoint/2010/main" val="244016616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641E1-6661-E0F9-781E-96E4DC317252}"/>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C539F24C-285C-0C50-5161-1D54162E5900}"/>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C027A15A-CC0C-CC66-33C9-1F518540C1E3}"/>
              </a:ext>
            </a:extLst>
          </p:cNvPr>
          <p:cNvSpPr txBox="1">
            <a:spLocks/>
          </p:cNvSpPr>
          <p:nvPr/>
        </p:nvSpPr>
        <p:spPr>
          <a:xfrm>
            <a:off x="123005" y="1723075"/>
            <a:ext cx="11841688" cy="4896666"/>
          </a:xfrm>
          <a:prstGeom prst="rect">
            <a:avLst/>
          </a:prstGeom>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歯科矯正相談料</a:t>
            </a:r>
            <a:br>
              <a:rPr lang="ja-JP" altLang="en-US" sz="2400">
                <a:solidFill>
                  <a:schemeClr val="tx1"/>
                </a:solidFill>
                <a:effectLst/>
                <a:latin typeface="HGMaruGothicMPRO" panose="020F0600000000000000" pitchFamily="34" charset="-128"/>
                <a:ea typeface="HGMaruGothicMPRO" panose="020F0600000000000000" pitchFamily="34" charset="-128"/>
              </a:rPr>
            </a:b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rgbClr val="0432FF"/>
                </a:solidFill>
                <a:effectLst/>
                <a:latin typeface="HGMaruGothicMPRO" panose="020F0600000000000000" pitchFamily="34" charset="-128"/>
                <a:ea typeface="HGMaruGothicMPRO" panose="020F0600000000000000" pitchFamily="34" charset="-128"/>
              </a:rPr>
              <a:t>1</a:t>
            </a:r>
            <a:r>
              <a:rPr lang="ja-JP" altLang="en-US" sz="2400">
                <a:solidFill>
                  <a:srgbClr val="0432FF"/>
                </a:solidFill>
                <a:effectLst/>
                <a:latin typeface="HGMaruGothicMPRO" panose="020F0600000000000000" pitchFamily="34" charset="-128"/>
                <a:ea typeface="HGMaruGothicMPRO" panose="020F0600000000000000" pitchFamily="34" charset="-128"/>
              </a:rPr>
              <a:t>　歯科矯正相談料</a:t>
            </a:r>
            <a:r>
              <a:rPr lang="en-US" altLang="ja-JP" sz="2400" dirty="0">
                <a:solidFill>
                  <a:srgbClr val="0432FF"/>
                </a:solidFill>
                <a:effectLst/>
                <a:latin typeface="HGMaruGothicMPRO" panose="020F0600000000000000" pitchFamily="34" charset="-128"/>
                <a:ea typeface="HGMaruGothicMPRO" panose="020F0600000000000000" pitchFamily="34" charset="-128"/>
              </a:rPr>
              <a:t>1</a:t>
            </a:r>
            <a:r>
              <a:rPr lang="ja-JP" altLang="en-US" sz="2400">
                <a:solidFill>
                  <a:srgbClr val="0432FF"/>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rgbClr val="0432FF">
                    <a:alpha val="30000"/>
                  </a:srgbClr>
                </a:solidFill>
                <a:effectLst/>
                <a:latin typeface="HGMaruGothicMPRO" panose="020F0600000000000000" pitchFamily="34" charset="-128"/>
                <a:ea typeface="HGMaruGothicMPRO" panose="020F0600000000000000" pitchFamily="34" charset="-128"/>
              </a:rPr>
              <a:t>2</a:t>
            </a:r>
            <a:r>
              <a:rPr lang="ja-JP" altLang="en-US" sz="2400">
                <a:solidFill>
                  <a:srgbClr val="0432FF">
                    <a:alpha val="30000"/>
                  </a:srgbClr>
                </a:solidFill>
                <a:effectLst/>
                <a:latin typeface="HGMaruGothicMPRO" panose="020F0600000000000000" pitchFamily="34" charset="-128"/>
                <a:ea typeface="HGMaruGothicMPRO" panose="020F0600000000000000" pitchFamily="34" charset="-128"/>
              </a:rPr>
              <a:t>　歯科矯正相談料</a:t>
            </a:r>
            <a:r>
              <a:rPr lang="en-US" altLang="ja-JP" sz="2400" dirty="0">
                <a:solidFill>
                  <a:srgbClr val="0432FF">
                    <a:alpha val="30000"/>
                  </a:srgbClr>
                </a:solidFill>
                <a:effectLst/>
                <a:latin typeface="HGMaruGothicMPRO" panose="020F0600000000000000" pitchFamily="34" charset="-128"/>
                <a:ea typeface="HGMaruGothicMPRO" panose="020F0600000000000000" pitchFamily="34" charset="-128"/>
              </a:rPr>
              <a:t>2</a:t>
            </a:r>
            <a:r>
              <a:rPr lang="ja-JP" altLang="en-US" sz="2400">
                <a:solidFill>
                  <a:srgbClr val="0432FF">
                    <a:alpha val="30000"/>
                  </a:srgbClr>
                </a:solidFill>
                <a:effectLst/>
                <a:latin typeface="HGMaruGothicMPRO" panose="020F0600000000000000" pitchFamily="34" charset="-128"/>
                <a:ea typeface="HGMaruGothicMPRO" panose="020F0600000000000000" pitchFamily="34" charset="-128"/>
              </a:rPr>
              <a:t>　　　</a:t>
            </a:r>
            <a:r>
              <a:rPr lang="ja-JP" altLang="en-US" sz="2400">
                <a:solidFill>
                  <a:schemeClr val="tx1">
                    <a:alpha val="30000"/>
                  </a:schemeClr>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a:t>
            </a:r>
            <a:br>
              <a:rPr lang="en-US" altLang="ja-JP" sz="2400" dirty="0">
                <a:solidFill>
                  <a:schemeClr val="tx1"/>
                </a:solidFill>
                <a:effectLst/>
                <a:latin typeface="HGMaruGothicMPRO" panose="020F0600000000000000" pitchFamily="34" charset="-128"/>
                <a:ea typeface="HGMaruGothicMPRO" panose="020F0600000000000000" pitchFamily="34" charset="-128"/>
              </a:rPr>
            </a:b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は、歯科矯正診断料の注</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又は顎口腔機能診断料の注</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の</a:t>
            </a:r>
            <a:r>
              <a:rPr lang="ja-JP" altLang="en-US" sz="2400">
                <a:solidFill>
                  <a:schemeClr val="tx1"/>
                </a:solidFill>
                <a:effectLst/>
                <a:latin typeface="HGMaruGothicMPRO" panose="020F0600000000000000" pitchFamily="34" charset="-128"/>
                <a:ea typeface="HGMaruGothicMPRO" panose="020F0600000000000000" pitchFamily="34" charset="-128"/>
              </a:rPr>
              <a:t>施設基準を届け出た</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保険医療機関にて、第</a:t>
            </a:r>
            <a:r>
              <a:rPr lang="en-US" altLang="ja-JP" sz="2400" dirty="0">
                <a:solidFill>
                  <a:schemeClr val="tx1"/>
                </a:solidFill>
                <a:effectLst/>
                <a:latin typeface="HGMaruGothicMPRO" panose="020F0600000000000000" pitchFamily="34" charset="-128"/>
                <a:ea typeface="HGMaruGothicMPRO" panose="020F0600000000000000" pitchFamily="34" charset="-128"/>
              </a:rPr>
              <a:t>13</a:t>
            </a:r>
            <a:r>
              <a:rPr lang="ja-JP" altLang="en-US" sz="2400">
                <a:solidFill>
                  <a:schemeClr val="tx1"/>
                </a:solidFill>
                <a:effectLst/>
                <a:latin typeface="HGMaruGothicMPRO" panose="020F0600000000000000" pitchFamily="34" charset="-128"/>
                <a:ea typeface="HGMaruGothicMPRO" panose="020F0600000000000000" pitchFamily="34" charset="-128"/>
              </a:rPr>
              <a:t>部</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歯科矯正の適応となる咬合異常又は顎変形症が疑わ</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れる患者に対し、歯・歯列の状態、咬合状態又は顎骨の形態等の分析及び診断を</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行い、当該患者に対し、診断結果等を文書により提供した場合に、</a:t>
            </a:r>
            <a:r>
              <a:rPr lang="ja-JP" altLang="en-US" sz="2400">
                <a:solidFill>
                  <a:srgbClr val="FF0000"/>
                </a:solidFill>
                <a:effectLst/>
                <a:latin typeface="HGMaruGothicMPRO" panose="020F0600000000000000" pitchFamily="34" charset="-128"/>
                <a:ea typeface="HGMaruGothicMPRO" panose="020F0600000000000000" pitchFamily="34" charset="-128"/>
              </a:rPr>
              <a:t>年度に</a:t>
            </a:r>
            <a:r>
              <a:rPr lang="ja-JP" altLang="en-US" sz="2400">
                <a:solidFill>
                  <a:srgbClr val="FF0000"/>
                </a:solidFill>
                <a:latin typeface="HGMaruGothicMPRO" panose="020F0600000000000000" pitchFamily="34" charset="-128"/>
                <a:ea typeface="HGMaruGothicMPRO" panose="020F0600000000000000" pitchFamily="34" charset="-128"/>
              </a:rPr>
              <a:t>１</a:t>
            </a:r>
            <a:r>
              <a:rPr lang="ja-JP" altLang="en-US" sz="2400">
                <a:solidFill>
                  <a:srgbClr val="FF0000"/>
                </a:solidFill>
                <a:effectLst/>
                <a:latin typeface="HGMaruGothicMPRO" panose="020F0600000000000000" pitchFamily="34" charset="-128"/>
                <a:ea typeface="HGMaruGothicMPRO" panose="020F0600000000000000" pitchFamily="34" charset="-128"/>
              </a:rPr>
              <a:t>回に</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限り</a:t>
            </a:r>
            <a:r>
              <a:rPr lang="ja-JP" altLang="en-US" sz="2400">
                <a:solidFill>
                  <a:schemeClr val="tx1"/>
                </a:solidFill>
                <a:effectLst/>
                <a:latin typeface="HGMaruGothicMPRO" panose="020F0600000000000000" pitchFamily="34" charset="-128"/>
                <a:ea typeface="HGMaruGothicMPRO" panose="020F0600000000000000" pitchFamily="34" charset="-128"/>
              </a:rPr>
              <a:t>算定する。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effectLst/>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FEA622F7-D245-E043-2776-3B6AE383A55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AD63ACA5-7B62-899E-3C81-A62FCC1E3D1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D955DDD4-4157-7EAA-149F-AEE67A7A4DFE}"/>
              </a:ext>
            </a:extLst>
          </p:cNvPr>
          <p:cNvSpPr txBox="1">
            <a:spLocks/>
          </p:cNvSpPr>
          <p:nvPr/>
        </p:nvSpPr>
        <p:spPr>
          <a:xfrm>
            <a:off x="4715858" y="2218810"/>
            <a:ext cx="1889657" cy="1041895"/>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400" dirty="0">
                <a:solidFill>
                  <a:schemeClr val="tx1"/>
                </a:solidFill>
                <a:latin typeface="HG丸ｺﾞｼｯｸM-PRO"/>
                <a:ea typeface="HG丸ｺﾞｼｯｸM-PRO"/>
                <a:cs typeface="HG丸ｺﾞｼｯｸM-PRO"/>
              </a:rPr>
              <a:t>420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r>
              <a:rPr lang="en-US" altLang="ja-JP" sz="2400" dirty="0">
                <a:solidFill>
                  <a:schemeClr val="tx1">
                    <a:alpha val="30000"/>
                  </a:schemeClr>
                </a:solidFill>
                <a:latin typeface="HG丸ｺﾞｼｯｸM-PRO"/>
                <a:ea typeface="HG丸ｺﾞｼｯｸM-PRO"/>
                <a:cs typeface="HG丸ｺﾞｼｯｸM-PRO"/>
              </a:rPr>
              <a:t>420</a:t>
            </a:r>
            <a:r>
              <a:rPr lang="ja-JP" altLang="en-US" sz="2400">
                <a:solidFill>
                  <a:schemeClr val="tx1">
                    <a:alpha val="30000"/>
                  </a:schemeClr>
                </a:solidFill>
                <a:latin typeface="HG丸ｺﾞｼｯｸM-PRO"/>
                <a:ea typeface="HG丸ｺﾞｼｯｸM-PRO"/>
                <a:cs typeface="HG丸ｺﾞｼｯｸM-PRO"/>
              </a:rPr>
              <a:t>点</a:t>
            </a:r>
            <a:endParaRPr lang="en-US" altLang="ja-JP" sz="2400" dirty="0">
              <a:solidFill>
                <a:schemeClr val="tx1">
                  <a:alpha val="30000"/>
                </a:schemeClr>
              </a:solidFill>
              <a:latin typeface="HG丸ｺﾞｼｯｸM-PRO"/>
              <a:ea typeface="HG丸ｺﾞｼｯｸM-PRO"/>
              <a:cs typeface="HG丸ｺﾞｼｯｸM-PRO"/>
            </a:endParaRPr>
          </a:p>
          <a:p>
            <a:endParaRPr lang="en-US" altLang="ja-JP" sz="2400" dirty="0">
              <a:solidFill>
                <a:schemeClr val="tx1"/>
              </a:solidFill>
              <a:latin typeface="HG丸ｺﾞｼｯｸM-PRO"/>
              <a:ea typeface="HG丸ｺﾞｼｯｸM-PRO"/>
              <a:cs typeface="HG丸ｺﾞｼｯｸM-PRO"/>
            </a:endParaRPr>
          </a:p>
          <a:p>
            <a:endParaRPr lang="en-US" altLang="ja-JP" sz="2400" dirty="0">
              <a:solidFill>
                <a:schemeClr val="tx1"/>
              </a:solidFill>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101BA622-7518-2DC0-C7BE-D003410EFB05}"/>
              </a:ext>
            </a:extLst>
          </p:cNvPr>
          <p:cNvSpPr>
            <a:spLocks noChangeAspect="1"/>
          </p:cNvSpPr>
          <p:nvPr/>
        </p:nvSpPr>
        <p:spPr>
          <a:xfrm>
            <a:off x="6270939" y="2174936"/>
            <a:ext cx="612000" cy="521304"/>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a:latin typeface="HG丸ｺﾞｼｯｸM-PRO"/>
                <a:ea typeface="HG丸ｺﾞｼｯｸM-PRO"/>
                <a:cs typeface="HG丸ｺﾞｼｯｸM-PRO"/>
              </a:rPr>
              <a:t>施設基準</a:t>
            </a:r>
          </a:p>
        </p:txBody>
      </p:sp>
      <p:sp>
        <p:nvSpPr>
          <p:cNvPr id="7" name="スライド番号プレースホルダー 6">
            <a:extLst>
              <a:ext uri="{FF2B5EF4-FFF2-40B4-BE49-F238E27FC236}">
                <a16:creationId xmlns:a16="http://schemas.microsoft.com/office/drawing/2014/main" id="{84557F2D-93BD-43D5-E1B3-185832FE0BC7}"/>
              </a:ext>
            </a:extLst>
          </p:cNvPr>
          <p:cNvSpPr>
            <a:spLocks noGrp="1"/>
          </p:cNvSpPr>
          <p:nvPr>
            <p:ph type="sldNum" sz="quarter" idx="12"/>
          </p:nvPr>
        </p:nvSpPr>
        <p:spPr/>
        <p:txBody>
          <a:bodyPr/>
          <a:lstStyle/>
          <a:p>
            <a:fld id="{7F53A4F6-1DED-4042-94B1-26CBF9BCF6BA}" type="slidenum">
              <a:rPr kumimoji="1" lang="ja-JP" altLang="en-US" smtClean="0"/>
              <a:t>293</a:t>
            </a:fld>
            <a:endParaRPr kumimoji="1" lang="ja-JP" altLang="en-US"/>
          </a:p>
        </p:txBody>
      </p:sp>
    </p:spTree>
    <p:extLst>
      <p:ext uri="{BB962C8B-B14F-4D97-AF65-F5344CB8AC3E}">
        <p14:creationId xmlns:p14="http://schemas.microsoft.com/office/powerpoint/2010/main" val="214621752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641E1-6661-E0F9-781E-96E4DC317252}"/>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C539F24C-285C-0C50-5161-1D54162E5900}"/>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C027A15A-CC0C-CC66-33C9-1F518540C1E3}"/>
              </a:ext>
            </a:extLst>
          </p:cNvPr>
          <p:cNvSpPr txBox="1">
            <a:spLocks/>
          </p:cNvSpPr>
          <p:nvPr/>
        </p:nvSpPr>
        <p:spPr>
          <a:xfrm>
            <a:off x="107508" y="1723075"/>
            <a:ext cx="11841686" cy="4896666"/>
          </a:xfrm>
          <a:prstGeom prst="rect">
            <a:avLst/>
          </a:prstGeom>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歯科矯正相談料</a:t>
            </a:r>
            <a:br>
              <a:rPr lang="ja-JP" altLang="en-US" sz="2400">
                <a:solidFill>
                  <a:schemeClr val="tx1"/>
                </a:solidFill>
                <a:effectLst/>
                <a:latin typeface="HGMaruGothicMPRO" panose="020F0600000000000000" pitchFamily="34" charset="-128"/>
                <a:ea typeface="HGMaruGothicMPRO" panose="020F0600000000000000" pitchFamily="34" charset="-128"/>
              </a:rPr>
            </a:b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rgbClr val="0432FF">
                    <a:alpha val="30000"/>
                  </a:srgbClr>
                </a:solidFill>
                <a:effectLst/>
                <a:latin typeface="HGMaruGothicMPRO" panose="020F0600000000000000" pitchFamily="34" charset="-128"/>
                <a:ea typeface="HGMaruGothicMPRO" panose="020F0600000000000000" pitchFamily="34" charset="-128"/>
              </a:rPr>
              <a:t>1</a:t>
            </a:r>
            <a:r>
              <a:rPr lang="ja-JP" altLang="en-US" sz="2400">
                <a:solidFill>
                  <a:srgbClr val="0432FF">
                    <a:alpha val="30000"/>
                  </a:srgbClr>
                </a:solidFill>
                <a:effectLst/>
                <a:latin typeface="HGMaruGothicMPRO" panose="020F0600000000000000" pitchFamily="34" charset="-128"/>
                <a:ea typeface="HGMaruGothicMPRO" panose="020F0600000000000000" pitchFamily="34" charset="-128"/>
              </a:rPr>
              <a:t>　歯科矯正相談料</a:t>
            </a:r>
            <a:r>
              <a:rPr lang="en-US" altLang="ja-JP" sz="2400" dirty="0">
                <a:solidFill>
                  <a:srgbClr val="0432FF">
                    <a:alpha val="30000"/>
                  </a:srgbClr>
                </a:solidFill>
                <a:effectLst/>
                <a:latin typeface="HGMaruGothicMPRO" panose="020F0600000000000000" pitchFamily="34" charset="-128"/>
                <a:ea typeface="HGMaruGothicMPRO" panose="020F0600000000000000" pitchFamily="34" charset="-128"/>
              </a:rPr>
              <a:t>1</a:t>
            </a:r>
            <a:r>
              <a:rPr lang="ja-JP" altLang="en-US" sz="2400">
                <a:solidFill>
                  <a:srgbClr val="0432FF">
                    <a:alpha val="30000"/>
                  </a:srgbClr>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rgbClr val="0432FF"/>
                </a:solidFill>
                <a:effectLst/>
                <a:latin typeface="HGMaruGothicMPRO" panose="020F0600000000000000" pitchFamily="34" charset="-128"/>
                <a:ea typeface="HGMaruGothicMPRO" panose="020F0600000000000000" pitchFamily="34" charset="-128"/>
              </a:rPr>
              <a:t>2</a:t>
            </a:r>
            <a:r>
              <a:rPr lang="ja-JP" altLang="en-US" sz="2400">
                <a:solidFill>
                  <a:srgbClr val="0432FF"/>
                </a:solidFill>
                <a:effectLst/>
                <a:latin typeface="HGMaruGothicMPRO" panose="020F0600000000000000" pitchFamily="34" charset="-128"/>
                <a:ea typeface="HGMaruGothicMPRO" panose="020F0600000000000000" pitchFamily="34" charset="-128"/>
              </a:rPr>
              <a:t>　歯科矯正相談料</a:t>
            </a:r>
            <a:r>
              <a:rPr lang="en-US" altLang="ja-JP" sz="2400" dirty="0">
                <a:solidFill>
                  <a:srgbClr val="0432FF"/>
                </a:solidFill>
                <a:effectLst/>
                <a:latin typeface="HGMaruGothicMPRO" panose="020F0600000000000000" pitchFamily="34" charset="-128"/>
                <a:ea typeface="HGMaruGothicMPRO" panose="020F0600000000000000" pitchFamily="34" charset="-128"/>
              </a:rPr>
              <a:t>2</a:t>
            </a:r>
            <a:r>
              <a:rPr lang="ja-JP" altLang="en-US" sz="2400">
                <a:solidFill>
                  <a:srgbClr val="0432FF"/>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a:t>
            </a:r>
            <a:br>
              <a:rPr lang="en-US" altLang="ja-JP" sz="2400" dirty="0">
                <a:solidFill>
                  <a:schemeClr val="tx1"/>
                </a:solidFill>
                <a:effectLst/>
                <a:latin typeface="HGMaruGothicMPRO" panose="020F0600000000000000" pitchFamily="34" charset="-128"/>
                <a:ea typeface="HGMaruGothicMPRO" panose="020F0600000000000000" pitchFamily="34" charset="-128"/>
              </a:rPr>
            </a:b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は、歯科矯正診断料の注</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又は顎口腔機能診断料の注</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の</a:t>
            </a:r>
            <a:r>
              <a:rPr lang="ja-JP" altLang="en-US" sz="2400">
                <a:solidFill>
                  <a:schemeClr val="tx1"/>
                </a:solidFill>
                <a:effectLst/>
                <a:latin typeface="HGMaruGothicMPRO" panose="020F0600000000000000" pitchFamily="34" charset="-128"/>
                <a:ea typeface="HGMaruGothicMPRO" panose="020F0600000000000000" pitchFamily="34" charset="-128"/>
              </a:rPr>
              <a:t>施設基準</a:t>
            </a:r>
            <a:r>
              <a:rPr lang="ja-JP" altLang="en-US" sz="2400">
                <a:solidFill>
                  <a:schemeClr val="tx1"/>
                </a:solidFill>
                <a:latin typeface="HGMaruGothicMPRO" panose="020F0600000000000000" pitchFamily="34" charset="-128"/>
                <a:ea typeface="HGMaruGothicMPRO" panose="020F0600000000000000" pitchFamily="34" charset="-128"/>
              </a:rPr>
              <a:t>を</a:t>
            </a:r>
            <a:r>
              <a:rPr lang="ja-JP" altLang="en-US" sz="2400">
                <a:solidFill>
                  <a:schemeClr val="tx1"/>
                </a:solidFill>
                <a:effectLst/>
                <a:latin typeface="HGMaruGothicMPRO" panose="020F0600000000000000" pitchFamily="34" charset="-128"/>
                <a:ea typeface="HGMaruGothicMPRO" panose="020F0600000000000000" pitchFamily="34" charset="-128"/>
              </a:rPr>
              <a:t>届け出た</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保険医療機関</a:t>
            </a:r>
            <a:r>
              <a:rPr lang="ja-JP" altLang="en-US" sz="2400">
                <a:solidFill>
                  <a:srgbClr val="FF0000"/>
                </a:solidFill>
                <a:effectLst/>
                <a:latin typeface="HGMaruGothicMPRO" panose="020F0600000000000000" pitchFamily="34" charset="-128"/>
                <a:ea typeface="HGMaruGothicMPRO" panose="020F0600000000000000" pitchFamily="34" charset="-128"/>
              </a:rPr>
              <a:t>以外</a:t>
            </a:r>
            <a:r>
              <a:rPr lang="ja-JP" altLang="en-US" sz="2400">
                <a:solidFill>
                  <a:schemeClr val="tx1"/>
                </a:solidFill>
                <a:effectLst/>
                <a:latin typeface="HGMaruGothicMPRO" panose="020F0600000000000000" pitchFamily="34" charset="-128"/>
                <a:ea typeface="HGMaruGothicMPRO" panose="020F0600000000000000" pitchFamily="34" charset="-128"/>
              </a:rPr>
              <a:t>の保険医療機関にて、第</a:t>
            </a:r>
            <a:r>
              <a:rPr lang="en-US" altLang="ja-JP" sz="2400" dirty="0">
                <a:solidFill>
                  <a:schemeClr val="tx1"/>
                </a:solidFill>
                <a:effectLst/>
                <a:latin typeface="HGMaruGothicMPRO" panose="020F0600000000000000" pitchFamily="34" charset="-128"/>
                <a:ea typeface="HGMaruGothicMPRO" panose="020F0600000000000000" pitchFamily="34" charset="-128"/>
              </a:rPr>
              <a:t>13</a:t>
            </a:r>
            <a:r>
              <a:rPr lang="ja-JP" altLang="en-US" sz="2400">
                <a:solidFill>
                  <a:schemeClr val="tx1"/>
                </a:solidFill>
                <a:effectLst/>
                <a:latin typeface="HGMaruGothicMPRO" panose="020F0600000000000000" pitchFamily="34" charset="-128"/>
                <a:ea typeface="HGMaruGothicMPRO" panose="020F0600000000000000" pitchFamily="34" charset="-128"/>
              </a:rPr>
              <a:t>部</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歯科矯正の適応となる咬合異常</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又は顎変形症が疑われる患者に対し、歯・歯列の状態、咬合状態又は顎骨の形態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等の分析及び診断を行い、当該患者に対し、診断結果等を文書により提供した場</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合に、</a:t>
            </a:r>
            <a:r>
              <a:rPr lang="ja-JP" altLang="en-US" sz="2400">
                <a:solidFill>
                  <a:srgbClr val="FF0000"/>
                </a:solidFill>
                <a:effectLst/>
                <a:latin typeface="HGMaruGothicMPRO" panose="020F0600000000000000" pitchFamily="34" charset="-128"/>
                <a:ea typeface="HGMaruGothicMPRO" panose="020F0600000000000000" pitchFamily="34" charset="-128"/>
              </a:rPr>
              <a:t>年度に</a:t>
            </a:r>
            <a:r>
              <a:rPr lang="ja-JP" altLang="en-US" sz="2400">
                <a:solidFill>
                  <a:srgbClr val="FF0000"/>
                </a:solidFill>
                <a:latin typeface="HGMaruGothicMPRO" panose="020F0600000000000000" pitchFamily="34" charset="-128"/>
                <a:ea typeface="HGMaruGothicMPRO" panose="020F0600000000000000" pitchFamily="34" charset="-128"/>
              </a:rPr>
              <a:t>１</a:t>
            </a:r>
            <a:r>
              <a:rPr lang="ja-JP" altLang="en-US" sz="2400">
                <a:solidFill>
                  <a:srgbClr val="FF0000"/>
                </a:solidFill>
                <a:effectLst/>
                <a:latin typeface="HGMaruGothicMPRO" panose="020F0600000000000000" pitchFamily="34" charset="-128"/>
                <a:ea typeface="HGMaruGothicMPRO" panose="020F0600000000000000" pitchFamily="34" charset="-128"/>
              </a:rPr>
              <a:t>回に限り</a:t>
            </a:r>
            <a:r>
              <a:rPr lang="ja-JP" altLang="en-US" sz="2400">
                <a:solidFill>
                  <a:schemeClr val="tx1"/>
                </a:solidFill>
                <a:effectLst/>
                <a:latin typeface="HGMaruGothicMPRO" panose="020F0600000000000000" pitchFamily="34" charset="-128"/>
                <a:ea typeface="HGMaruGothicMPRO" panose="020F0600000000000000" pitchFamily="34" charset="-128"/>
              </a:rPr>
              <a:t>算定する。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effectLst/>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FEA622F7-D245-E043-2776-3B6AE383A55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AD63ACA5-7B62-899E-3C81-A62FCC1E3D1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925EFE1F-4775-BC1A-6AB4-92914FEAFC3D}"/>
              </a:ext>
            </a:extLst>
          </p:cNvPr>
          <p:cNvSpPr txBox="1">
            <a:spLocks/>
          </p:cNvSpPr>
          <p:nvPr/>
        </p:nvSpPr>
        <p:spPr>
          <a:xfrm>
            <a:off x="4715858" y="2218810"/>
            <a:ext cx="1889657" cy="1041895"/>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400" dirty="0">
                <a:solidFill>
                  <a:schemeClr val="tx1">
                    <a:alpha val="30000"/>
                  </a:schemeClr>
                </a:solidFill>
                <a:latin typeface="HG丸ｺﾞｼｯｸM-PRO"/>
                <a:ea typeface="HG丸ｺﾞｼｯｸM-PRO"/>
                <a:cs typeface="HG丸ｺﾞｼｯｸM-PRO"/>
              </a:rPr>
              <a:t>420</a:t>
            </a:r>
            <a:r>
              <a:rPr lang="ja-JP" altLang="en-US" sz="2400">
                <a:solidFill>
                  <a:schemeClr val="tx1">
                    <a:alpha val="30000"/>
                  </a:schemeClr>
                </a:solidFill>
                <a:latin typeface="HG丸ｺﾞｼｯｸM-PRO"/>
                <a:ea typeface="HG丸ｺﾞｼｯｸM-PRO"/>
                <a:cs typeface="HG丸ｺﾞｼｯｸM-PRO"/>
              </a:rPr>
              <a:t>点</a:t>
            </a:r>
            <a:endParaRPr lang="en-US" altLang="ja-JP" sz="2400" dirty="0">
              <a:solidFill>
                <a:schemeClr val="tx1">
                  <a:alpha val="30000"/>
                </a:schemeClr>
              </a:solidFill>
              <a:latin typeface="HG丸ｺﾞｼｯｸM-PRO"/>
              <a:ea typeface="HG丸ｺﾞｼｯｸM-PRO"/>
              <a:cs typeface="HG丸ｺﾞｼｯｸM-PRO"/>
            </a:endParaRPr>
          </a:p>
          <a:p>
            <a:r>
              <a:rPr lang="en-US" altLang="ja-JP" sz="2400" dirty="0">
                <a:solidFill>
                  <a:schemeClr val="tx1"/>
                </a:solidFill>
                <a:latin typeface="HG丸ｺﾞｼｯｸM-PRO"/>
                <a:ea typeface="HG丸ｺﾞｼｯｸM-PRO"/>
                <a:cs typeface="HG丸ｺﾞｼｯｸM-PRO"/>
              </a:rPr>
              <a:t>420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endParaRPr lang="en-US" altLang="ja-JP" sz="2400" dirty="0">
              <a:solidFill>
                <a:schemeClr val="tx1"/>
              </a:solidFill>
              <a:latin typeface="HG丸ｺﾞｼｯｸM-PRO"/>
              <a:ea typeface="HG丸ｺﾞｼｯｸM-PRO"/>
              <a:cs typeface="HG丸ｺﾞｼｯｸM-PRO"/>
            </a:endParaRPr>
          </a:p>
          <a:p>
            <a:endParaRPr lang="en-US" altLang="ja-JP" sz="2400" dirty="0">
              <a:solidFill>
                <a:schemeClr val="tx1"/>
              </a:solidFill>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0EAEF9C1-DCAB-9183-ACE4-52E97BA772DC}"/>
              </a:ext>
            </a:extLst>
          </p:cNvPr>
          <p:cNvSpPr>
            <a:spLocks noChangeAspect="1"/>
          </p:cNvSpPr>
          <p:nvPr/>
        </p:nvSpPr>
        <p:spPr>
          <a:xfrm>
            <a:off x="6270939" y="2174936"/>
            <a:ext cx="612000" cy="521304"/>
          </a:xfrm>
          <a:prstGeom prst="hexagon">
            <a:avLst/>
          </a:prstGeom>
          <a:solidFill>
            <a:srgbClr val="008000">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a:latin typeface="HG丸ｺﾞｼｯｸM-PRO"/>
                <a:ea typeface="HG丸ｺﾞｼｯｸM-PRO"/>
                <a:cs typeface="HG丸ｺﾞｼｯｸM-PRO"/>
              </a:rPr>
              <a:t>施設基準</a:t>
            </a:r>
          </a:p>
        </p:txBody>
      </p:sp>
      <p:sp>
        <p:nvSpPr>
          <p:cNvPr id="7" name="スライド番号プレースホルダー 6">
            <a:extLst>
              <a:ext uri="{FF2B5EF4-FFF2-40B4-BE49-F238E27FC236}">
                <a16:creationId xmlns:a16="http://schemas.microsoft.com/office/drawing/2014/main" id="{19A62026-D370-A613-CB7A-DF45D14F7B1B}"/>
              </a:ext>
            </a:extLst>
          </p:cNvPr>
          <p:cNvSpPr>
            <a:spLocks noGrp="1"/>
          </p:cNvSpPr>
          <p:nvPr>
            <p:ph type="sldNum" sz="quarter" idx="12"/>
          </p:nvPr>
        </p:nvSpPr>
        <p:spPr/>
        <p:txBody>
          <a:bodyPr/>
          <a:lstStyle/>
          <a:p>
            <a:fld id="{7F53A4F6-1DED-4042-94B1-26CBF9BCF6BA}" type="slidenum">
              <a:rPr kumimoji="1" lang="ja-JP" altLang="en-US" smtClean="0"/>
              <a:t>294</a:t>
            </a:fld>
            <a:endParaRPr kumimoji="1" lang="ja-JP" altLang="en-US"/>
          </a:p>
        </p:txBody>
      </p:sp>
    </p:spTree>
    <p:extLst>
      <p:ext uri="{BB962C8B-B14F-4D97-AF65-F5344CB8AC3E}">
        <p14:creationId xmlns:p14="http://schemas.microsoft.com/office/powerpoint/2010/main" val="71383808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641E1-6661-E0F9-781E-96E4DC317252}"/>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C539F24C-285C-0C50-5161-1D54162E5900}"/>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C027A15A-CC0C-CC66-33C9-1F518540C1E3}"/>
              </a:ext>
            </a:extLst>
          </p:cNvPr>
          <p:cNvSpPr txBox="1">
            <a:spLocks/>
          </p:cNvSpPr>
          <p:nvPr/>
        </p:nvSpPr>
        <p:spPr>
          <a:xfrm>
            <a:off x="107508" y="1723075"/>
            <a:ext cx="11841686" cy="4896666"/>
          </a:xfrm>
          <a:prstGeom prst="rect">
            <a:avLst/>
          </a:prstGeom>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歯科矯正相談料</a:t>
            </a:r>
            <a:br>
              <a:rPr lang="ja-JP" altLang="en-US" sz="2400">
                <a:solidFill>
                  <a:schemeClr val="tx1"/>
                </a:solidFill>
                <a:effectLst/>
                <a:latin typeface="HGMaruGothicMPRO" panose="020F0600000000000000" pitchFamily="34" charset="-128"/>
                <a:ea typeface="HGMaruGothicMPRO" panose="020F0600000000000000" pitchFamily="34" charset="-128"/>
              </a:rPr>
            </a:b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rgbClr val="0432FF"/>
                </a:solidFill>
                <a:effectLst/>
                <a:latin typeface="HGMaruGothicMPRO" panose="020F0600000000000000" pitchFamily="34" charset="-128"/>
                <a:ea typeface="HGMaruGothicMPRO" panose="020F0600000000000000" pitchFamily="34" charset="-128"/>
              </a:rPr>
              <a:t>1</a:t>
            </a:r>
            <a:r>
              <a:rPr lang="ja-JP" altLang="en-US" sz="2400">
                <a:solidFill>
                  <a:srgbClr val="0432FF"/>
                </a:solidFill>
                <a:effectLst/>
                <a:latin typeface="HGMaruGothicMPRO" panose="020F0600000000000000" pitchFamily="34" charset="-128"/>
                <a:ea typeface="HGMaruGothicMPRO" panose="020F0600000000000000" pitchFamily="34" charset="-128"/>
              </a:rPr>
              <a:t>　歯科矯正相談料</a:t>
            </a:r>
            <a:r>
              <a:rPr lang="en-US" altLang="ja-JP" sz="2400" dirty="0">
                <a:solidFill>
                  <a:srgbClr val="0432FF"/>
                </a:solidFill>
                <a:effectLst/>
                <a:latin typeface="HGMaruGothicMPRO" panose="020F0600000000000000" pitchFamily="34" charset="-128"/>
                <a:ea typeface="HGMaruGothicMPRO" panose="020F0600000000000000" pitchFamily="34" charset="-128"/>
              </a:rPr>
              <a:t>1</a:t>
            </a:r>
            <a:r>
              <a:rPr lang="ja-JP" altLang="en-US" sz="2400">
                <a:solidFill>
                  <a:srgbClr val="0432FF"/>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r>
              <a:rPr lang="en-US" altLang="ja-JP" sz="2400" dirty="0">
                <a:solidFill>
                  <a:srgbClr val="0432FF"/>
                </a:solidFill>
                <a:effectLst/>
                <a:latin typeface="HGMaruGothicMPRO" panose="020F0600000000000000" pitchFamily="34" charset="-128"/>
                <a:ea typeface="HGMaruGothicMPRO" panose="020F0600000000000000" pitchFamily="34" charset="-128"/>
              </a:rPr>
              <a:t>2</a:t>
            </a:r>
            <a:r>
              <a:rPr lang="ja-JP" altLang="en-US" sz="2400">
                <a:solidFill>
                  <a:srgbClr val="0432FF"/>
                </a:solidFill>
                <a:effectLst/>
                <a:latin typeface="HGMaruGothicMPRO" panose="020F0600000000000000" pitchFamily="34" charset="-128"/>
                <a:ea typeface="HGMaruGothicMPRO" panose="020F0600000000000000" pitchFamily="34" charset="-128"/>
              </a:rPr>
              <a:t>　歯科矯正相談料</a:t>
            </a:r>
            <a:r>
              <a:rPr lang="en-US" altLang="ja-JP" sz="2400" dirty="0">
                <a:solidFill>
                  <a:srgbClr val="0432FF"/>
                </a:solidFill>
                <a:effectLst/>
                <a:latin typeface="HGMaruGothicMPRO" panose="020F0600000000000000" pitchFamily="34" charset="-128"/>
                <a:ea typeface="HGMaruGothicMPRO" panose="020F0600000000000000" pitchFamily="34" charset="-128"/>
              </a:rPr>
              <a:t>2</a:t>
            </a:r>
            <a:r>
              <a:rPr lang="ja-JP" altLang="en-US" sz="2400">
                <a:solidFill>
                  <a:srgbClr val="0432FF"/>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a:t>
            </a:r>
            <a:br>
              <a:rPr lang="en-US" altLang="ja-JP" sz="2400" dirty="0">
                <a:solidFill>
                  <a:schemeClr val="tx1"/>
                </a:solidFill>
                <a:effectLst/>
                <a:latin typeface="HGMaruGothicMPRO" panose="020F0600000000000000" pitchFamily="34" charset="-128"/>
                <a:ea typeface="HGMaruGothicMPRO" panose="020F0600000000000000" pitchFamily="34" charset="-128"/>
              </a:rPr>
            </a:b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単純撮影</a:t>
            </a:r>
            <a:r>
              <a:rPr lang="ja-JP" altLang="en-US" sz="2400">
                <a:solidFill>
                  <a:schemeClr val="tx1"/>
                </a:solidFill>
                <a:latin typeface="HGMaruGothicMPRO" panose="020F0600000000000000" pitchFamily="34" charset="-128"/>
                <a:ea typeface="HGMaruGothicMPRO" panose="020F0600000000000000" pitchFamily="34" charset="-128"/>
              </a:rPr>
              <a:t>又</a:t>
            </a:r>
            <a:r>
              <a:rPr lang="ja-JP" altLang="en-US" sz="2400">
                <a:solidFill>
                  <a:schemeClr val="tx1"/>
                </a:solidFill>
                <a:effectLst/>
                <a:latin typeface="HGMaruGothicMPRO" panose="020F0600000000000000" pitchFamily="34" charset="-128"/>
                <a:ea typeface="HGMaruGothicMPRO" panose="020F0600000000000000" pitchFamily="34" charset="-128"/>
              </a:rPr>
              <a:t>は特殊撮影は、別に算定できる。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保険医療材料料は、所定点数に含まれる。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effectLst/>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FEA622F7-D245-E043-2776-3B6AE383A55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AD63ACA5-7B62-899E-3C81-A62FCC1E3D1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D955DDD4-4157-7EAA-149F-AEE67A7A4DFE}"/>
              </a:ext>
            </a:extLst>
          </p:cNvPr>
          <p:cNvSpPr txBox="1">
            <a:spLocks/>
          </p:cNvSpPr>
          <p:nvPr/>
        </p:nvSpPr>
        <p:spPr>
          <a:xfrm>
            <a:off x="4600555" y="2185988"/>
            <a:ext cx="1545772" cy="1041895"/>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420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420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13" name="六角形 12">
            <a:extLst>
              <a:ext uri="{FF2B5EF4-FFF2-40B4-BE49-F238E27FC236}">
                <a16:creationId xmlns:a16="http://schemas.microsoft.com/office/drawing/2014/main" id="{ECA9BE2C-1EA3-CDA4-D436-D649218BE9E8}"/>
              </a:ext>
            </a:extLst>
          </p:cNvPr>
          <p:cNvSpPr>
            <a:spLocks noChangeAspect="1"/>
          </p:cNvSpPr>
          <p:nvPr/>
        </p:nvSpPr>
        <p:spPr>
          <a:xfrm>
            <a:off x="6270939" y="2174936"/>
            <a:ext cx="612000" cy="521304"/>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a:latin typeface="HG丸ｺﾞｼｯｸM-PRO"/>
                <a:ea typeface="HG丸ｺﾞｼｯｸM-PRO"/>
                <a:cs typeface="HG丸ｺﾞｼｯｸM-PRO"/>
              </a:rPr>
              <a:t>施設基準</a:t>
            </a:r>
          </a:p>
        </p:txBody>
      </p:sp>
      <p:sp>
        <p:nvSpPr>
          <p:cNvPr id="6" name="スライド番号プレースホルダー 5">
            <a:extLst>
              <a:ext uri="{FF2B5EF4-FFF2-40B4-BE49-F238E27FC236}">
                <a16:creationId xmlns:a16="http://schemas.microsoft.com/office/drawing/2014/main" id="{71225497-4EED-5273-2608-0925BEC5C846}"/>
              </a:ext>
            </a:extLst>
          </p:cNvPr>
          <p:cNvSpPr>
            <a:spLocks noGrp="1"/>
          </p:cNvSpPr>
          <p:nvPr>
            <p:ph type="sldNum" sz="quarter" idx="12"/>
          </p:nvPr>
        </p:nvSpPr>
        <p:spPr/>
        <p:txBody>
          <a:bodyPr/>
          <a:lstStyle/>
          <a:p>
            <a:fld id="{7F53A4F6-1DED-4042-94B1-26CBF9BCF6BA}" type="slidenum">
              <a:rPr kumimoji="1" lang="ja-JP" altLang="en-US" smtClean="0"/>
              <a:t>295</a:t>
            </a:fld>
            <a:endParaRPr kumimoji="1" lang="ja-JP" altLang="en-US"/>
          </a:p>
        </p:txBody>
      </p:sp>
    </p:spTree>
    <p:extLst>
      <p:ext uri="{BB962C8B-B14F-4D97-AF65-F5344CB8AC3E}">
        <p14:creationId xmlns:p14="http://schemas.microsoft.com/office/powerpoint/2010/main" val="742930800"/>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248BA4B-E2DD-CC97-2898-218D348BAFE3}"/>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歯科点数表第</a:t>
            </a:r>
            <a:r>
              <a:rPr lang="en-US" altLang="ja-JP" sz="2400" dirty="0">
                <a:solidFill>
                  <a:schemeClr val="tx1"/>
                </a:solidFill>
                <a:effectLst/>
                <a:latin typeface="HGMaruGothicMPRO" panose="020F0600000000000000" pitchFamily="34" charset="-128"/>
                <a:ea typeface="HGMaruGothicMPRO" panose="020F0600000000000000" pitchFamily="34" charset="-128"/>
              </a:rPr>
              <a:t>8</a:t>
            </a:r>
            <a:r>
              <a:rPr lang="ja-JP" altLang="en-US" sz="2400">
                <a:solidFill>
                  <a:schemeClr val="tx1"/>
                </a:solidFill>
                <a:effectLst/>
                <a:latin typeface="HGMaruGothicMPRO" panose="020F0600000000000000" pitchFamily="34" charset="-128"/>
                <a:ea typeface="HGMaruGothicMPRO" panose="020F0600000000000000" pitchFamily="34" charset="-128"/>
              </a:rPr>
              <a:t>部「処置」の</a:t>
            </a:r>
            <a:r>
              <a:rPr lang="ja-JP" altLang="en-US" sz="2400">
                <a:solidFill>
                  <a:srgbClr val="FF0000"/>
                </a:solidFill>
                <a:effectLst/>
                <a:latin typeface="HGMaruGothicMPRO" panose="020F0600000000000000" pitchFamily="34" charset="-128"/>
                <a:ea typeface="HGMaruGothicMPRO" panose="020F0600000000000000" pitchFamily="34" charset="-128"/>
              </a:rPr>
              <a:t>抜髄等において、歯科麻酔薬を使用した場合の</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en-US" altLang="ja-JP" sz="2400" dirty="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薬剤料の算定方法を見直す</a:t>
            </a:r>
            <a:r>
              <a:rPr lang="ja-JP" altLang="en-US" sz="2400">
                <a:solidFill>
                  <a:schemeClr val="tx1"/>
                </a:solidFill>
                <a:effectLst/>
                <a:latin typeface="HGMaruGothicMPRO" panose="020F0600000000000000" pitchFamily="34" charset="-128"/>
                <a:ea typeface="HGMaruGothicMPRO" panose="020F0600000000000000" pitchFamily="34" charset="-128"/>
              </a:rPr>
              <a:t>。</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066CAC61-98CD-A33A-C18D-A6C7B2C384C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1E2B1F34-602A-A354-BE66-52C7B2BB0F5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D0CE651B-5525-7761-4C0F-B97F1FF08133}"/>
              </a:ext>
            </a:extLst>
          </p:cNvPr>
          <p:cNvSpPr>
            <a:spLocks noGrp="1"/>
          </p:cNvSpPr>
          <p:nvPr>
            <p:ph type="sldNum" sz="quarter" idx="12"/>
          </p:nvPr>
        </p:nvSpPr>
        <p:spPr/>
        <p:txBody>
          <a:bodyPr/>
          <a:lstStyle/>
          <a:p>
            <a:fld id="{7F53A4F6-1DED-4042-94B1-26CBF9BCF6BA}" type="slidenum">
              <a:rPr kumimoji="1" lang="ja-JP" altLang="en-US" smtClean="0"/>
              <a:t>296</a:t>
            </a:fld>
            <a:endParaRPr kumimoji="1" lang="ja-JP" altLang="en-US"/>
          </a:p>
        </p:txBody>
      </p:sp>
    </p:spTree>
    <p:extLst>
      <p:ext uri="{BB962C8B-B14F-4D97-AF65-F5344CB8AC3E}">
        <p14:creationId xmlns:p14="http://schemas.microsoft.com/office/powerpoint/2010/main" val="25238632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pSp>
        <p:nvGrpSpPr>
          <p:cNvPr id="7" name="グループ化 6">
            <a:extLst>
              <a:ext uri="{FF2B5EF4-FFF2-40B4-BE49-F238E27FC236}">
                <a16:creationId xmlns:a16="http://schemas.microsoft.com/office/drawing/2014/main" id="{B02D61BC-09CE-3F0B-0060-6B397B9A6EA4}"/>
              </a:ext>
            </a:extLst>
          </p:cNvPr>
          <p:cNvGrpSpPr/>
          <p:nvPr/>
        </p:nvGrpSpPr>
        <p:grpSpPr>
          <a:xfrm>
            <a:off x="234270" y="1955800"/>
            <a:ext cx="11744260" cy="4663901"/>
            <a:chOff x="285070" y="1955800"/>
            <a:chExt cx="11744260" cy="4663901"/>
          </a:xfrm>
        </p:grpSpPr>
        <p:sp>
          <p:nvSpPr>
            <p:cNvPr id="10" name="タイトル 1">
              <a:extLst>
                <a:ext uri="{FF2B5EF4-FFF2-40B4-BE49-F238E27FC236}">
                  <a16:creationId xmlns:a16="http://schemas.microsoft.com/office/drawing/2014/main" id="{B4068553-A029-34BC-C582-E173CB5D4DAC}"/>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処置（通則）</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7</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120</a:t>
              </a:r>
              <a:r>
                <a:rPr lang="ja-JP" altLang="en-US" sz="1500">
                  <a:solidFill>
                    <a:schemeClr val="tx1"/>
                  </a:solidFill>
                  <a:effectLst/>
                  <a:latin typeface="HGMaruGothicMPRO" panose="020F0600000000000000" pitchFamily="34" charset="-128"/>
                  <a:ea typeface="HGMaruGothicMPRO" panose="020F0600000000000000" pitchFamily="34" charset="-128"/>
                </a:rPr>
                <a:t>点以上の処置又は特に規定する処置の所定点数は、当該処置に当たって、表面麻酔、浸潤麻酔又は簡単な伝達麻酔を行った場合の費用を含む。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555314FA-5895-A6D1-54CC-A775BED125BA}"/>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処置（通則） </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7</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120</a:t>
              </a:r>
              <a:r>
                <a:rPr lang="ja-JP" altLang="en-US" sz="1500">
                  <a:solidFill>
                    <a:schemeClr val="tx1"/>
                  </a:solidFill>
                  <a:effectLst/>
                  <a:latin typeface="HGMaruGothicMPRO" panose="020F0600000000000000" pitchFamily="34" charset="-128"/>
                  <a:ea typeface="HGMaruGothicMPRO" panose="020F0600000000000000" pitchFamily="34" charset="-128"/>
                </a:rPr>
                <a:t>点以上の処置又は特に規定する処置の所定点数は、当該処置に当たって、表面麻酔、浸潤麻酔又は簡単な伝達麻酔を行った場合の費用を含む。</a:t>
              </a:r>
              <a:r>
                <a:rPr lang="ja-JP" altLang="en-US" sz="1500">
                  <a:solidFill>
                    <a:srgbClr val="FF0000"/>
                  </a:solidFill>
                  <a:effectLst/>
                  <a:latin typeface="HGMaruGothicMPRO" panose="020F0600000000000000" pitchFamily="34" charset="-128"/>
                  <a:ea typeface="HGMaruGothicMPRO" panose="020F0600000000000000" pitchFamily="34" charset="-128"/>
                </a:rPr>
                <a:t>ただし、区分番号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I004</a:t>
              </a:r>
              <a:r>
                <a:rPr lang="ja-JP" altLang="en-US" sz="1500">
                  <a:solidFill>
                    <a:srgbClr val="FF0000"/>
                  </a:solidFill>
                  <a:effectLst/>
                  <a:latin typeface="HGMaruGothicMPRO" panose="020F0600000000000000" pitchFamily="34" charset="-128"/>
                  <a:ea typeface="HGMaruGothicMPRO" panose="020F0600000000000000" pitchFamily="34" charset="-128"/>
                </a:rPr>
                <a:t>の</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に掲げる</a:t>
              </a:r>
              <a:r>
                <a:rPr lang="ja-JP" altLang="en-US" sz="1500" b="1">
                  <a:solidFill>
                    <a:srgbClr val="0432FF"/>
                  </a:solidFill>
                  <a:effectLst/>
                  <a:latin typeface="HGMaruGothicMPRO" panose="020F0600000000000000" pitchFamily="34" charset="-128"/>
                  <a:ea typeface="HGMaruGothicMPRO" panose="020F0600000000000000" pitchFamily="34" charset="-128"/>
                </a:rPr>
                <a:t>生活歯髄切断</a:t>
              </a:r>
              <a:r>
                <a:rPr lang="ja-JP" altLang="en-US" sz="1500">
                  <a:solidFill>
                    <a:srgbClr val="FF0000"/>
                  </a:solidFill>
                  <a:effectLst/>
                  <a:latin typeface="HGMaruGothicMPRO" panose="020F0600000000000000" pitchFamily="34" charset="-128"/>
                  <a:ea typeface="HGMaruGothicMPRO" panose="020F0600000000000000" pitchFamily="34" charset="-128"/>
                </a:rPr>
                <a:t>又は区分番号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I005</a:t>
              </a:r>
              <a:r>
                <a:rPr lang="ja-JP" altLang="en-US" sz="1500">
                  <a:solidFill>
                    <a:srgbClr val="FF0000"/>
                  </a:solidFill>
                  <a:effectLst/>
                  <a:latin typeface="HGMaruGothicMPRO" panose="020F0600000000000000" pitchFamily="34" charset="-128"/>
                  <a:ea typeface="HGMaruGothicMPRO" panose="020F0600000000000000" pitchFamily="34" charset="-128"/>
                </a:rPr>
                <a:t>に掲げる</a:t>
              </a:r>
              <a:r>
                <a:rPr lang="ja-JP" altLang="en-US" sz="1500" b="1">
                  <a:solidFill>
                    <a:srgbClr val="0432FF"/>
                  </a:solidFill>
                  <a:effectLst/>
                  <a:latin typeface="HGMaruGothicMPRO" panose="020F0600000000000000" pitchFamily="34" charset="-128"/>
                  <a:ea typeface="HGMaruGothicMPRO" panose="020F0600000000000000" pitchFamily="34" charset="-128"/>
                </a:rPr>
                <a:t>抜髄</a:t>
              </a:r>
              <a:r>
                <a:rPr lang="ja-JP" altLang="en-US" sz="1500">
                  <a:solidFill>
                    <a:srgbClr val="FF0000"/>
                  </a:solidFill>
                  <a:effectLst/>
                  <a:latin typeface="HGMaruGothicMPRO" panose="020F0600000000000000" pitchFamily="34" charset="-128"/>
                  <a:ea typeface="HGMaruGothicMPRO" panose="020F0600000000000000" pitchFamily="34" charset="-128"/>
                </a:rPr>
                <a:t>を行う場合の麻酔に当たって使用した薬剤の薬価は、別に厚生労働大臣の定めるところにより算定できる。 </a:t>
              </a:r>
            </a:p>
            <a:p>
              <a:pPr algn="l"/>
              <a:r>
                <a:rPr lang="ja-JP" altLang="en-US" sz="1500">
                  <a:solidFill>
                    <a:srgbClr val="FF0000"/>
                  </a:solidFill>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36302F44-646D-FA17-335C-4AFD6C58D667}"/>
                </a:ext>
              </a:extLst>
            </p:cNvPr>
            <p:cNvSpPr/>
            <p:nvPr/>
          </p:nvSpPr>
          <p:spPr>
            <a:xfrm>
              <a:off x="585628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 name="タイトル 1">
            <a:extLst>
              <a:ext uri="{FF2B5EF4-FFF2-40B4-BE49-F238E27FC236}">
                <a16:creationId xmlns:a16="http://schemas.microsoft.com/office/drawing/2014/main" id="{D977B6A3-520A-F0C8-969A-A4998F27889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24097702-D2D9-5A85-427E-51DDF58D92E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112EBEA0-627C-7188-2442-71B32492964E}"/>
              </a:ext>
            </a:extLst>
          </p:cNvPr>
          <p:cNvSpPr>
            <a:spLocks noGrp="1"/>
          </p:cNvSpPr>
          <p:nvPr>
            <p:ph type="sldNum" sz="quarter" idx="12"/>
          </p:nvPr>
        </p:nvSpPr>
        <p:spPr/>
        <p:txBody>
          <a:bodyPr/>
          <a:lstStyle/>
          <a:p>
            <a:fld id="{7F53A4F6-1DED-4042-94B1-26CBF9BCF6BA}" type="slidenum">
              <a:rPr kumimoji="1" lang="ja-JP" altLang="en-US" smtClean="0"/>
              <a:t>297</a:t>
            </a:fld>
            <a:endParaRPr kumimoji="1" lang="ja-JP" altLang="en-US"/>
          </a:p>
        </p:txBody>
      </p:sp>
    </p:spTree>
    <p:extLst>
      <p:ext uri="{BB962C8B-B14F-4D97-AF65-F5344CB8AC3E}">
        <p14:creationId xmlns:p14="http://schemas.microsoft.com/office/powerpoint/2010/main" val="248451894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601126-25FA-F84E-8876-8B52B32A4A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5248BA4B-E2DD-CC97-2898-218D348BAFE3}"/>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12</a:t>
            </a:r>
            <a:r>
              <a:rPr lang="ja-JP" altLang="en-US" sz="2400">
                <a:solidFill>
                  <a:schemeClr val="tx1"/>
                </a:solidFill>
                <a:latin typeface="HGMaruGothicMPRO" panose="020F0600000000000000" pitchFamily="34" charset="-128"/>
                <a:ea typeface="HGMaruGothicMPRO" panose="020F0600000000000000" pitchFamily="34" charset="-128"/>
              </a:rPr>
              <a:t>．区分</a:t>
            </a:r>
            <a:r>
              <a:rPr lang="en" altLang="ja-JP" sz="2400" dirty="0">
                <a:solidFill>
                  <a:schemeClr val="tx1"/>
                </a:solidFill>
                <a:effectLst/>
                <a:latin typeface="HGMaruGothicMPRO" panose="020F0600000000000000" pitchFamily="34" charset="-128"/>
                <a:ea typeface="HGMaruGothicMPRO" panose="020F0600000000000000" pitchFamily="34" charset="-128"/>
              </a:rPr>
              <a:t>C2</a:t>
            </a:r>
            <a:r>
              <a:rPr lang="ja-JP" altLang="en-US" sz="2400">
                <a:solidFill>
                  <a:schemeClr val="tx1"/>
                </a:solidFill>
                <a:effectLst/>
                <a:latin typeface="HGMaruGothicMPRO" panose="020F0600000000000000" pitchFamily="34" charset="-128"/>
                <a:ea typeface="HGMaruGothicMPRO" panose="020F0600000000000000" pitchFamily="34" charset="-128"/>
              </a:rPr>
              <a:t>（新機能・新技術</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で保険適用された新規医療技術について、技術料</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の新設等を行う。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EA0F2017-9387-D1CE-D4E1-328EE03F8DBF}"/>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F9331FCC-BE73-71C5-E43E-F67E0F74F0A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39D27651-42EB-96E6-A26E-20856A904296}"/>
              </a:ext>
            </a:extLst>
          </p:cNvPr>
          <p:cNvSpPr>
            <a:spLocks noGrp="1"/>
          </p:cNvSpPr>
          <p:nvPr>
            <p:ph type="sldNum" sz="quarter" idx="12"/>
          </p:nvPr>
        </p:nvSpPr>
        <p:spPr/>
        <p:txBody>
          <a:bodyPr/>
          <a:lstStyle/>
          <a:p>
            <a:fld id="{7F53A4F6-1DED-4042-94B1-26CBF9BCF6BA}" type="slidenum">
              <a:rPr kumimoji="1" lang="ja-JP" altLang="en-US" smtClean="0"/>
              <a:t>298</a:t>
            </a:fld>
            <a:endParaRPr kumimoji="1" lang="ja-JP" altLang="en-US"/>
          </a:p>
        </p:txBody>
      </p:sp>
    </p:spTree>
    <p:extLst>
      <p:ext uri="{BB962C8B-B14F-4D97-AF65-F5344CB8AC3E}">
        <p14:creationId xmlns:p14="http://schemas.microsoft.com/office/powerpoint/2010/main" val="85894032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B1FE-8DBB-3C3E-F5ED-F5DAF7AEE6A3}"/>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B1629BB8-311B-0408-A5DA-0590C25218DF}"/>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04ED30E2-9A02-894A-9A7C-F58A25B5998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頭頸部悪性腫瘍光線力学療法　　　</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別に厚生労働大臣が定める施設基準に適合しているものとして地方厚生局長等に届け出た保険医療機関において、頭頸部悪性腫瘍の患者に対して、光線力学療法を実施した場合に算定する。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施設基準</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当該保険医療機関内に当該療養を行うにつき必要な歯科医師及び看護師</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）当該療養を行うにつき十分な体制</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当該療養を行うにつき十分な機器</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CE5443A5-11A3-B95C-B6FE-38A6EBD79DB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7" name="六角形 6">
            <a:extLst>
              <a:ext uri="{FF2B5EF4-FFF2-40B4-BE49-F238E27FC236}">
                <a16:creationId xmlns:a16="http://schemas.microsoft.com/office/drawing/2014/main" id="{64F7C0E4-9ED7-25A9-BD1F-76D11628E781}"/>
              </a:ext>
            </a:extLst>
          </p:cNvPr>
          <p:cNvSpPr/>
          <p:nvPr/>
        </p:nvSpPr>
        <p:spPr>
          <a:xfrm>
            <a:off x="111777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2" name="タイトル 1">
            <a:extLst>
              <a:ext uri="{FF2B5EF4-FFF2-40B4-BE49-F238E27FC236}">
                <a16:creationId xmlns:a16="http://schemas.microsoft.com/office/drawing/2014/main" id="{D7E5992C-E805-E5E3-B835-357D0B86BE5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7AEF1759-422B-6127-9D62-48C40C9AE634}"/>
              </a:ext>
            </a:extLst>
          </p:cNvPr>
          <p:cNvSpPr txBox="1">
            <a:spLocks/>
          </p:cNvSpPr>
          <p:nvPr/>
        </p:nvSpPr>
        <p:spPr>
          <a:xfrm>
            <a:off x="6386732" y="1805634"/>
            <a:ext cx="1823818"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22,100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0C2B493C-07E4-FCB0-55D4-F2C88CD4C712}"/>
              </a:ext>
            </a:extLst>
          </p:cNvPr>
          <p:cNvSpPr>
            <a:spLocks noGrp="1"/>
          </p:cNvSpPr>
          <p:nvPr>
            <p:ph type="sldNum" sz="quarter" idx="12"/>
          </p:nvPr>
        </p:nvSpPr>
        <p:spPr/>
        <p:txBody>
          <a:bodyPr/>
          <a:lstStyle/>
          <a:p>
            <a:fld id="{7F53A4F6-1DED-4042-94B1-26CBF9BCF6BA}" type="slidenum">
              <a:rPr kumimoji="1" lang="ja-JP" altLang="en-US" smtClean="0"/>
              <a:t>299</a:t>
            </a:fld>
            <a:endParaRPr kumimoji="1" lang="ja-JP" altLang="en-US"/>
          </a:p>
        </p:txBody>
      </p:sp>
    </p:spTree>
    <p:extLst>
      <p:ext uri="{BB962C8B-B14F-4D97-AF65-F5344CB8AC3E}">
        <p14:creationId xmlns:p14="http://schemas.microsoft.com/office/powerpoint/2010/main" val="799633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92624" y="2584174"/>
            <a:ext cx="11406752" cy="1389204"/>
          </a:xfrm>
          <a:prstGeom prst="rect">
            <a:avLst/>
          </a:prstGeom>
        </p:spPr>
        <p:txBody>
          <a:bodyPr vert="horz" lIns="91440" tIns="45720" rIns="91440" bIns="45720" rtlCol="0" anchor="t" anchorCtr="1">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800">
                <a:solidFill>
                  <a:srgbClr val="FF0000"/>
                </a:solidFill>
                <a:latin typeface="cinecaption" panose="02000600000000000000" pitchFamily="2" charset="-128"/>
                <a:ea typeface="cinecaption" panose="02000600000000000000" pitchFamily="2" charset="-128"/>
                <a:cs typeface="HG丸ｺﾞｼｯｸM-PRO"/>
              </a:rPr>
              <a:t>日本の国民歯科医療費の</a:t>
            </a:r>
            <a:r>
              <a:rPr lang="ja-JP" altLang="en-US" sz="8000">
                <a:solidFill>
                  <a:srgbClr val="FF0000"/>
                </a:solidFill>
                <a:latin typeface="cinecaption" panose="02000600000000000000" pitchFamily="2" charset="-128"/>
                <a:ea typeface="cinecaption" panose="02000600000000000000" pitchFamily="2" charset="-128"/>
                <a:cs typeface="HG丸ｺﾞｼｯｸM-PRO"/>
              </a:rPr>
              <a:t>衝撃</a:t>
            </a:r>
          </a:p>
        </p:txBody>
      </p:sp>
      <p:sp>
        <p:nvSpPr>
          <p:cNvPr id="2" name="タイトル 1">
            <a:extLst>
              <a:ext uri="{FF2B5EF4-FFF2-40B4-BE49-F238E27FC236}">
                <a16:creationId xmlns:a16="http://schemas.microsoft.com/office/drawing/2014/main" id="{D5BDDAB4-5537-3A02-BAB6-83C7896F35E5}"/>
              </a:ext>
            </a:extLst>
          </p:cNvPr>
          <p:cNvSpPr txBox="1">
            <a:spLocks/>
          </p:cNvSpPr>
          <p:nvPr/>
        </p:nvSpPr>
        <p:spPr>
          <a:xfrm>
            <a:off x="285048" y="3803504"/>
            <a:ext cx="11406752" cy="1088756"/>
          </a:xfrm>
          <a:prstGeom prst="rect">
            <a:avLst/>
          </a:prstGeom>
        </p:spPr>
        <p:txBody>
          <a:bodyPr vert="horz" lIns="91440" tIns="45720" rIns="91440" bIns="45720" rtlCol="0" anchor="t" anchorCtr="1">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3200">
                <a:solidFill>
                  <a:schemeClr val="tx1"/>
                </a:solidFill>
                <a:latin typeface="HG丸ｺﾞｼｯｸM-PRO"/>
                <a:ea typeface="HG丸ｺﾞｼｯｸM-PRO"/>
                <a:cs typeface="HG丸ｺﾞｼｯｸM-PRO"/>
              </a:rPr>
              <a:t>＊国民歯科医療費＝保険診療分の総額</a:t>
            </a:r>
          </a:p>
        </p:txBody>
      </p:sp>
      <p:sp>
        <p:nvSpPr>
          <p:cNvPr id="3" name="スライド番号プレースホルダー 2">
            <a:extLst>
              <a:ext uri="{FF2B5EF4-FFF2-40B4-BE49-F238E27FC236}">
                <a16:creationId xmlns:a16="http://schemas.microsoft.com/office/drawing/2014/main" id="{182B76CD-1D97-3D85-784F-1A9A0DE6916D}"/>
              </a:ext>
            </a:extLst>
          </p:cNvPr>
          <p:cNvSpPr>
            <a:spLocks noGrp="1"/>
          </p:cNvSpPr>
          <p:nvPr>
            <p:ph type="sldNum" sz="quarter" idx="12"/>
          </p:nvPr>
        </p:nvSpPr>
        <p:spPr/>
        <p:txBody>
          <a:bodyPr/>
          <a:lstStyle/>
          <a:p>
            <a:fld id="{7F53A4F6-1DED-4042-94B1-26CBF9BCF6BA}" type="slidenum">
              <a:rPr kumimoji="1" lang="ja-JP" altLang="en-US" smtClean="0"/>
              <a:t>3</a:t>
            </a:fld>
            <a:endParaRPr kumimoji="1" lang="ja-JP" altLang="en-US"/>
          </a:p>
        </p:txBody>
      </p:sp>
    </p:spTree>
    <p:extLst>
      <p:ext uri="{BB962C8B-B14F-4D97-AF65-F5344CB8AC3E}">
        <p14:creationId xmlns:p14="http://schemas.microsoft.com/office/powerpoint/2010/main" val="3866165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D993BE9-35C8-6009-D5D9-7C90F2A85B6D}"/>
              </a:ext>
            </a:extLst>
          </p:cNvPr>
          <p:cNvPicPr>
            <a:picLocks noChangeAspect="1"/>
          </p:cNvPicPr>
          <p:nvPr/>
        </p:nvPicPr>
        <p:blipFill>
          <a:blip r:embed="rId2"/>
          <a:srcRect/>
          <a:stretch/>
        </p:blipFill>
        <p:spPr>
          <a:xfrm>
            <a:off x="1480197" y="197221"/>
            <a:ext cx="9231606" cy="6589059"/>
          </a:xfrm>
          <a:prstGeom prst="rect">
            <a:avLst/>
          </a:prstGeom>
        </p:spPr>
      </p:pic>
      <p:sp>
        <p:nvSpPr>
          <p:cNvPr id="18" name="平行四辺形 17">
            <a:extLst>
              <a:ext uri="{FF2B5EF4-FFF2-40B4-BE49-F238E27FC236}">
                <a16:creationId xmlns:a16="http://schemas.microsoft.com/office/drawing/2014/main" id="{1854DF59-C647-3EE5-17FE-345792B08A49}"/>
              </a:ext>
            </a:extLst>
          </p:cNvPr>
          <p:cNvSpPr/>
          <p:nvPr/>
        </p:nvSpPr>
        <p:spPr>
          <a:xfrm>
            <a:off x="3793661" y="1551008"/>
            <a:ext cx="2988000" cy="3520632"/>
          </a:xfrm>
          <a:prstGeom prst="parallelogram">
            <a:avLst>
              <a:gd name="adj" fmla="val 13472"/>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890372C-E897-D246-A3E6-4CE11307121A}"/>
              </a:ext>
            </a:extLst>
          </p:cNvPr>
          <p:cNvSpPr txBox="1"/>
          <p:nvPr/>
        </p:nvSpPr>
        <p:spPr>
          <a:xfrm>
            <a:off x="9793357" y="4492487"/>
            <a:ext cx="184731" cy="369332"/>
          </a:xfrm>
          <a:prstGeom prst="rect">
            <a:avLst/>
          </a:prstGeom>
          <a:noFill/>
        </p:spPr>
        <p:txBody>
          <a:bodyPr wrap="none" rtlCol="0">
            <a:spAutoFit/>
          </a:bodyPr>
          <a:lstStyle/>
          <a:p>
            <a:endParaRPr kumimoji="1" lang="ja-JP" altLang="en-US"/>
          </a:p>
        </p:txBody>
      </p:sp>
      <p:grpSp>
        <p:nvGrpSpPr>
          <p:cNvPr id="10" name="グループ化 9">
            <a:extLst>
              <a:ext uri="{FF2B5EF4-FFF2-40B4-BE49-F238E27FC236}">
                <a16:creationId xmlns:a16="http://schemas.microsoft.com/office/drawing/2014/main" id="{800DA88C-54CC-6FE4-3647-367D8B4CCB40}"/>
              </a:ext>
            </a:extLst>
          </p:cNvPr>
          <p:cNvGrpSpPr/>
          <p:nvPr/>
        </p:nvGrpSpPr>
        <p:grpSpPr>
          <a:xfrm>
            <a:off x="3050951" y="1551008"/>
            <a:ext cx="1127510" cy="3520632"/>
            <a:chOff x="3050951" y="1551008"/>
            <a:chExt cx="1127510" cy="3520632"/>
          </a:xfrm>
        </p:grpSpPr>
        <p:cxnSp>
          <p:nvCxnSpPr>
            <p:cNvPr id="5" name="直線コネクタ 4">
              <a:extLst>
                <a:ext uri="{FF2B5EF4-FFF2-40B4-BE49-F238E27FC236}">
                  <a16:creationId xmlns:a16="http://schemas.microsoft.com/office/drawing/2014/main" id="{BE93A9FC-5F57-59D8-4FDC-CD2120E66365}"/>
                </a:ext>
              </a:extLst>
            </p:cNvPr>
            <p:cNvCxnSpPr>
              <a:cxnSpLocks/>
            </p:cNvCxnSpPr>
            <p:nvPr/>
          </p:nvCxnSpPr>
          <p:spPr>
            <a:xfrm flipV="1">
              <a:off x="3050951" y="1551008"/>
              <a:ext cx="0" cy="3520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5FDD9D42-CAA1-9C0F-E985-239212E94A48}"/>
                </a:ext>
              </a:extLst>
            </p:cNvPr>
            <p:cNvCxnSpPr>
              <a:cxnSpLocks/>
            </p:cNvCxnSpPr>
            <p:nvPr/>
          </p:nvCxnSpPr>
          <p:spPr>
            <a:xfrm flipV="1">
              <a:off x="3793660" y="1551008"/>
              <a:ext cx="384801" cy="3520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11BA2A87-B0EE-31A2-53CE-1217FB76B01F}"/>
              </a:ext>
            </a:extLst>
          </p:cNvPr>
          <p:cNvGrpSpPr/>
          <p:nvPr/>
        </p:nvGrpSpPr>
        <p:grpSpPr>
          <a:xfrm>
            <a:off x="6331354" y="1551008"/>
            <a:ext cx="2812645" cy="3520632"/>
            <a:chOff x="3013497" y="1551008"/>
            <a:chExt cx="1160189" cy="3520632"/>
          </a:xfrm>
        </p:grpSpPr>
        <p:cxnSp>
          <p:nvCxnSpPr>
            <p:cNvPr id="12" name="直線コネクタ 11">
              <a:extLst>
                <a:ext uri="{FF2B5EF4-FFF2-40B4-BE49-F238E27FC236}">
                  <a16:creationId xmlns:a16="http://schemas.microsoft.com/office/drawing/2014/main" id="{4DEE910E-6779-0717-2BA8-B0FAA1B9FABF}"/>
                </a:ext>
              </a:extLst>
            </p:cNvPr>
            <p:cNvCxnSpPr>
              <a:cxnSpLocks/>
            </p:cNvCxnSpPr>
            <p:nvPr/>
          </p:nvCxnSpPr>
          <p:spPr>
            <a:xfrm flipV="1">
              <a:off x="3013497" y="1551008"/>
              <a:ext cx="178196" cy="3520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BFDD3ACC-2633-3FB9-D0B8-577274A9111D}"/>
                </a:ext>
              </a:extLst>
            </p:cNvPr>
            <p:cNvCxnSpPr>
              <a:cxnSpLocks/>
            </p:cNvCxnSpPr>
            <p:nvPr/>
          </p:nvCxnSpPr>
          <p:spPr>
            <a:xfrm flipV="1">
              <a:off x="4173686" y="1551008"/>
              <a:ext cx="0" cy="3520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円/楕円 19">
            <a:extLst>
              <a:ext uri="{FF2B5EF4-FFF2-40B4-BE49-F238E27FC236}">
                <a16:creationId xmlns:a16="http://schemas.microsoft.com/office/drawing/2014/main" id="{277A0BAD-A6E9-7F7D-91F3-F0BCF7FF144A}"/>
              </a:ext>
            </a:extLst>
          </p:cNvPr>
          <p:cNvSpPr/>
          <p:nvPr/>
        </p:nvSpPr>
        <p:spPr>
          <a:xfrm>
            <a:off x="2685327" y="5289631"/>
            <a:ext cx="879676" cy="3009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34D460E5-1B71-C1A6-8B64-2770C34D6859}"/>
              </a:ext>
            </a:extLst>
          </p:cNvPr>
          <p:cNvSpPr/>
          <p:nvPr/>
        </p:nvSpPr>
        <p:spPr>
          <a:xfrm>
            <a:off x="6946739" y="5291559"/>
            <a:ext cx="1884743" cy="3009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02DAE4FF-BEF8-6426-157D-00CDFAEED5CD}"/>
              </a:ext>
            </a:extLst>
          </p:cNvPr>
          <p:cNvSpPr>
            <a:spLocks noGrp="1"/>
          </p:cNvSpPr>
          <p:nvPr>
            <p:ph type="sldNum" sz="quarter" idx="12"/>
          </p:nvPr>
        </p:nvSpPr>
        <p:spPr/>
        <p:txBody>
          <a:bodyPr/>
          <a:lstStyle/>
          <a:p>
            <a:fld id="{7F53A4F6-1DED-4042-94B1-26CBF9BCF6BA}" type="slidenum">
              <a:rPr kumimoji="1" lang="ja-JP" altLang="en-US" smtClean="0"/>
              <a:t>30</a:t>
            </a:fld>
            <a:endParaRPr kumimoji="1" lang="ja-JP" altLang="en-US"/>
          </a:p>
        </p:txBody>
      </p:sp>
    </p:spTree>
    <p:extLst>
      <p:ext uri="{BB962C8B-B14F-4D97-AF65-F5344CB8AC3E}">
        <p14:creationId xmlns:p14="http://schemas.microsoft.com/office/powerpoint/2010/main" val="3641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A420C-9724-D07C-9A83-07836CDFE8C4}"/>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200CF4BB-AEC3-5AC2-4F11-BE9D3900DF18}"/>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FFB4F79C-C518-7D0A-ABFF-98B7A5568B38}"/>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医療技術評価分科会における検討結果を踏まえ、医療技術の評価及び再評価</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を行い、優先的に保険導入すべきとされた新規技術の保険導入及び既存技術の</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p>
          <a:p>
            <a:pPr algn="l"/>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診療報酬上の評価を行う。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3CC16B95-4193-F3CA-55B7-019D7C1EC9C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8F9B3E86-2391-5C69-2BB9-8BF095D9AA15}"/>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939BF8BA-44E0-A691-FE61-06C52BFC3D0A}"/>
              </a:ext>
            </a:extLst>
          </p:cNvPr>
          <p:cNvSpPr>
            <a:spLocks noGrp="1"/>
          </p:cNvSpPr>
          <p:nvPr>
            <p:ph type="sldNum" sz="quarter" idx="12"/>
          </p:nvPr>
        </p:nvSpPr>
        <p:spPr/>
        <p:txBody>
          <a:bodyPr/>
          <a:lstStyle/>
          <a:p>
            <a:fld id="{7F53A4F6-1DED-4042-94B1-26CBF9BCF6BA}" type="slidenum">
              <a:rPr kumimoji="1" lang="ja-JP" altLang="en-US" smtClean="0"/>
              <a:t>300</a:t>
            </a:fld>
            <a:endParaRPr kumimoji="1" lang="ja-JP" altLang="en-US"/>
          </a:p>
        </p:txBody>
      </p:sp>
    </p:spTree>
    <p:extLst>
      <p:ext uri="{BB962C8B-B14F-4D97-AF65-F5344CB8AC3E}">
        <p14:creationId xmlns:p14="http://schemas.microsoft.com/office/powerpoint/2010/main" val="375232641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14B41-66E6-0A40-A29A-C8897DCF7BBF}"/>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E405B3F4-882F-E4B9-2EEA-E69D6061A5DA}"/>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9076565C-A62F-D53D-AF13-B437FE5634DC}"/>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診療報酬改定において対応する優先度が高い技術のうち、</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r"/>
            <a:r>
              <a:rPr lang="ja-JP" altLang="en-US" sz="2400">
                <a:solidFill>
                  <a:schemeClr val="tx1"/>
                </a:solidFill>
                <a:effectLst/>
                <a:latin typeface="HGMaruGothicMPRO" panose="020F0600000000000000" pitchFamily="34" charset="-128"/>
                <a:ea typeface="HGMaruGothicMPRO" panose="020F0600000000000000" pitchFamily="34" charset="-128"/>
              </a:rPr>
              <a:t>学会等から医療技術評価分科会に提案があったものの例</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）結合組織移植術</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）小児保隙装置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8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0432FF"/>
                </a:solidFill>
                <a:effectLst/>
                <a:latin typeface="HGMaruGothicMPRO" panose="020F0600000000000000" pitchFamily="34" charset="-128"/>
                <a:ea typeface="HGMaruGothicMPRO" panose="020F0600000000000000" pitchFamily="34" charset="-128"/>
              </a:rPr>
              <a:t>ブリッジの支台装置としての第二小臼歯レジン前装冠</a:t>
            </a:r>
            <a:endParaRPr lang="en-US" altLang="ja-JP" sz="2400" dirty="0">
              <a:solidFill>
                <a:srgbClr val="0432FF"/>
              </a:solidFill>
              <a:effectLst/>
              <a:latin typeface="HGMaruGothicMPRO" panose="020F0600000000000000" pitchFamily="34" charset="-128"/>
              <a:ea typeface="HGMaruGothicMPRO" panose="020F0600000000000000" pitchFamily="34" charset="-128"/>
            </a:endParaRPr>
          </a:p>
          <a:p>
            <a:pPr algn="l"/>
            <a:endParaRPr lang="en-US" altLang="ja-JP" sz="800" dirty="0">
              <a:solidFill>
                <a:srgbClr val="0432FF"/>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en" altLang="ja-JP" sz="2400" dirty="0">
                <a:solidFill>
                  <a:srgbClr val="0432FF"/>
                </a:solidFill>
                <a:effectLst/>
                <a:latin typeface="HGMaruGothicMPRO" panose="020F0600000000000000" pitchFamily="34" charset="-128"/>
                <a:ea typeface="HGMaruGothicMPRO" panose="020F0600000000000000" pitchFamily="34" charset="-128"/>
              </a:rPr>
              <a:t>CAD/CAM</a:t>
            </a:r>
            <a:r>
              <a:rPr lang="ja-JP" altLang="en-US" sz="2400">
                <a:solidFill>
                  <a:srgbClr val="0432FF"/>
                </a:solidFill>
                <a:effectLst/>
                <a:latin typeface="HGMaruGothicMPRO" panose="020F0600000000000000" pitchFamily="34" charset="-128"/>
                <a:ea typeface="HGMaruGothicMPRO" panose="020F0600000000000000" pitchFamily="34" charset="-128"/>
              </a:rPr>
              <a:t>インレー修復に対する光学印象法</a:t>
            </a:r>
            <a:endParaRPr lang="en-US" altLang="ja-JP" sz="2400" dirty="0">
              <a:solidFill>
                <a:srgbClr val="0432FF"/>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5</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0432FF"/>
                </a:solidFill>
                <a:effectLst/>
                <a:latin typeface="HGMaruGothicMPRO" panose="020F0600000000000000" pitchFamily="34" charset="-128"/>
                <a:ea typeface="HGMaruGothicMPRO" panose="020F0600000000000000" pitchFamily="34" charset="-128"/>
              </a:rPr>
              <a:t>小児の舌圧検査 </a:t>
            </a:r>
            <a:endParaRPr lang="en-US" altLang="ja-JP" sz="2400" dirty="0">
              <a:solidFill>
                <a:srgbClr val="0432FF"/>
              </a:solidFill>
              <a:effectLst/>
              <a:latin typeface="HGMaruGothicMPRO" panose="020F0600000000000000" pitchFamily="34" charset="-128"/>
              <a:ea typeface="HGMaruGothicMPRO" panose="020F0600000000000000" pitchFamily="34" charset="-128"/>
            </a:endParaRPr>
          </a:p>
          <a:p>
            <a:pPr algn="l"/>
            <a:endParaRPr lang="en-US" altLang="ja-JP" sz="800" dirty="0">
              <a:solidFill>
                <a:srgbClr val="0432FF"/>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6</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0432FF"/>
                </a:solidFill>
                <a:latin typeface="HGMaruGothicMPRO" panose="020F0600000000000000" pitchFamily="34" charset="-128"/>
                <a:ea typeface="HGMaruGothicMPRO" panose="020F0600000000000000" pitchFamily="34" charset="-128"/>
              </a:rPr>
              <a:t>エンドクラウン</a:t>
            </a: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725585F9-0FCD-DCE1-A27E-557C2845A63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17F2BEA8-C42D-8CCE-6BD3-0A591ABEB21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DBB30527-1A90-5E63-32C1-B1024B699995}"/>
              </a:ext>
            </a:extLst>
          </p:cNvPr>
          <p:cNvSpPr/>
          <p:nvPr/>
        </p:nvSpPr>
        <p:spPr>
          <a:xfrm>
            <a:off x="10205121" y="5970443"/>
            <a:ext cx="998704" cy="850701"/>
          </a:xfrm>
          <a:prstGeom prst="hexagon">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a:latin typeface="HG丸ｺﾞｼｯｸM-PRO"/>
                <a:ea typeface="HG丸ｺﾞｼｯｸM-PRO"/>
                <a:cs typeface="HG丸ｺﾞｼｯｸM-PRO"/>
              </a:rPr>
              <a:t>追加</a:t>
            </a:r>
            <a:endParaRPr kumimoji="1" lang="ja-JP" altLang="en-US" dirty="0">
              <a:latin typeface="HG丸ｺﾞｼｯｸM-PRO"/>
              <a:ea typeface="HG丸ｺﾞｼｯｸM-PRO"/>
              <a:cs typeface="HG丸ｺﾞｼｯｸM-PRO"/>
            </a:endParaRPr>
          </a:p>
        </p:txBody>
      </p:sp>
      <p:sp>
        <p:nvSpPr>
          <p:cNvPr id="6" name="六角形 5">
            <a:extLst>
              <a:ext uri="{FF2B5EF4-FFF2-40B4-BE49-F238E27FC236}">
                <a16:creationId xmlns:a16="http://schemas.microsoft.com/office/drawing/2014/main" id="{7724E4FE-5DAB-3C79-C3A8-6FE73D8E3A61}"/>
              </a:ext>
            </a:extLst>
          </p:cNvPr>
          <p:cNvSpPr/>
          <p:nvPr/>
        </p:nvSpPr>
        <p:spPr>
          <a:xfrm>
            <a:off x="11178056" y="5968266"/>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7" name="スライド番号プレースホルダー 6">
            <a:extLst>
              <a:ext uri="{FF2B5EF4-FFF2-40B4-BE49-F238E27FC236}">
                <a16:creationId xmlns:a16="http://schemas.microsoft.com/office/drawing/2014/main" id="{9BDB90CF-E03F-124A-ABC9-0AAB4E5BDB8D}"/>
              </a:ext>
            </a:extLst>
          </p:cNvPr>
          <p:cNvSpPr>
            <a:spLocks noGrp="1"/>
          </p:cNvSpPr>
          <p:nvPr>
            <p:ph type="sldNum" sz="quarter" idx="12"/>
          </p:nvPr>
        </p:nvSpPr>
        <p:spPr/>
        <p:txBody>
          <a:bodyPr/>
          <a:lstStyle/>
          <a:p>
            <a:fld id="{7F53A4F6-1DED-4042-94B1-26CBF9BCF6BA}" type="slidenum">
              <a:rPr kumimoji="1" lang="ja-JP" altLang="en-US" smtClean="0"/>
              <a:t>301</a:t>
            </a:fld>
            <a:endParaRPr kumimoji="1" lang="ja-JP" altLang="en-US"/>
          </a:p>
        </p:txBody>
      </p:sp>
    </p:spTree>
    <p:extLst>
      <p:ext uri="{BB962C8B-B14F-4D97-AF65-F5344CB8AC3E}">
        <p14:creationId xmlns:p14="http://schemas.microsoft.com/office/powerpoint/2010/main" val="342758328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D1948-755F-C9C6-C74B-496234AD68AF}"/>
            </a:ext>
          </a:extLst>
        </p:cNvPr>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2A110BB4-1A91-AF52-A0B9-0FA2A9E9DC79}"/>
              </a:ext>
            </a:extLst>
          </p:cNvPr>
          <p:cNvGraphicFramePr>
            <a:graphicFrameLocks noGrp="1"/>
          </p:cNvGraphicFramePr>
          <p:nvPr/>
        </p:nvGraphicFramePr>
        <p:xfrm>
          <a:off x="223866" y="2475926"/>
          <a:ext cx="11744265" cy="1569284"/>
        </p:xfrm>
        <a:graphic>
          <a:graphicData uri="http://schemas.openxmlformats.org/drawingml/2006/table">
            <a:tbl>
              <a:tblPr firstRow="1" bandRow="1">
                <a:tableStyleId>{69012ECD-51FC-41F1-AA8D-1B2483CD663E}</a:tableStyleId>
              </a:tblPr>
              <a:tblGrid>
                <a:gridCol w="903405">
                  <a:extLst>
                    <a:ext uri="{9D8B030D-6E8A-4147-A177-3AD203B41FA5}">
                      <a16:colId xmlns:a16="http://schemas.microsoft.com/office/drawing/2014/main" val="1769471410"/>
                    </a:ext>
                  </a:extLst>
                </a:gridCol>
                <a:gridCol w="903405">
                  <a:extLst>
                    <a:ext uri="{9D8B030D-6E8A-4147-A177-3AD203B41FA5}">
                      <a16:colId xmlns:a16="http://schemas.microsoft.com/office/drawing/2014/main" val="3275981175"/>
                    </a:ext>
                  </a:extLst>
                </a:gridCol>
                <a:gridCol w="903405">
                  <a:extLst>
                    <a:ext uri="{9D8B030D-6E8A-4147-A177-3AD203B41FA5}">
                      <a16:colId xmlns:a16="http://schemas.microsoft.com/office/drawing/2014/main" val="3676105142"/>
                    </a:ext>
                  </a:extLst>
                </a:gridCol>
                <a:gridCol w="903405">
                  <a:extLst>
                    <a:ext uri="{9D8B030D-6E8A-4147-A177-3AD203B41FA5}">
                      <a16:colId xmlns:a16="http://schemas.microsoft.com/office/drawing/2014/main" val="572660877"/>
                    </a:ext>
                  </a:extLst>
                </a:gridCol>
                <a:gridCol w="903405">
                  <a:extLst>
                    <a:ext uri="{9D8B030D-6E8A-4147-A177-3AD203B41FA5}">
                      <a16:colId xmlns:a16="http://schemas.microsoft.com/office/drawing/2014/main" val="1905765678"/>
                    </a:ext>
                  </a:extLst>
                </a:gridCol>
                <a:gridCol w="903405">
                  <a:extLst>
                    <a:ext uri="{9D8B030D-6E8A-4147-A177-3AD203B41FA5}">
                      <a16:colId xmlns:a16="http://schemas.microsoft.com/office/drawing/2014/main" val="131682220"/>
                    </a:ext>
                  </a:extLst>
                </a:gridCol>
                <a:gridCol w="903405">
                  <a:extLst>
                    <a:ext uri="{9D8B030D-6E8A-4147-A177-3AD203B41FA5}">
                      <a16:colId xmlns:a16="http://schemas.microsoft.com/office/drawing/2014/main" val="4245804670"/>
                    </a:ext>
                  </a:extLst>
                </a:gridCol>
                <a:gridCol w="903405">
                  <a:extLst>
                    <a:ext uri="{9D8B030D-6E8A-4147-A177-3AD203B41FA5}">
                      <a16:colId xmlns:a16="http://schemas.microsoft.com/office/drawing/2014/main" val="1192440677"/>
                    </a:ext>
                  </a:extLst>
                </a:gridCol>
                <a:gridCol w="903405">
                  <a:extLst>
                    <a:ext uri="{9D8B030D-6E8A-4147-A177-3AD203B41FA5}">
                      <a16:colId xmlns:a16="http://schemas.microsoft.com/office/drawing/2014/main" val="2793891786"/>
                    </a:ext>
                  </a:extLst>
                </a:gridCol>
                <a:gridCol w="903405">
                  <a:extLst>
                    <a:ext uri="{9D8B030D-6E8A-4147-A177-3AD203B41FA5}">
                      <a16:colId xmlns:a16="http://schemas.microsoft.com/office/drawing/2014/main" val="654660996"/>
                    </a:ext>
                  </a:extLst>
                </a:gridCol>
                <a:gridCol w="903405">
                  <a:extLst>
                    <a:ext uri="{9D8B030D-6E8A-4147-A177-3AD203B41FA5}">
                      <a16:colId xmlns:a16="http://schemas.microsoft.com/office/drawing/2014/main" val="1167855915"/>
                    </a:ext>
                  </a:extLst>
                </a:gridCol>
                <a:gridCol w="903405">
                  <a:extLst>
                    <a:ext uri="{9D8B030D-6E8A-4147-A177-3AD203B41FA5}">
                      <a16:colId xmlns:a16="http://schemas.microsoft.com/office/drawing/2014/main" val="257610725"/>
                    </a:ext>
                  </a:extLst>
                </a:gridCol>
                <a:gridCol w="903405">
                  <a:extLst>
                    <a:ext uri="{9D8B030D-6E8A-4147-A177-3AD203B41FA5}">
                      <a16:colId xmlns:a16="http://schemas.microsoft.com/office/drawing/2014/main" val="848122634"/>
                    </a:ext>
                  </a:extLst>
                </a:gridCol>
              </a:tblGrid>
              <a:tr h="784642">
                <a:tc>
                  <a:txBody>
                    <a:bodyPr/>
                    <a:lstStyle/>
                    <a:p>
                      <a:r>
                        <a:rPr kumimoji="1" lang="ja-JP" altLang="en-US" sz="800">
                          <a:solidFill>
                            <a:schemeClr val="bg1"/>
                          </a:solidFill>
                          <a:latin typeface="HGMaruGothicMPRO" panose="020F0600000000000000" pitchFamily="34" charset="-128"/>
                          <a:ea typeface="HGMaruGothicMPRO" panose="020F0600000000000000" pitchFamily="34" charset="-128"/>
                        </a:rPr>
                        <a:t>　　　　　</a:t>
                      </a:r>
                      <a:r>
                        <a:rPr kumimoji="1" lang="ja-JP" altLang="en-US" sz="1600">
                          <a:solidFill>
                            <a:schemeClr val="bg1"/>
                          </a:solidFill>
                          <a:latin typeface="HGMaruGothicMPRO" panose="020F0600000000000000" pitchFamily="34" charset="-128"/>
                          <a:ea typeface="HGMaruGothicMPRO" panose="020F0600000000000000" pitchFamily="34" charset="-128"/>
                        </a:rPr>
                        <a:t>月</a:t>
                      </a:r>
                      <a:endParaRPr kumimoji="1" lang="en-US" altLang="ja-JP" sz="1600" dirty="0">
                        <a:solidFill>
                          <a:schemeClr val="bg1"/>
                        </a:solidFill>
                        <a:latin typeface="HGMaruGothicMPRO" panose="020F0600000000000000" pitchFamily="34" charset="-128"/>
                        <a:ea typeface="HGMaruGothicMPRO" panose="020F0600000000000000" pitchFamily="34" charset="-128"/>
                      </a:endParaRPr>
                    </a:p>
                    <a:p>
                      <a:r>
                        <a:rPr kumimoji="1" lang="ja-JP" altLang="en-US" sz="1600">
                          <a:solidFill>
                            <a:schemeClr val="bg1"/>
                          </a:solidFill>
                          <a:latin typeface="HGMaruGothicMPRO" panose="020F0600000000000000" pitchFamily="34" charset="-128"/>
                          <a:ea typeface="HGMaruGothicMPRO" panose="020F0600000000000000" pitchFamily="34" charset="-128"/>
                        </a:rPr>
                        <a:t>検査　</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１月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２月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３月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4</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５月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６月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７月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８月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９月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10</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11</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12</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9743388"/>
                  </a:ext>
                </a:extLst>
              </a:tr>
              <a:tr h="784642">
                <a:tc>
                  <a:txBody>
                    <a:bodyPr/>
                    <a:lstStyle/>
                    <a:p>
                      <a:r>
                        <a:rPr kumimoji="1" lang="ja-JP" altLang="en-US" sz="1800">
                          <a:latin typeface="HGMaruGothicMPRO" panose="020F0600000000000000" pitchFamily="34" charset="-128"/>
                          <a:ea typeface="HGMaruGothicMPRO" panose="020F0600000000000000" pitchFamily="34" charset="-128"/>
                        </a:rPr>
                        <a:t>小口唇</a:t>
                      </a:r>
                      <a:endParaRPr kumimoji="1" lang="en-US" altLang="ja-JP" sz="1800" dirty="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4507819"/>
                  </a:ext>
                </a:extLst>
              </a:tr>
            </a:tbl>
          </a:graphicData>
        </a:graphic>
      </p:graphicFrame>
      <p:sp>
        <p:nvSpPr>
          <p:cNvPr id="9" name="タイトル 1">
            <a:extLst>
              <a:ext uri="{FF2B5EF4-FFF2-40B4-BE49-F238E27FC236}">
                <a16:creationId xmlns:a16="http://schemas.microsoft.com/office/drawing/2014/main" id="{46AD5D83-709F-1D36-6A21-29DAD7385EE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graphicFrame>
        <p:nvGraphicFramePr>
          <p:cNvPr id="5" name="表 4">
            <a:extLst>
              <a:ext uri="{FF2B5EF4-FFF2-40B4-BE49-F238E27FC236}">
                <a16:creationId xmlns:a16="http://schemas.microsoft.com/office/drawing/2014/main" id="{278D70B2-FE2D-96DC-BD62-2FE9A5F82E78}"/>
              </a:ext>
            </a:extLst>
          </p:cNvPr>
          <p:cNvGraphicFramePr>
            <a:graphicFrameLocks noGrp="1"/>
          </p:cNvGraphicFramePr>
          <p:nvPr/>
        </p:nvGraphicFramePr>
        <p:xfrm>
          <a:off x="223866" y="4313613"/>
          <a:ext cx="11744265" cy="2353926"/>
        </p:xfrm>
        <a:graphic>
          <a:graphicData uri="http://schemas.openxmlformats.org/drawingml/2006/table">
            <a:tbl>
              <a:tblPr firstRow="1" bandRow="1">
                <a:tableStyleId>{69012ECD-51FC-41F1-AA8D-1B2483CD663E}</a:tableStyleId>
              </a:tblPr>
              <a:tblGrid>
                <a:gridCol w="903405">
                  <a:extLst>
                    <a:ext uri="{9D8B030D-6E8A-4147-A177-3AD203B41FA5}">
                      <a16:colId xmlns:a16="http://schemas.microsoft.com/office/drawing/2014/main" val="1769471410"/>
                    </a:ext>
                  </a:extLst>
                </a:gridCol>
                <a:gridCol w="903405">
                  <a:extLst>
                    <a:ext uri="{9D8B030D-6E8A-4147-A177-3AD203B41FA5}">
                      <a16:colId xmlns:a16="http://schemas.microsoft.com/office/drawing/2014/main" val="3275981175"/>
                    </a:ext>
                  </a:extLst>
                </a:gridCol>
                <a:gridCol w="903405">
                  <a:extLst>
                    <a:ext uri="{9D8B030D-6E8A-4147-A177-3AD203B41FA5}">
                      <a16:colId xmlns:a16="http://schemas.microsoft.com/office/drawing/2014/main" val="3676105142"/>
                    </a:ext>
                  </a:extLst>
                </a:gridCol>
                <a:gridCol w="903405">
                  <a:extLst>
                    <a:ext uri="{9D8B030D-6E8A-4147-A177-3AD203B41FA5}">
                      <a16:colId xmlns:a16="http://schemas.microsoft.com/office/drawing/2014/main" val="572660877"/>
                    </a:ext>
                  </a:extLst>
                </a:gridCol>
                <a:gridCol w="903405">
                  <a:extLst>
                    <a:ext uri="{9D8B030D-6E8A-4147-A177-3AD203B41FA5}">
                      <a16:colId xmlns:a16="http://schemas.microsoft.com/office/drawing/2014/main" val="1905765678"/>
                    </a:ext>
                  </a:extLst>
                </a:gridCol>
                <a:gridCol w="903405">
                  <a:extLst>
                    <a:ext uri="{9D8B030D-6E8A-4147-A177-3AD203B41FA5}">
                      <a16:colId xmlns:a16="http://schemas.microsoft.com/office/drawing/2014/main" val="131682220"/>
                    </a:ext>
                  </a:extLst>
                </a:gridCol>
                <a:gridCol w="903405">
                  <a:extLst>
                    <a:ext uri="{9D8B030D-6E8A-4147-A177-3AD203B41FA5}">
                      <a16:colId xmlns:a16="http://schemas.microsoft.com/office/drawing/2014/main" val="4245804670"/>
                    </a:ext>
                  </a:extLst>
                </a:gridCol>
                <a:gridCol w="903405">
                  <a:extLst>
                    <a:ext uri="{9D8B030D-6E8A-4147-A177-3AD203B41FA5}">
                      <a16:colId xmlns:a16="http://schemas.microsoft.com/office/drawing/2014/main" val="1192440677"/>
                    </a:ext>
                  </a:extLst>
                </a:gridCol>
                <a:gridCol w="903405">
                  <a:extLst>
                    <a:ext uri="{9D8B030D-6E8A-4147-A177-3AD203B41FA5}">
                      <a16:colId xmlns:a16="http://schemas.microsoft.com/office/drawing/2014/main" val="2793891786"/>
                    </a:ext>
                  </a:extLst>
                </a:gridCol>
                <a:gridCol w="903405">
                  <a:extLst>
                    <a:ext uri="{9D8B030D-6E8A-4147-A177-3AD203B41FA5}">
                      <a16:colId xmlns:a16="http://schemas.microsoft.com/office/drawing/2014/main" val="654660996"/>
                    </a:ext>
                  </a:extLst>
                </a:gridCol>
                <a:gridCol w="903405">
                  <a:extLst>
                    <a:ext uri="{9D8B030D-6E8A-4147-A177-3AD203B41FA5}">
                      <a16:colId xmlns:a16="http://schemas.microsoft.com/office/drawing/2014/main" val="1167855915"/>
                    </a:ext>
                  </a:extLst>
                </a:gridCol>
                <a:gridCol w="903405">
                  <a:extLst>
                    <a:ext uri="{9D8B030D-6E8A-4147-A177-3AD203B41FA5}">
                      <a16:colId xmlns:a16="http://schemas.microsoft.com/office/drawing/2014/main" val="257610725"/>
                    </a:ext>
                  </a:extLst>
                </a:gridCol>
                <a:gridCol w="903405">
                  <a:extLst>
                    <a:ext uri="{9D8B030D-6E8A-4147-A177-3AD203B41FA5}">
                      <a16:colId xmlns:a16="http://schemas.microsoft.com/office/drawing/2014/main" val="848122634"/>
                    </a:ext>
                  </a:extLst>
                </a:gridCol>
              </a:tblGrid>
              <a:tr h="784642">
                <a:tc>
                  <a:txBody>
                    <a:bodyPr/>
                    <a:lstStyle/>
                    <a:p>
                      <a:r>
                        <a:rPr kumimoji="1" lang="ja-JP" altLang="en-US" sz="800">
                          <a:solidFill>
                            <a:schemeClr val="bg1"/>
                          </a:solidFill>
                          <a:latin typeface="HGMaruGothicMPRO" panose="020F0600000000000000" pitchFamily="34" charset="-128"/>
                          <a:ea typeface="HGMaruGothicMPRO" panose="020F0600000000000000" pitchFamily="34" charset="-128"/>
                        </a:rPr>
                        <a:t>　　　　　</a:t>
                      </a:r>
                      <a:r>
                        <a:rPr kumimoji="1" lang="ja-JP" altLang="en-US" sz="1600">
                          <a:solidFill>
                            <a:schemeClr val="bg1"/>
                          </a:solidFill>
                          <a:latin typeface="HGMaruGothicMPRO" panose="020F0600000000000000" pitchFamily="34" charset="-128"/>
                          <a:ea typeface="HGMaruGothicMPRO" panose="020F0600000000000000" pitchFamily="34" charset="-128"/>
                        </a:rPr>
                        <a:t>月</a:t>
                      </a:r>
                      <a:endParaRPr kumimoji="1" lang="en-US" altLang="ja-JP" sz="1600" dirty="0">
                        <a:solidFill>
                          <a:schemeClr val="bg1"/>
                        </a:solidFill>
                        <a:latin typeface="HGMaruGothicMPRO" panose="020F0600000000000000" pitchFamily="34" charset="-128"/>
                        <a:ea typeface="HGMaruGothicMPRO" panose="020F0600000000000000" pitchFamily="34" charset="-128"/>
                      </a:endParaRPr>
                    </a:p>
                    <a:p>
                      <a:r>
                        <a:rPr kumimoji="1" lang="ja-JP" altLang="en-US" sz="1600">
                          <a:solidFill>
                            <a:schemeClr val="bg1"/>
                          </a:solidFill>
                          <a:latin typeface="HGMaruGothicMPRO" panose="020F0600000000000000" pitchFamily="34" charset="-128"/>
                          <a:ea typeface="HGMaruGothicMPRO" panose="020F0600000000000000" pitchFamily="34" charset="-128"/>
                        </a:rPr>
                        <a:t>検査　</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１月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２月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３月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4</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５月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６月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７月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８月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2200">
                          <a:solidFill>
                            <a:schemeClr val="bg1"/>
                          </a:solidFill>
                          <a:latin typeface="HGMaruGothicMPRO" panose="020F0600000000000000" pitchFamily="34" charset="-128"/>
                          <a:ea typeface="HGMaruGothicMPRO" panose="020F0600000000000000" pitchFamily="34" charset="-128"/>
                        </a:rPr>
                        <a:t>９月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10</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11</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2200" dirty="0">
                          <a:solidFill>
                            <a:schemeClr val="bg1"/>
                          </a:solidFill>
                          <a:latin typeface="HGMaruGothicMPRO" panose="020F0600000000000000" pitchFamily="34" charset="-128"/>
                          <a:ea typeface="HGMaruGothicMPRO" panose="020F0600000000000000" pitchFamily="34" charset="-128"/>
                        </a:rPr>
                        <a:t>12</a:t>
                      </a:r>
                      <a:r>
                        <a:rPr kumimoji="1" lang="ja-JP" altLang="en-US" sz="2200">
                          <a:solidFill>
                            <a:schemeClr val="bg1"/>
                          </a:solidFill>
                          <a:latin typeface="HGMaruGothicMPRO" panose="020F0600000000000000" pitchFamily="34" charset="-128"/>
                          <a:ea typeface="HGMaruGothicMPRO" panose="020F0600000000000000" pitchFamily="34" charset="-128"/>
                        </a:rPr>
                        <a:t>月</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9743388"/>
                  </a:ext>
                </a:extLst>
              </a:tr>
              <a:tr h="784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a:latin typeface="HGMaruGothicMPRO" panose="020F0600000000000000" pitchFamily="34" charset="-128"/>
                          <a:ea typeface="HGMaruGothicMPRO" panose="020F0600000000000000" pitchFamily="34" charset="-128"/>
                        </a:rPr>
                        <a:t>小口唇</a:t>
                      </a:r>
                      <a:endParaRPr kumimoji="1" lang="en-US" altLang="ja-JP" sz="1800" dirty="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solidFill>
                            <a:schemeClr val="tx1"/>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a:solidFill>
                            <a:schemeClr val="tx1"/>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4507819"/>
                  </a:ext>
                </a:extLst>
              </a:tr>
              <a:tr h="784642">
                <a:tc>
                  <a:txBody>
                    <a:bodyPr/>
                    <a:lstStyle/>
                    <a:p>
                      <a:r>
                        <a:rPr kumimoji="1" lang="ja-JP" altLang="en-US" sz="2400">
                          <a:solidFill>
                            <a:srgbClr val="0432FF"/>
                          </a:solidFill>
                          <a:latin typeface="HGMaruGothicMPRO" panose="020F0600000000000000" pitchFamily="34" charset="-128"/>
                          <a:ea typeface="HGMaruGothicMPRO" panose="020F0600000000000000" pitchFamily="34" charset="-128"/>
                        </a:rPr>
                        <a:t>舌圧</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solidFill>
                          <a:srgbClr val="0432FF"/>
                        </a:solidFill>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solidFill>
                            <a:srgbClr val="0432FF"/>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solidFill>
                          <a:srgbClr val="0432FF"/>
                        </a:solidFill>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solidFill>
                          <a:srgbClr val="0432FF"/>
                        </a:solidFill>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solidFill>
                            <a:srgbClr val="0432FF"/>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solidFill>
                          <a:srgbClr val="0432FF"/>
                        </a:solidFill>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solidFill>
                          <a:srgbClr val="0432FF"/>
                        </a:solidFill>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solidFill>
                            <a:srgbClr val="0432FF"/>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solidFill>
                          <a:srgbClr val="0432FF"/>
                        </a:solidFill>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solidFill>
                          <a:srgbClr val="0432FF"/>
                        </a:solidFill>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3600">
                          <a:solidFill>
                            <a:srgbClr val="0432FF"/>
                          </a:solidFill>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360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3418049"/>
                  </a:ext>
                </a:extLst>
              </a:tr>
            </a:tbl>
          </a:graphicData>
        </a:graphic>
      </p:graphicFrame>
      <p:sp>
        <p:nvSpPr>
          <p:cNvPr id="8" name="右矢印 7">
            <a:extLst>
              <a:ext uri="{FF2B5EF4-FFF2-40B4-BE49-F238E27FC236}">
                <a16:creationId xmlns:a16="http://schemas.microsoft.com/office/drawing/2014/main" id="{7CB79398-0697-4B50-CE49-F076624D3B8A}"/>
              </a:ext>
            </a:extLst>
          </p:cNvPr>
          <p:cNvSpPr/>
          <p:nvPr/>
        </p:nvSpPr>
        <p:spPr>
          <a:xfrm rot="5400000">
            <a:off x="5805486" y="2818372"/>
            <a:ext cx="581024" cy="2761416"/>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CDE95B82-B8BA-47FF-1772-2B66F4F8EE5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CBF96CA7-1D06-328B-0484-92CF2799B18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3EFF9D2F-9D83-9DC5-2DFE-7D61478D3436}"/>
              </a:ext>
            </a:extLst>
          </p:cNvPr>
          <p:cNvSpPr txBox="1">
            <a:spLocks/>
          </p:cNvSpPr>
          <p:nvPr/>
        </p:nvSpPr>
        <p:spPr>
          <a:xfrm>
            <a:off x="335278" y="1841381"/>
            <a:ext cx="11521440" cy="78464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400" dirty="0">
                <a:solidFill>
                  <a:schemeClr val="tx1"/>
                </a:solidFill>
                <a:latin typeface="HG丸ｺﾞｼｯｸM-PRO"/>
                <a:ea typeface="HG丸ｺﾞｼｯｸM-PRO"/>
                <a:cs typeface="HG丸ｺﾞｼｯｸM-PRO"/>
              </a:rPr>
              <a:t>17</a:t>
            </a:r>
            <a:r>
              <a:rPr lang="ja-JP" altLang="en-US" sz="2400">
                <a:solidFill>
                  <a:schemeClr val="tx1"/>
                </a:solidFill>
                <a:latin typeface="HG丸ｺﾞｼｯｸM-PRO"/>
                <a:ea typeface="HG丸ｺﾞｼｯｸM-PRO"/>
                <a:cs typeface="HG丸ｺﾞｼｯｸM-PRO"/>
              </a:rPr>
              <a:t>歳までの患者に対して、傷病名は「口腔機能発達不全症」又はその疑い。</a:t>
            </a:r>
            <a:endParaRPr lang="en-US" altLang="ja-JP" sz="2400" dirty="0">
              <a:solidFill>
                <a:schemeClr val="tx1"/>
              </a:solidFill>
              <a:latin typeface="HG丸ｺﾞｼｯｸM-PRO"/>
              <a:ea typeface="HG丸ｺﾞｼｯｸM-PRO"/>
              <a:cs typeface="HG丸ｺﾞｼｯｸM-PRO"/>
            </a:endParaRPr>
          </a:p>
        </p:txBody>
      </p:sp>
      <p:sp>
        <p:nvSpPr>
          <p:cNvPr id="6" name="スライド番号プレースホルダー 5">
            <a:extLst>
              <a:ext uri="{FF2B5EF4-FFF2-40B4-BE49-F238E27FC236}">
                <a16:creationId xmlns:a16="http://schemas.microsoft.com/office/drawing/2014/main" id="{523C9625-88F9-397F-3E52-6539CEE3C455}"/>
              </a:ext>
            </a:extLst>
          </p:cNvPr>
          <p:cNvSpPr>
            <a:spLocks noGrp="1"/>
          </p:cNvSpPr>
          <p:nvPr>
            <p:ph type="sldNum" sz="quarter" idx="12"/>
          </p:nvPr>
        </p:nvSpPr>
        <p:spPr/>
        <p:txBody>
          <a:bodyPr/>
          <a:lstStyle/>
          <a:p>
            <a:fld id="{7F53A4F6-1DED-4042-94B1-26CBF9BCF6BA}" type="slidenum">
              <a:rPr kumimoji="1" lang="ja-JP" altLang="en-US" smtClean="0"/>
              <a:t>302</a:t>
            </a:fld>
            <a:endParaRPr kumimoji="1" lang="ja-JP" altLang="en-US"/>
          </a:p>
        </p:txBody>
      </p:sp>
    </p:spTree>
    <p:extLst>
      <p:ext uri="{BB962C8B-B14F-4D97-AF65-F5344CB8AC3E}">
        <p14:creationId xmlns:p14="http://schemas.microsoft.com/office/powerpoint/2010/main" val="69316984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703F2-B854-5A1A-1FB7-552ADBBF6DE0}"/>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2A1C3461-C9FE-362E-A8FD-9FF7426A3B7A}"/>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F72B00F5-B920-1585-6676-1522899203CA}"/>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歯科固有の技術について、実態に合わせた見直しを行うとともに、歯科医療の推進に資する技術については、医療技術評価分科会等における検討を踏まえつつ、口腔疾患の重症化予防、口腔機能低下への対応及び生活の質に配慮した歯科医療の推進の観点から適切な評価を行う。</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口腔疾患の重症化予防、口腔機能低下への対応、生活の質に配慮した歯科医</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療の推進及び臨床の実態等の観点から、既存技術の評価の見直しを行う。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6F926D5B-4A78-2730-F610-F0CB6A8113E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B169D886-68E2-DD01-DBF6-60E8758C3C57}"/>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1AA46A9C-3EB0-050E-6B85-7DA594E95085}"/>
              </a:ext>
            </a:extLst>
          </p:cNvPr>
          <p:cNvSpPr>
            <a:spLocks noGrp="1"/>
          </p:cNvSpPr>
          <p:nvPr>
            <p:ph type="sldNum" sz="quarter" idx="12"/>
          </p:nvPr>
        </p:nvSpPr>
        <p:spPr/>
        <p:txBody>
          <a:bodyPr/>
          <a:lstStyle/>
          <a:p>
            <a:fld id="{7F53A4F6-1DED-4042-94B1-26CBF9BCF6BA}" type="slidenum">
              <a:rPr kumimoji="1" lang="ja-JP" altLang="en-US" smtClean="0"/>
              <a:t>303</a:t>
            </a:fld>
            <a:endParaRPr kumimoji="1" lang="ja-JP" altLang="en-US"/>
          </a:p>
        </p:txBody>
      </p:sp>
    </p:spTree>
    <p:extLst>
      <p:ext uri="{BB962C8B-B14F-4D97-AF65-F5344CB8AC3E}">
        <p14:creationId xmlns:p14="http://schemas.microsoft.com/office/powerpoint/2010/main" val="382565996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18F7D-305C-A902-A03D-FC3A65061EBF}"/>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4EF291BF-40AF-F580-B0E9-32EC4020BB08}"/>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90EC3628-13A3-0096-5ACF-F11D6C29A972}"/>
              </a:ext>
            </a:extLst>
          </p:cNvPr>
          <p:cNvSpPr txBox="1">
            <a:spLocks/>
          </p:cNvSpPr>
          <p:nvPr/>
        </p:nvSpPr>
        <p:spPr>
          <a:xfrm>
            <a:off x="365760" y="1723075"/>
            <a:ext cx="11521440" cy="489666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評価の見直しを行う技術の例</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１</a:t>
            </a:r>
            <a:r>
              <a:rPr lang="ja-JP" altLang="en-US" sz="2400">
                <a:solidFill>
                  <a:schemeClr val="tx1"/>
                </a:solidFill>
                <a:effectLst/>
                <a:latin typeface="HGMaruGothicMPRO" panose="020F0600000000000000" pitchFamily="34" charset="-128"/>
                <a:ea typeface="HGMaruGothicMPRO" panose="020F0600000000000000" pitchFamily="34" charset="-128"/>
              </a:rPr>
              <a:t>）歯髄保護処置</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（２</a:t>
            </a:r>
            <a:r>
              <a:rPr lang="ja-JP" altLang="en-US" sz="2400">
                <a:solidFill>
                  <a:schemeClr val="tx1"/>
                </a:solidFill>
                <a:effectLst/>
                <a:latin typeface="HGMaruGothicMPRO" panose="020F0600000000000000" pitchFamily="34" charset="-128"/>
                <a:ea typeface="HGMaruGothicMPRO" panose="020F0600000000000000" pitchFamily="34" charset="-128"/>
              </a:rPr>
              <a:t>）歯髄切断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（３</a:t>
            </a:r>
            <a:r>
              <a:rPr lang="ja-JP" altLang="en-US" sz="2400">
                <a:solidFill>
                  <a:schemeClr val="tx1"/>
                </a:solidFill>
                <a:effectLst/>
                <a:latin typeface="HGMaruGothicMPRO" panose="020F0600000000000000" pitchFamily="34" charset="-128"/>
                <a:ea typeface="HGMaruGothicMPRO" panose="020F0600000000000000" pitchFamily="34" charset="-128"/>
              </a:rPr>
              <a:t>）抜髄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（４</a:t>
            </a:r>
            <a:r>
              <a:rPr lang="ja-JP" altLang="en-US" sz="2400">
                <a:solidFill>
                  <a:schemeClr val="tx1"/>
                </a:solidFill>
                <a:effectLst/>
                <a:latin typeface="HGMaruGothicMPRO" panose="020F0600000000000000" pitchFamily="34" charset="-128"/>
                <a:ea typeface="HGMaruGothicMPRO" panose="020F0600000000000000" pitchFamily="34" charset="-128"/>
              </a:rPr>
              <a:t>）感染根管処置</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（５</a:t>
            </a:r>
            <a:r>
              <a:rPr lang="ja-JP" altLang="en-US" sz="2400">
                <a:solidFill>
                  <a:schemeClr val="tx1"/>
                </a:solidFill>
                <a:effectLst/>
                <a:latin typeface="HGMaruGothicMPRO" panose="020F0600000000000000" pitchFamily="34" charset="-128"/>
                <a:ea typeface="HGMaruGothicMPRO" panose="020F0600000000000000" pitchFamily="34" charset="-128"/>
              </a:rPr>
              <a:t>）根管貼薬処置</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（６</a:t>
            </a:r>
            <a:r>
              <a:rPr lang="ja-JP" altLang="en-US" sz="2400">
                <a:solidFill>
                  <a:schemeClr val="tx1"/>
                </a:solidFill>
                <a:effectLst/>
                <a:latin typeface="HGMaruGothicMPRO" panose="020F0600000000000000" pitchFamily="34" charset="-128"/>
                <a:ea typeface="HGMaruGothicMPRO" panose="020F0600000000000000" pitchFamily="34" charset="-128"/>
              </a:rPr>
              <a:t>）加圧根管充填処置</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）レジン前装金属冠</a:t>
            </a:r>
            <a:br>
              <a:rPr lang="ja-JP" altLang="en-US" sz="2400">
                <a:solidFill>
                  <a:schemeClr val="tx1"/>
                </a:solidFill>
                <a:effectLst/>
                <a:latin typeface="HGMaruGothicMPRO" panose="020F0600000000000000" pitchFamily="34" charset="-128"/>
                <a:ea typeface="HGMaruGothicMPRO" panose="020F0600000000000000" pitchFamily="34" charset="-128"/>
              </a:rPr>
            </a:br>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（８</a:t>
            </a:r>
            <a:r>
              <a:rPr lang="ja-JP" altLang="en-US" sz="2400">
                <a:solidFill>
                  <a:schemeClr val="tx1"/>
                </a:solidFill>
                <a:effectLst/>
                <a:latin typeface="HGMaruGothicMPRO" panose="020F0600000000000000" pitchFamily="34" charset="-128"/>
                <a:ea typeface="HGMaruGothicMPRO" panose="020F0600000000000000" pitchFamily="34" charset="-128"/>
              </a:rPr>
              <a:t>）熱可塑性樹脂有床義歯</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（９</a:t>
            </a:r>
            <a:r>
              <a:rPr lang="ja-JP" altLang="en-US" sz="2400">
                <a:solidFill>
                  <a:schemeClr val="tx1"/>
                </a:solidFill>
                <a:effectLst/>
                <a:latin typeface="HGMaruGothicMPRO" panose="020F0600000000000000" pitchFamily="34" charset="-128"/>
                <a:ea typeface="HGMaruGothicMPRO" panose="020F0600000000000000" pitchFamily="34" charset="-128"/>
              </a:rPr>
              <a:t>）有床義歯修理</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1700" dirty="0">
                <a:solidFill>
                  <a:schemeClr val="tx1"/>
                </a:solidFill>
                <a:effectLst/>
                <a:latin typeface="HGMaruGothicMPRO" panose="020F0600000000000000" pitchFamily="34" charset="-128"/>
                <a:ea typeface="HGMaruGothicMPRO" panose="020F0600000000000000" pitchFamily="34" charset="-128"/>
              </a:rPr>
              <a:t>10</a:t>
            </a:r>
            <a:r>
              <a:rPr lang="ja-JP" altLang="en-US" sz="2400">
                <a:solidFill>
                  <a:schemeClr val="tx1"/>
                </a:solidFill>
                <a:effectLst/>
                <a:latin typeface="HGMaruGothicMPRO" panose="020F0600000000000000" pitchFamily="34" charset="-128"/>
                <a:ea typeface="HGMaruGothicMPRO" panose="020F0600000000000000" pitchFamily="34" charset="-128"/>
              </a:rPr>
              <a:t>）有床義歯内面適合法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2F1D80DD-F00A-6C6E-F41E-A6E92EFA6CE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⑮</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歯科固有の技術の評価の見直し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D5D442E3-32AC-8E6B-3AC7-2A6073AF477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5" name="スライド番号プレースホルダー 4">
            <a:extLst>
              <a:ext uri="{FF2B5EF4-FFF2-40B4-BE49-F238E27FC236}">
                <a16:creationId xmlns:a16="http://schemas.microsoft.com/office/drawing/2014/main" id="{E3487ACF-2066-4A8F-B069-ABAC42662EA4}"/>
              </a:ext>
            </a:extLst>
          </p:cNvPr>
          <p:cNvSpPr>
            <a:spLocks noGrp="1"/>
          </p:cNvSpPr>
          <p:nvPr>
            <p:ph type="sldNum" sz="quarter" idx="12"/>
          </p:nvPr>
        </p:nvSpPr>
        <p:spPr/>
        <p:txBody>
          <a:bodyPr/>
          <a:lstStyle/>
          <a:p>
            <a:fld id="{7F53A4F6-1DED-4042-94B1-26CBF9BCF6BA}" type="slidenum">
              <a:rPr kumimoji="1" lang="ja-JP" altLang="en-US" smtClean="0"/>
              <a:t>304</a:t>
            </a:fld>
            <a:endParaRPr kumimoji="1" lang="ja-JP" altLang="en-US"/>
          </a:p>
        </p:txBody>
      </p:sp>
    </p:spTree>
    <p:extLst>
      <p:ext uri="{BB962C8B-B14F-4D97-AF65-F5344CB8AC3E}">
        <p14:creationId xmlns:p14="http://schemas.microsoft.com/office/powerpoint/2010/main" val="104408097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56461" y="1519575"/>
            <a:ext cx="11546237" cy="1075075"/>
          </a:xfrm>
          <a:prstGeom prst="rect">
            <a:avLst/>
          </a:prstGeom>
          <a:solidFill>
            <a:schemeClr val="bg1"/>
          </a:solidFill>
          <a:ln>
            <a:solidFill>
              <a:schemeClr val="tx1"/>
            </a:solidFill>
          </a:ln>
        </p:spPr>
        <p:txBody>
          <a:bodyPr vert="horz" wrap="square" lIns="91440" tIns="0" rIns="91440" bIns="21600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Ⅰ</a:t>
            </a:r>
            <a:r>
              <a:rPr lang="ja-JP" altLang="en-US">
                <a:solidFill>
                  <a:schemeClr val="bg1">
                    <a:lumMod val="85000"/>
                  </a:schemeClr>
                </a:solidFill>
                <a:latin typeface="HG丸ｺﾞｼｯｸM-PRO"/>
                <a:ea typeface="HG丸ｺﾞｼｯｸM-PRO"/>
                <a:cs typeface="HG丸ｺﾞｼｯｸM-PRO"/>
              </a:rPr>
              <a:t>　働き方改革</a:t>
            </a:r>
            <a:r>
              <a:rPr lang="en-US" altLang="ja-JP" dirty="0">
                <a:solidFill>
                  <a:schemeClr val="bg1">
                    <a:lumMod val="85000"/>
                  </a:schemeClr>
                </a:solidFill>
                <a:latin typeface="HG丸ｺﾞｼｯｸM-PRO"/>
                <a:ea typeface="HG丸ｺﾞｼｯｸM-PRO"/>
                <a:cs typeface="HG丸ｺﾞｼｯｸM-PRO"/>
              </a:rPr>
              <a:t>【</a:t>
            </a:r>
            <a:r>
              <a:rPr lang="ja-JP" altLang="en-US">
                <a:solidFill>
                  <a:schemeClr val="bg1">
                    <a:lumMod val="85000"/>
                  </a:schemeClr>
                </a:solidFill>
                <a:latin typeface="HG丸ｺﾞｼｯｸM-PRO"/>
                <a:ea typeface="HG丸ｺﾞｼｯｸM-PRO"/>
                <a:cs typeface="HG丸ｺﾞｼｯｸM-PRO"/>
              </a:rPr>
              <a:t>重点課題</a:t>
            </a:r>
            <a:r>
              <a:rPr lang="en-US" altLang="ja-JP" dirty="0">
                <a:solidFill>
                  <a:schemeClr val="bg1">
                    <a:lumMod val="85000"/>
                  </a:schemeClr>
                </a:solidFill>
                <a:latin typeface="HG丸ｺﾞｼｯｸM-PRO"/>
                <a:ea typeface="HG丸ｺﾞｼｯｸM-PRO"/>
                <a:cs typeface="HG丸ｺﾞｼｯｸM-PRO"/>
              </a:rPr>
              <a:t>】</a:t>
            </a:r>
          </a:p>
        </p:txBody>
      </p:sp>
      <p:sp>
        <p:nvSpPr>
          <p:cNvPr id="5" name="タイトル 1">
            <a:extLst>
              <a:ext uri="{FF2B5EF4-FFF2-40B4-BE49-F238E27FC236}">
                <a16:creationId xmlns:a16="http://schemas.microsoft.com/office/drawing/2014/main" id="{2988D045-DDEA-9A46-8F67-E2D69212FBEC}"/>
              </a:ext>
            </a:extLst>
          </p:cNvPr>
          <p:cNvSpPr txBox="1">
            <a:spLocks/>
          </p:cNvSpPr>
          <p:nvPr/>
        </p:nvSpPr>
        <p:spPr>
          <a:xfrm>
            <a:off x="356461" y="2712871"/>
            <a:ext cx="11546237" cy="1216729"/>
          </a:xfrm>
          <a:prstGeom prst="rect">
            <a:avLst/>
          </a:prstGeom>
          <a:solidFill>
            <a:schemeClr val="bg1"/>
          </a:solidFill>
          <a:ln>
            <a:solidFill>
              <a:schemeClr val="tx1"/>
            </a:solid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Ⅱ</a:t>
            </a:r>
            <a:r>
              <a:rPr lang="ja-JP" altLang="en-US">
                <a:solidFill>
                  <a:schemeClr val="bg1">
                    <a:lumMod val="85000"/>
                  </a:schemeClr>
                </a:solidFill>
                <a:latin typeface="HG丸ｺﾞｼｯｸM-PRO"/>
                <a:ea typeface="HG丸ｺﾞｼｯｸM-PRO"/>
                <a:cs typeface="HG丸ｺﾞｼｯｸM-PRO"/>
              </a:rPr>
              <a:t>　地域包括ケアシステム・</a:t>
            </a:r>
            <a:r>
              <a:rPr lang="en-US" altLang="ja-JP" dirty="0">
                <a:solidFill>
                  <a:schemeClr val="bg1">
                    <a:lumMod val="85000"/>
                  </a:schemeClr>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356461" y="5241118"/>
            <a:ext cx="11546237" cy="1075075"/>
          </a:xfrm>
          <a:prstGeom prst="rect">
            <a:avLst/>
          </a:prstGeom>
          <a:solidFill>
            <a:srgbClr val="00B050"/>
          </a:solidFill>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Ⅳ</a:t>
            </a:r>
            <a:r>
              <a:rPr lang="ja-JP" altLang="en-US">
                <a:solidFill>
                  <a:schemeClr val="bg1"/>
                </a:solidFill>
                <a:latin typeface="HG丸ｺﾞｼｯｸM-PRO"/>
                <a:ea typeface="HG丸ｺﾞｼｯｸM-PRO"/>
                <a:cs typeface="HG丸ｺﾞｼｯｸM-PRO"/>
              </a:rPr>
              <a:t>　制度の安定性・持続可能性</a:t>
            </a:r>
            <a:endParaRPr lang="en-US" altLang="ja-JP"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5CCA30DB-15E8-1C4E-9B32-7383E4806A3E}"/>
              </a:ext>
            </a:extLst>
          </p:cNvPr>
          <p:cNvSpPr txBox="1">
            <a:spLocks/>
          </p:cNvSpPr>
          <p:nvPr/>
        </p:nvSpPr>
        <p:spPr>
          <a:xfrm>
            <a:off x="356461" y="4047820"/>
            <a:ext cx="11546237" cy="1075076"/>
          </a:xfrm>
          <a:prstGeom prst="rect">
            <a:avLst/>
          </a:prstGeom>
          <a:solidFill>
            <a:schemeClr val="bg1"/>
          </a:solidFill>
          <a:ln>
            <a:solidFill>
              <a:schemeClr val="tx1"/>
            </a:solidFill>
          </a:ln>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Ⅲ</a:t>
            </a:r>
            <a:r>
              <a:rPr lang="ja-JP" altLang="en-US">
                <a:solidFill>
                  <a:schemeClr val="bg1">
                    <a:lumMod val="85000"/>
                  </a:schemeClr>
                </a:solidFill>
                <a:latin typeface="HG丸ｺﾞｼｯｸM-PRO"/>
                <a:ea typeface="HG丸ｺﾞｼｯｸM-PRO"/>
                <a:cs typeface="HG丸ｺﾞｼｯｸM-PRO"/>
              </a:rPr>
              <a:t>　安心・安全で質の高い医療</a:t>
            </a:r>
            <a:endParaRPr lang="en-US" altLang="ja-JP" dirty="0">
              <a:solidFill>
                <a:schemeClr val="bg1">
                  <a:lumMod val="85000"/>
                </a:schemeClr>
              </a:solidFill>
              <a:latin typeface="HG丸ｺﾞｼｯｸM-PRO"/>
              <a:ea typeface="HG丸ｺﾞｼｯｸM-PRO"/>
              <a:cs typeface="HG丸ｺﾞｼｯｸM-PRO"/>
            </a:endParaRPr>
          </a:p>
        </p:txBody>
      </p:sp>
      <p:sp>
        <p:nvSpPr>
          <p:cNvPr id="8" name="テキスト ボックス 7">
            <a:extLst>
              <a:ext uri="{FF2B5EF4-FFF2-40B4-BE49-F238E27FC236}">
                <a16:creationId xmlns:a16="http://schemas.microsoft.com/office/drawing/2014/main" id="{185E692F-922C-B444-907C-551FAB33A1B8}"/>
              </a:ext>
            </a:extLst>
          </p:cNvPr>
          <p:cNvSpPr txBox="1"/>
          <p:nvPr/>
        </p:nvSpPr>
        <p:spPr>
          <a:xfrm>
            <a:off x="356461" y="498538"/>
            <a:ext cx="11546237" cy="707886"/>
          </a:xfrm>
          <a:prstGeom prst="rect">
            <a:avLst/>
          </a:prstGeom>
          <a:solidFill>
            <a:schemeClr val="bg1">
              <a:lumMod val="50000"/>
            </a:schemeClr>
          </a:solidFill>
        </p:spPr>
        <p:txBody>
          <a:bodyPr wrap="square" rtlCol="0">
            <a:spAutoFit/>
          </a:bodyPr>
          <a:lstStyle/>
          <a:p>
            <a:pPr algn="ctr"/>
            <a:r>
              <a:rPr lang="ja-JP" altLang="en-US" sz="4000">
                <a:solidFill>
                  <a:schemeClr val="bg1"/>
                </a:solidFill>
                <a:latin typeface="HG丸ｺﾞｼｯｸM-PRO"/>
                <a:ea typeface="HG丸ｺﾞｼｯｸM-PRO"/>
                <a:cs typeface="HG丸ｺﾞｼｯｸM-PRO"/>
              </a:rPr>
              <a:t>令和６年度</a:t>
            </a:r>
            <a:r>
              <a:rPr lang="ja-JP" altLang="en-US" sz="4000" dirty="0">
                <a:solidFill>
                  <a:schemeClr val="bg1"/>
                </a:solidFill>
                <a:latin typeface="HG丸ｺﾞｼｯｸM-PRO"/>
                <a:ea typeface="HG丸ｺﾞｼｯｸM-PRO"/>
                <a:cs typeface="HG丸ｺﾞｼｯｸM-PRO"/>
              </a:rPr>
              <a:t>改定　</a:t>
            </a:r>
            <a:r>
              <a:rPr lang="ja-JP" altLang="en-US" sz="4000">
                <a:solidFill>
                  <a:schemeClr val="bg1"/>
                </a:solidFill>
                <a:latin typeface="HG丸ｺﾞｼｯｸM-PRO"/>
                <a:ea typeface="HG丸ｺﾞｼｯｸM-PRO"/>
                <a:cs typeface="HG丸ｺﾞｼｯｸM-PRO"/>
              </a:rPr>
              <a:t>４つの基本方針</a:t>
            </a:r>
            <a:endParaRPr lang="ja-JP" altLang="en-US" sz="4000" dirty="0">
              <a:solidFill>
                <a:schemeClr val="bg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BAFC2602-93C9-BF94-9F75-2DDC32BA3594}"/>
              </a:ext>
            </a:extLst>
          </p:cNvPr>
          <p:cNvSpPr>
            <a:spLocks noGrp="1"/>
          </p:cNvSpPr>
          <p:nvPr>
            <p:ph type="sldNum" sz="quarter" idx="12"/>
          </p:nvPr>
        </p:nvSpPr>
        <p:spPr/>
        <p:txBody>
          <a:bodyPr/>
          <a:lstStyle/>
          <a:p>
            <a:fld id="{7F53A4F6-1DED-4042-94B1-26CBF9BCF6BA}" type="slidenum">
              <a:rPr kumimoji="1" lang="ja-JP" altLang="en-US" smtClean="0"/>
              <a:t>305</a:t>
            </a:fld>
            <a:endParaRPr kumimoji="1" lang="ja-JP" altLang="en-US"/>
          </a:p>
        </p:txBody>
      </p:sp>
    </p:spTree>
    <p:extLst>
      <p:ext uri="{BB962C8B-B14F-4D97-AF65-F5344CB8AC3E}">
        <p14:creationId xmlns:p14="http://schemas.microsoft.com/office/powerpoint/2010/main" val="341354876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56460" y="1060189"/>
            <a:ext cx="11546237" cy="677108"/>
          </a:xfrm>
          <a:prstGeom prst="rect">
            <a:avLst/>
          </a:prstGeom>
          <a:solidFill>
            <a:srgbClr val="00B050"/>
          </a:solidFill>
        </p:spPr>
        <p:txBody>
          <a:bodyPr vert="horz" wrap="square" lIns="91440" tIns="0" rIns="91440" bIns="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dirty="0">
                <a:solidFill>
                  <a:schemeClr val="bg1"/>
                </a:solidFill>
                <a:latin typeface="HG丸ｺﾞｼｯｸM-PRO"/>
                <a:ea typeface="HG丸ｺﾞｼｯｸM-PRO"/>
                <a:cs typeface="HG丸ｺﾞｼｯｸM-PRO"/>
              </a:rPr>
              <a:t>Ⅳ</a:t>
            </a:r>
            <a:r>
              <a:rPr lang="ja-JP" altLang="en-US">
                <a:solidFill>
                  <a:schemeClr val="bg1"/>
                </a:solidFill>
                <a:latin typeface="HG丸ｺﾞｼｯｸM-PRO"/>
                <a:ea typeface="HG丸ｺﾞｼｯｸM-PRO"/>
                <a:cs typeface="HG丸ｺﾞｼｯｸM-PRO"/>
              </a:rPr>
              <a:t> 制度の安定性・持続可能性</a:t>
            </a:r>
            <a:endParaRPr lang="en-US" altLang="ja-JP" dirty="0">
              <a:solidFill>
                <a:schemeClr val="bg1"/>
              </a:solidFill>
              <a:latin typeface="HG丸ｺﾞｼｯｸM-PRO"/>
              <a:ea typeface="HG丸ｺﾞｼｯｸM-PRO"/>
              <a:cs typeface="HG丸ｺﾞｼｯｸM-PRO"/>
            </a:endParaRPr>
          </a:p>
        </p:txBody>
      </p:sp>
      <p:sp>
        <p:nvSpPr>
          <p:cNvPr id="8" name="テキスト ボックス 7">
            <a:extLst>
              <a:ext uri="{FF2B5EF4-FFF2-40B4-BE49-F238E27FC236}">
                <a16:creationId xmlns:a16="http://schemas.microsoft.com/office/drawing/2014/main" id="{185E692F-922C-B444-907C-551FAB33A1B8}"/>
              </a:ext>
            </a:extLst>
          </p:cNvPr>
          <p:cNvSpPr txBox="1"/>
          <p:nvPr/>
        </p:nvSpPr>
        <p:spPr>
          <a:xfrm>
            <a:off x="356461" y="242506"/>
            <a:ext cx="11546237" cy="707886"/>
          </a:xfrm>
          <a:prstGeom prst="rect">
            <a:avLst/>
          </a:prstGeom>
          <a:solidFill>
            <a:schemeClr val="bg1">
              <a:lumMod val="50000"/>
            </a:schemeClr>
          </a:solidFill>
        </p:spPr>
        <p:txBody>
          <a:bodyPr wrap="square" rtlCol="0">
            <a:spAutoFit/>
          </a:bodyPr>
          <a:lstStyle/>
          <a:p>
            <a:pPr algn="ctr"/>
            <a:r>
              <a:rPr lang="ja-JP" altLang="en-US" sz="4000">
                <a:solidFill>
                  <a:schemeClr val="bg1"/>
                </a:solidFill>
                <a:latin typeface="HG丸ｺﾞｼｯｸM-PRO"/>
                <a:ea typeface="HG丸ｺﾞｼｯｸM-PRO"/>
                <a:cs typeface="HG丸ｺﾞｼｯｸM-PRO"/>
              </a:rPr>
              <a:t>令和６年度</a:t>
            </a:r>
            <a:r>
              <a:rPr lang="ja-JP" altLang="en-US" sz="4000" dirty="0">
                <a:solidFill>
                  <a:schemeClr val="bg1"/>
                </a:solidFill>
                <a:latin typeface="HG丸ｺﾞｼｯｸM-PRO"/>
                <a:ea typeface="HG丸ｺﾞｼｯｸM-PRO"/>
                <a:cs typeface="HG丸ｺﾞｼｯｸM-PRO"/>
              </a:rPr>
              <a:t>改定　</a:t>
            </a:r>
            <a:r>
              <a:rPr lang="ja-JP" altLang="en-US" sz="4000">
                <a:solidFill>
                  <a:schemeClr val="bg1"/>
                </a:solidFill>
                <a:latin typeface="HG丸ｺﾞｼｯｸM-PRO"/>
                <a:ea typeface="HG丸ｺﾞｼｯｸM-PRO"/>
                <a:cs typeface="HG丸ｺﾞｼｯｸM-PRO"/>
              </a:rPr>
              <a:t>４つの基本方針</a:t>
            </a:r>
            <a:endParaRPr lang="ja-JP" altLang="en-US" sz="4000" dirty="0">
              <a:solidFill>
                <a:schemeClr val="bg1"/>
              </a:solidFill>
              <a:latin typeface="HG丸ｺﾞｼｯｸM-PRO"/>
              <a:ea typeface="HG丸ｺﾞｼｯｸM-PRO"/>
              <a:cs typeface="HG丸ｺﾞｼｯｸM-PRO"/>
            </a:endParaRPr>
          </a:p>
        </p:txBody>
      </p:sp>
      <p:sp>
        <p:nvSpPr>
          <p:cNvPr id="7" name="正方形/長方形 6">
            <a:extLst>
              <a:ext uri="{FF2B5EF4-FFF2-40B4-BE49-F238E27FC236}">
                <a16:creationId xmlns:a16="http://schemas.microsoft.com/office/drawing/2014/main" id="{755D76AE-00CD-3F4F-9096-5C1241B722F7}"/>
              </a:ext>
            </a:extLst>
          </p:cNvPr>
          <p:cNvSpPr/>
          <p:nvPr/>
        </p:nvSpPr>
        <p:spPr>
          <a:xfrm>
            <a:off x="322881" y="1868009"/>
            <a:ext cx="11546236" cy="28800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AF77B7B-6B7E-4E30-6827-273DA44DB88F}"/>
              </a:ext>
            </a:extLst>
          </p:cNvPr>
          <p:cNvSpPr/>
          <p:nvPr/>
        </p:nvSpPr>
        <p:spPr>
          <a:xfrm>
            <a:off x="322881" y="2904226"/>
            <a:ext cx="11546236" cy="288000"/>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AECE863E-7773-2D77-ED64-65DC137B4610}"/>
              </a:ext>
            </a:extLst>
          </p:cNvPr>
          <p:cNvSpPr txBox="1">
            <a:spLocks/>
          </p:cNvSpPr>
          <p:nvPr/>
        </p:nvSpPr>
        <p:spPr>
          <a:xfrm>
            <a:off x="322881" y="1842609"/>
            <a:ext cx="11546237" cy="4890700"/>
          </a:xfrm>
          <a:prstGeom prst="rect">
            <a:avLst/>
          </a:prstGeom>
          <a:noFill/>
          <a:ln>
            <a:noFill/>
          </a:ln>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457200" indent="-457200" algn="l">
              <a:buFont typeface="+mj-lt"/>
              <a:buAutoNum type="arabicPeriod"/>
            </a:pPr>
            <a:r>
              <a:rPr lang="ja-JP" altLang="en-US" sz="225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費用対効果評価制度の活用</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市場実勢価格を踏まえた適正な評価</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tx1"/>
                </a:solidFill>
                <a:latin typeface="HG丸ｺﾞｼｯｸM-PRO"/>
                <a:ea typeface="HG丸ｺﾞｼｯｸM-PRO"/>
                <a:cs typeface="HG丸ｺﾞｼｯｸM-PRO"/>
              </a:rPr>
              <a:t>医療</a:t>
            </a:r>
            <a:r>
              <a:rPr lang="en-US" altLang="ja-JP" sz="2250" dirty="0">
                <a:solidFill>
                  <a:schemeClr val="tx1"/>
                </a:solidFill>
                <a:latin typeface="HG丸ｺﾞｼｯｸM-PRO"/>
                <a:ea typeface="HG丸ｺﾞｼｯｸM-PRO"/>
                <a:cs typeface="HG丸ｺﾞｼｯｸM-PRO"/>
              </a:rPr>
              <a:t>DX</a:t>
            </a:r>
            <a:r>
              <a:rPr lang="ja-JP" altLang="en-US" sz="2250">
                <a:solidFill>
                  <a:schemeClr val="tx1"/>
                </a:solidFill>
                <a:latin typeface="HG丸ｺﾞｼｯｸM-PRO"/>
                <a:ea typeface="HG丸ｺﾞｼｯｸM-PRO"/>
                <a:cs typeface="HG丸ｺﾞｼｯｸM-PRO"/>
              </a:rPr>
              <a:t>の推進による医療情報の有効活用、遠隔医療の推進（再掲）</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患者の状態及び必要と考えられる医療機能に応じた入院医療の評価（再掲）</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外来医療の機能分化・強化等（再掲）</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生活習慣病の増加等に対応する効果的・効率的な疾病管理及び重症化予防の取組推進（再掲）</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医師・病院薬剤師と薬局薬剤師の協働の取組による医薬品の適正使用等の推進</a:t>
            </a:r>
            <a:endParaRPr lang="en-US" altLang="ja-JP" sz="2250" dirty="0">
              <a:solidFill>
                <a:schemeClr val="bg1">
                  <a:lumMod val="75000"/>
                </a:schemeClr>
              </a:solidFill>
              <a:latin typeface="HG丸ｺﾞｼｯｸM-PRO"/>
              <a:ea typeface="HG丸ｺﾞｼｯｸM-PRO"/>
              <a:cs typeface="HG丸ｺﾞｼｯｸM-PRO"/>
            </a:endParaRPr>
          </a:p>
          <a:p>
            <a:pPr marL="457200" indent="-457200" algn="l">
              <a:buFont typeface="+mj-lt"/>
              <a:buAutoNum type="arabicPeriod"/>
            </a:pPr>
            <a:r>
              <a:rPr lang="ja-JP" altLang="en-US" sz="2250">
                <a:solidFill>
                  <a:schemeClr val="bg1">
                    <a:lumMod val="75000"/>
                  </a:schemeClr>
                </a:solidFill>
                <a:latin typeface="HG丸ｺﾞｼｯｸM-PRO"/>
                <a:ea typeface="HG丸ｺﾞｼｯｸM-PRO"/>
                <a:cs typeface="HG丸ｺﾞｼｯｸM-PRO"/>
              </a:rPr>
              <a:t>薬局の経営状況等も踏まえ、地域の患者・住民のニーズに対応した機能を有する医薬品供給拠点としての役割の評価を推進（再掲）</a:t>
            </a:r>
            <a:endParaRPr lang="en-US" altLang="ja-JP" sz="2250" dirty="0">
              <a:solidFill>
                <a:schemeClr val="bg1">
                  <a:lumMod val="75000"/>
                </a:schemeClr>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74726A71-55C3-13AE-D7CD-0C1CE3FD5E98}"/>
              </a:ext>
            </a:extLst>
          </p:cNvPr>
          <p:cNvSpPr>
            <a:spLocks noGrp="1"/>
          </p:cNvSpPr>
          <p:nvPr>
            <p:ph type="sldNum" sz="quarter" idx="12"/>
          </p:nvPr>
        </p:nvSpPr>
        <p:spPr/>
        <p:txBody>
          <a:bodyPr/>
          <a:lstStyle/>
          <a:p>
            <a:fld id="{7F53A4F6-1DED-4042-94B1-26CBF9BCF6BA}" type="slidenum">
              <a:rPr kumimoji="1" lang="ja-JP" altLang="en-US" smtClean="0"/>
              <a:t>306</a:t>
            </a:fld>
            <a:endParaRPr kumimoji="1" lang="ja-JP" altLang="en-US"/>
          </a:p>
        </p:txBody>
      </p:sp>
    </p:spTree>
    <p:extLst>
      <p:ext uri="{BB962C8B-B14F-4D97-AF65-F5344CB8AC3E}">
        <p14:creationId xmlns:p14="http://schemas.microsoft.com/office/powerpoint/2010/main" val="345015276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774D4-A79C-75E1-69AD-AD290821519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B703DD-B1A7-4697-249B-B36A71E1FAF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丸ｺﾞｼｯｸM-PRO"/>
                <a:ea typeface="HG丸ｺﾞｼｯｸM-PRO"/>
                <a:cs typeface="HG丸ｺﾞｼｯｸM-PRO"/>
              </a:rPr>
              <a:t>１</a:t>
            </a:r>
            <a:r>
              <a:rPr lang="en-US" altLang="ja-JP" sz="5400" dirty="0">
                <a:solidFill>
                  <a:schemeClr val="tx1"/>
                </a:solidFill>
                <a:latin typeface="HG丸ｺﾞｼｯｸM-PRO"/>
                <a:ea typeface="HG丸ｺﾞｼｯｸM-PRO"/>
                <a:cs typeface="HG丸ｺﾞｼｯｸM-PRO"/>
              </a:rPr>
              <a:t> </a:t>
            </a:r>
            <a:r>
              <a:rPr lang="ja-JP" altLang="en-US" sz="5400">
                <a:solidFill>
                  <a:schemeClr val="tx1"/>
                </a:solidFill>
                <a:latin typeface="HG丸ｺﾞｼｯｸM-PRO"/>
                <a:ea typeface="HG丸ｺﾞｼｯｸM-PRO"/>
                <a:cs typeface="HG丸ｺﾞｼｯｸM-PRO"/>
              </a:rPr>
              <a:t>後発医薬品やバイオ後続品の</a:t>
            </a:r>
            <a:endParaRPr lang="en-US" altLang="ja-JP" sz="5400" dirty="0">
              <a:solidFill>
                <a:schemeClr val="tx1"/>
              </a:solidFill>
              <a:latin typeface="HG丸ｺﾞｼｯｸM-PRO"/>
              <a:ea typeface="HG丸ｺﾞｼｯｸM-PRO"/>
              <a:cs typeface="HG丸ｺﾞｼｯｸM-PRO"/>
            </a:endParaRPr>
          </a:p>
          <a:p>
            <a:pPr>
              <a:lnSpc>
                <a:spcPts val="5480"/>
              </a:lnSpc>
            </a:pPr>
            <a:r>
              <a:rPr lang="ja-JP" altLang="en-US" sz="5400">
                <a:solidFill>
                  <a:schemeClr val="tx1"/>
                </a:solidFill>
                <a:latin typeface="HG丸ｺﾞｼｯｸM-PRO"/>
                <a:ea typeface="HG丸ｺﾞｼｯｸM-PRO"/>
                <a:cs typeface="HG丸ｺﾞｼｯｸM-PRO"/>
              </a:rPr>
              <a:t>使用促進、長期収載品の</a:t>
            </a:r>
            <a:endParaRPr lang="en-US" altLang="ja-JP" sz="5400" dirty="0">
              <a:solidFill>
                <a:schemeClr val="tx1"/>
              </a:solidFill>
              <a:latin typeface="HG丸ｺﾞｼｯｸM-PRO"/>
              <a:ea typeface="HG丸ｺﾞｼｯｸM-PRO"/>
              <a:cs typeface="HG丸ｺﾞｼｯｸM-PRO"/>
            </a:endParaRPr>
          </a:p>
          <a:p>
            <a:pPr algn="r">
              <a:lnSpc>
                <a:spcPts val="5480"/>
              </a:lnSpc>
            </a:pPr>
            <a:r>
              <a:rPr lang="ja-JP" altLang="en-US" sz="5400">
                <a:solidFill>
                  <a:schemeClr val="tx1"/>
                </a:solidFill>
                <a:latin typeface="HG丸ｺﾞｼｯｸM-PRO"/>
                <a:ea typeface="HG丸ｺﾞｼｯｸM-PRO"/>
                <a:cs typeface="HG丸ｺﾞｼｯｸM-PRO"/>
              </a:rPr>
              <a:t>保険給付の在り方の見直し等</a:t>
            </a:r>
            <a:endParaRPr lang="en-US" altLang="ja-JP" sz="54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D1BEAE27-240F-DD7F-E85F-937A9B3CDF46}"/>
              </a:ext>
            </a:extLst>
          </p:cNvPr>
          <p:cNvSpPr txBox="1">
            <a:spLocks/>
          </p:cNvSpPr>
          <p:nvPr/>
        </p:nvSpPr>
        <p:spPr>
          <a:xfrm>
            <a:off x="0" y="0"/>
            <a:ext cx="12192000" cy="2304000"/>
          </a:xfrm>
          <a:prstGeom prst="rect">
            <a:avLst/>
          </a:prstGeom>
          <a:solidFill>
            <a:srgbClr val="00B050"/>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Ⅳ </a:t>
            </a:r>
            <a:r>
              <a:rPr lang="ja-JP" altLang="en-US" sz="6000">
                <a:solidFill>
                  <a:schemeClr val="bg1"/>
                </a:solidFill>
                <a:latin typeface="HG丸ｺﾞｼｯｸM-PRO"/>
                <a:ea typeface="HG丸ｺﾞｼｯｸM-PRO"/>
                <a:cs typeface="HG丸ｺﾞｼｯｸM-PRO"/>
              </a:rPr>
              <a:t>制度の安定性・持続可能性</a:t>
            </a:r>
          </a:p>
        </p:txBody>
      </p:sp>
      <p:sp>
        <p:nvSpPr>
          <p:cNvPr id="2" name="タイトル 1">
            <a:extLst>
              <a:ext uri="{FF2B5EF4-FFF2-40B4-BE49-F238E27FC236}">
                <a16:creationId xmlns:a16="http://schemas.microsoft.com/office/drawing/2014/main" id="{8EDF6DA2-CE89-C05F-2BDE-B6D9494E7824}"/>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5480"/>
              </a:lnSpc>
            </a:pPr>
            <a:r>
              <a:rPr lang="ja-JP" altLang="en-US" sz="5400">
                <a:solidFill>
                  <a:schemeClr val="tx1"/>
                </a:solidFill>
                <a:latin typeface="HGMaruGothicMPRO" panose="020F0600000000000000" pitchFamily="34" charset="-128"/>
                <a:ea typeface="HGMaruGothicMPRO" panose="020F0600000000000000" pitchFamily="34" charset="-128"/>
              </a:rPr>
              <a:t>①</a:t>
            </a:r>
            <a:r>
              <a:rPr lang="en-US" altLang="ja-JP" sz="5400" dirty="0">
                <a:solidFill>
                  <a:schemeClr val="tx1"/>
                </a:solidFill>
                <a:latin typeface="HGMaruGothicMPRO" panose="020F0600000000000000" pitchFamily="34" charset="-128"/>
                <a:ea typeface="HGMaruGothicMPRO" panose="020F0600000000000000" pitchFamily="34" charset="-128"/>
              </a:rPr>
              <a:t> </a:t>
            </a:r>
            <a:r>
              <a:rPr lang="ja-JP" altLang="en-US" sz="5400">
                <a:solidFill>
                  <a:schemeClr val="tx1"/>
                </a:solidFill>
                <a:latin typeface="HGMaruGothicMPRO" panose="020F0600000000000000" pitchFamily="34" charset="-128"/>
                <a:ea typeface="HGMaruGothicMPRO" panose="020F0600000000000000" pitchFamily="34" charset="-128"/>
              </a:rPr>
              <a:t>医療Ｄ</a:t>
            </a:r>
            <a:r>
              <a:rPr lang="en-US" altLang="ja-JP" sz="5400" dirty="0">
                <a:solidFill>
                  <a:schemeClr val="tx1"/>
                </a:solidFill>
                <a:latin typeface="HGMaruGothicMPRO" panose="020F0600000000000000" pitchFamily="34" charset="-128"/>
                <a:ea typeface="HGMaruGothicMPRO" panose="020F0600000000000000" pitchFamily="34" charset="-128"/>
              </a:rPr>
              <a:t>X</a:t>
            </a:r>
            <a:r>
              <a:rPr lang="ja-JP" altLang="en-US" sz="5400">
                <a:solidFill>
                  <a:schemeClr val="tx1"/>
                </a:solidFill>
                <a:latin typeface="HGMaruGothicMPRO" panose="020F0600000000000000" pitchFamily="34" charset="-128"/>
                <a:ea typeface="HGMaruGothicMPRO" panose="020F0600000000000000" pitchFamily="34" charset="-128"/>
              </a:rPr>
              <a:t>及び医薬品の安定供給に</a:t>
            </a:r>
            <a:endParaRPr lang="en-US" altLang="ja-JP" sz="5400" dirty="0">
              <a:solidFill>
                <a:schemeClr val="tx1"/>
              </a:solidFill>
              <a:latin typeface="HGMaruGothicMPRO" panose="020F0600000000000000" pitchFamily="34" charset="-128"/>
              <a:ea typeface="HGMaruGothicMPRO" panose="020F0600000000000000" pitchFamily="34" charset="-128"/>
            </a:endParaRPr>
          </a:p>
          <a:p>
            <a:pPr>
              <a:lnSpc>
                <a:spcPts val="5480"/>
              </a:lnSpc>
            </a:pPr>
            <a:r>
              <a:rPr lang="ja-JP" altLang="en-US" sz="5400">
                <a:solidFill>
                  <a:schemeClr val="tx1"/>
                </a:solidFill>
                <a:latin typeface="HGMaruGothicMPRO" panose="020F0600000000000000" pitchFamily="34" charset="-128"/>
                <a:ea typeface="HGMaruGothicMPRO" panose="020F0600000000000000" pitchFamily="34" charset="-128"/>
              </a:rPr>
              <a:t>資する取組の推進に伴う</a:t>
            </a:r>
            <a:endParaRPr lang="en-US" altLang="ja-JP" sz="5400" dirty="0">
              <a:solidFill>
                <a:schemeClr val="tx1"/>
              </a:solidFill>
              <a:latin typeface="HGMaruGothicMPRO" panose="020F0600000000000000" pitchFamily="34" charset="-128"/>
              <a:ea typeface="HGMaruGothicMPRO" panose="020F0600000000000000" pitchFamily="34" charset="-128"/>
            </a:endParaRPr>
          </a:p>
          <a:p>
            <a:pPr algn="r">
              <a:lnSpc>
                <a:spcPts val="5480"/>
              </a:lnSpc>
            </a:pPr>
            <a:r>
              <a:rPr lang="ja-JP" altLang="en-US" sz="5400">
                <a:solidFill>
                  <a:schemeClr val="tx1"/>
                </a:solidFill>
                <a:latin typeface="HGMaruGothicMPRO" panose="020F0600000000000000" pitchFamily="34" charset="-128"/>
                <a:ea typeface="HGMaruGothicMPRO" panose="020F0600000000000000" pitchFamily="34" charset="-128"/>
              </a:rPr>
              <a:t>処方等に係る評価の再編</a:t>
            </a:r>
            <a:endParaRPr lang="en-US" altLang="ja-JP" sz="54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3CFE2F23-EC52-0364-4AC8-D4044ED0EF31}"/>
              </a:ext>
            </a:extLst>
          </p:cNvPr>
          <p:cNvSpPr>
            <a:spLocks noGrp="1"/>
          </p:cNvSpPr>
          <p:nvPr>
            <p:ph type="sldNum" sz="quarter" idx="12"/>
          </p:nvPr>
        </p:nvSpPr>
        <p:spPr/>
        <p:txBody>
          <a:bodyPr/>
          <a:lstStyle/>
          <a:p>
            <a:fld id="{7F53A4F6-1DED-4042-94B1-26CBF9BCF6BA}" type="slidenum">
              <a:rPr kumimoji="1" lang="ja-JP" altLang="en-US" smtClean="0"/>
              <a:t>307</a:t>
            </a:fld>
            <a:endParaRPr kumimoji="1" lang="ja-JP" altLang="en-US"/>
          </a:p>
        </p:txBody>
      </p:sp>
    </p:spTree>
    <p:extLst>
      <p:ext uri="{BB962C8B-B14F-4D97-AF65-F5344CB8AC3E}">
        <p14:creationId xmlns:p14="http://schemas.microsoft.com/office/powerpoint/2010/main" val="418382791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6A7E1003-4DB7-8C4B-80BA-ED4C2A55F8DA}"/>
              </a:ext>
            </a:extLst>
          </p:cNvPr>
          <p:cNvSpPr txBox="1">
            <a:spLocks/>
          </p:cNvSpPr>
          <p:nvPr/>
        </p:nvSpPr>
        <p:spPr>
          <a:xfrm>
            <a:off x="365760" y="1828801"/>
            <a:ext cx="11521440" cy="479094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医療</a:t>
            </a:r>
            <a:r>
              <a:rPr lang="ja-JP" altLang="en-US" sz="2400">
                <a:solidFill>
                  <a:schemeClr val="tx1"/>
                </a:solidFill>
                <a:latin typeface="HGMaruGothicMPRO" panose="020F0600000000000000" pitchFamily="34" charset="-128"/>
                <a:ea typeface="HGMaruGothicMPRO" panose="020F0600000000000000" pitchFamily="34" charset="-128"/>
              </a:rPr>
              <a:t>ＤＸ</a:t>
            </a:r>
            <a:r>
              <a:rPr lang="ja-JP" altLang="en-US" sz="2400">
                <a:solidFill>
                  <a:schemeClr val="tx1"/>
                </a:solidFill>
                <a:effectLst/>
                <a:latin typeface="HGMaruGothicMPRO" panose="020F0600000000000000" pitchFamily="34" charset="-128"/>
                <a:ea typeface="HGMaruGothicMPRO" panose="020F0600000000000000" pitchFamily="34" charset="-128"/>
              </a:rPr>
              <a:t>及び医薬品の安定供給に資する取組を更に推進する観点から処方等に係る評価体系の見直しを行う。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一般名処方加算について、医薬品の供給不足等の場合における治療計画の見直</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し等に対応できる体制の整備並びに患者への説明及び院内掲示にかかる要件を設</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けるとともに、評価を見直す。</a:t>
            </a:r>
            <a:r>
              <a:rPr lang="ja-JP" altLang="en-US" sz="2400">
                <a:solidFill>
                  <a:schemeClr val="tx1"/>
                </a:solidFill>
                <a:latin typeface="HGMaruGothicMPRO" panose="020F0600000000000000" pitchFamily="34" charset="-128"/>
                <a:ea typeface="HGMaruGothicMPRO" panose="020F0600000000000000" pitchFamily="34" charset="-128"/>
              </a:rPr>
              <a:t> </a:t>
            </a: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D11EBD10-1072-384F-A1B5-2DFB4C6E7835}"/>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668158F9-8FAB-46DB-FC4A-90C520025737}"/>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0FE27E16-39EA-D569-1815-E8121F70B75D}"/>
              </a:ext>
            </a:extLst>
          </p:cNvPr>
          <p:cNvSpPr>
            <a:spLocks noGrp="1"/>
          </p:cNvSpPr>
          <p:nvPr>
            <p:ph type="sldNum" sz="quarter" idx="12"/>
          </p:nvPr>
        </p:nvSpPr>
        <p:spPr/>
        <p:txBody>
          <a:bodyPr/>
          <a:lstStyle/>
          <a:p>
            <a:fld id="{7F53A4F6-1DED-4042-94B1-26CBF9BCF6BA}" type="slidenum">
              <a:rPr kumimoji="1" lang="ja-JP" altLang="en-US" smtClean="0"/>
              <a:t>308</a:t>
            </a:fld>
            <a:endParaRPr kumimoji="1" lang="ja-JP" altLang="en-US"/>
          </a:p>
        </p:txBody>
      </p:sp>
    </p:spTree>
    <p:extLst>
      <p:ext uri="{BB962C8B-B14F-4D97-AF65-F5344CB8AC3E}">
        <p14:creationId xmlns:p14="http://schemas.microsoft.com/office/powerpoint/2010/main" val="346700081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AC72-9D1B-B4D1-551D-2CE6D2800BDF}"/>
            </a:ext>
          </a:extLst>
        </p:cNvPr>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46BE5CE1-3067-425C-E595-663B9D5515D3}"/>
              </a:ext>
            </a:extLst>
          </p:cNvPr>
          <p:cNvGrpSpPr/>
          <p:nvPr/>
        </p:nvGrpSpPr>
        <p:grpSpPr>
          <a:xfrm>
            <a:off x="234270" y="1955800"/>
            <a:ext cx="11744260" cy="4663901"/>
            <a:chOff x="285070" y="1955800"/>
            <a:chExt cx="11744260" cy="4663901"/>
          </a:xfrm>
        </p:grpSpPr>
        <p:sp>
          <p:nvSpPr>
            <p:cNvPr id="10" name="タイトル 1">
              <a:extLst>
                <a:ext uri="{FF2B5EF4-FFF2-40B4-BE49-F238E27FC236}">
                  <a16:creationId xmlns:a16="http://schemas.microsoft.com/office/drawing/2014/main" id="{588A114D-8C31-21D0-F9A7-1BBE37D2FAF9}"/>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処方箋料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7</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薬剤の一般的名称を記載する処方箋を交付した場合は、</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当該処方箋の内容に応じ、次に掲げる点 数を処方箋の交付</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回につきそれぞれ所定点数に加算する。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 一般名処方加算</a:t>
              </a:r>
              <a:r>
                <a:rPr lang="en-US" altLang="ja-JP" sz="1500" dirty="0">
                  <a:solidFill>
                    <a:schemeClr val="tx1"/>
                  </a:solidFill>
                  <a:effectLst/>
                  <a:latin typeface="HGMaruGothicMPRO" panose="020F0600000000000000" pitchFamily="34" charset="-128"/>
                  <a:ea typeface="HGMaruGothicMPRO" panose="020F0600000000000000" pitchFamily="34" charset="-128"/>
                </a:rPr>
                <a:t>1 </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7</a:t>
              </a:r>
              <a:r>
                <a:rPr lang="ja-JP" altLang="en-US" sz="1500">
                  <a:solidFill>
                    <a:schemeClr val="tx1"/>
                  </a:solidFill>
                  <a:effectLst/>
                  <a:latin typeface="HGMaruGothicMPRO" panose="020F0600000000000000" pitchFamily="34" charset="-128"/>
                  <a:ea typeface="HGMaruGothicMPRO" panose="020F0600000000000000" pitchFamily="34" charset="-128"/>
                </a:rPr>
                <a:t>点</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ロ 一般名処方加算</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 5</a:t>
              </a:r>
              <a:r>
                <a:rPr lang="ja-JP" altLang="en-US" sz="1500">
                  <a:solidFill>
                    <a:schemeClr val="tx1"/>
                  </a:solidFill>
                  <a:effectLst/>
                  <a:latin typeface="HGMaruGothicMPRO" panose="020F0600000000000000" pitchFamily="34" charset="-128"/>
                  <a:ea typeface="HGMaruGothicMPRO" panose="020F0600000000000000" pitchFamily="34" charset="-128"/>
                </a:rPr>
                <a:t>点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279858B6-7DFF-00CC-5C31-A64C8FFC266B}"/>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処方箋料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7</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別に厚生労働大臣が定める施設基準を満たす保険医療機関において、</a:t>
              </a:r>
              <a:r>
                <a:rPr lang="ja-JP" altLang="en-US" sz="1500">
                  <a:solidFill>
                    <a:schemeClr val="tx1"/>
                  </a:solidFill>
                  <a:effectLst/>
                  <a:latin typeface="HGMaruGothicMPRO" panose="020F0600000000000000" pitchFamily="34" charset="-128"/>
                  <a:ea typeface="HGMaruGothicMPRO" panose="020F0600000000000000" pitchFamily="34" charset="-128"/>
                </a:rPr>
                <a:t>薬剤の一般的名称を記載する処方箋を交付した場合は、当該処方箋の内容に応じ、次に掲げる点数を処方箋の交付</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回につきそれぞれ所定点数に加算する。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イ 一般名処方加算</a:t>
              </a:r>
              <a:r>
                <a:rPr lang="en-US" altLang="ja-JP" sz="1500" dirty="0">
                  <a:solidFill>
                    <a:schemeClr val="tx1"/>
                  </a:solidFill>
                  <a:effectLst/>
                  <a:latin typeface="HGMaruGothicMPRO" panose="020F0600000000000000" pitchFamily="34" charset="-128"/>
                  <a:ea typeface="HGMaruGothicMPRO" panose="020F0600000000000000" pitchFamily="34" charset="-128"/>
                </a:rPr>
                <a:t>1 </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10</a:t>
              </a:r>
              <a:r>
                <a:rPr lang="ja-JP" altLang="en-US" sz="1500">
                  <a:solidFill>
                    <a:srgbClr val="FF0000"/>
                  </a:solidFill>
                  <a:effectLst/>
                  <a:latin typeface="HGMaruGothicMPRO" panose="020F0600000000000000" pitchFamily="34" charset="-128"/>
                  <a:ea typeface="HGMaruGothicMPRO" panose="020F0600000000000000" pitchFamily="34" charset="-128"/>
                </a:rPr>
                <a:t>点</a:t>
              </a:r>
              <a:r>
                <a:rPr lang="ja-JP" altLang="en-US" sz="1500">
                  <a:solidFill>
                    <a:schemeClr val="tx1"/>
                  </a:solidFill>
                  <a:effectLst/>
                  <a:latin typeface="HGMaruGothicMPRO" panose="020F0600000000000000" pitchFamily="34" charset="-128"/>
                  <a:ea typeface="HGMaruGothicMPRO" panose="020F0600000000000000" pitchFamily="34" charset="-128"/>
                </a:rPr>
                <a:t>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ロ 一般名処方加算</a:t>
              </a:r>
              <a:r>
                <a:rPr lang="en-US" altLang="ja-JP" sz="1500" dirty="0">
                  <a:solidFill>
                    <a:schemeClr val="tx1"/>
                  </a:solidFill>
                  <a:effectLst/>
                  <a:latin typeface="HGMaruGothicMPRO" panose="020F0600000000000000" pitchFamily="34" charset="-128"/>
                  <a:ea typeface="HGMaruGothicMPRO" panose="020F0600000000000000" pitchFamily="34" charset="-128"/>
                </a:rPr>
                <a:t>2 </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8</a:t>
              </a:r>
              <a:r>
                <a:rPr lang="ja-JP" altLang="en-US" sz="1500">
                  <a:solidFill>
                    <a:srgbClr val="FF0000"/>
                  </a:solidFill>
                  <a:effectLst/>
                  <a:latin typeface="HGMaruGothicMPRO" panose="020F0600000000000000" pitchFamily="34" charset="-128"/>
                  <a:ea typeface="HGMaruGothicMPRO" panose="020F0600000000000000" pitchFamily="34" charset="-128"/>
                </a:rPr>
                <a:t>点</a:t>
              </a: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86434873-9B41-C624-FF5E-DED8C0DDB6BB}"/>
                </a:ext>
              </a:extLst>
            </p:cNvPr>
            <p:cNvSpPr/>
            <p:nvPr/>
          </p:nvSpPr>
          <p:spPr>
            <a:xfrm>
              <a:off x="585628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7265EB92-D9D2-6371-6EFB-7487550AC5E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4AB5B5A9-A2EF-BF89-DC05-F92ABDEBCF39}"/>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F05A0E46-5C27-62F4-37A2-2272ACAF9CB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8" name="六角形 7">
            <a:extLst>
              <a:ext uri="{FF2B5EF4-FFF2-40B4-BE49-F238E27FC236}">
                <a16:creationId xmlns:a16="http://schemas.microsoft.com/office/drawing/2014/main" id="{A0C5F002-E734-B28D-9754-125704296D35}"/>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2" name="スライド番号プレースホルダー 1">
            <a:extLst>
              <a:ext uri="{FF2B5EF4-FFF2-40B4-BE49-F238E27FC236}">
                <a16:creationId xmlns:a16="http://schemas.microsoft.com/office/drawing/2014/main" id="{E0BE1029-4EC6-F13A-67B8-025B5215C96C}"/>
              </a:ext>
            </a:extLst>
          </p:cNvPr>
          <p:cNvSpPr>
            <a:spLocks noGrp="1"/>
          </p:cNvSpPr>
          <p:nvPr>
            <p:ph type="sldNum" sz="quarter" idx="12"/>
          </p:nvPr>
        </p:nvSpPr>
        <p:spPr/>
        <p:txBody>
          <a:bodyPr/>
          <a:lstStyle/>
          <a:p>
            <a:fld id="{7F53A4F6-1DED-4042-94B1-26CBF9BCF6BA}" type="slidenum">
              <a:rPr kumimoji="1" lang="ja-JP" altLang="en-US" smtClean="0"/>
              <a:t>309</a:t>
            </a:fld>
            <a:endParaRPr kumimoji="1" lang="ja-JP" altLang="en-US"/>
          </a:p>
        </p:txBody>
      </p:sp>
    </p:spTree>
    <p:extLst>
      <p:ext uri="{BB962C8B-B14F-4D97-AF65-F5344CB8AC3E}">
        <p14:creationId xmlns:p14="http://schemas.microsoft.com/office/powerpoint/2010/main" val="1521764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CBF662-B93D-9CAC-23A7-CBF659530616}"/>
              </a:ext>
            </a:extLst>
          </p:cNvPr>
          <p:cNvSpPr>
            <a:spLocks noGrp="1"/>
          </p:cNvSpPr>
          <p:nvPr>
            <p:ph idx="1"/>
          </p:nvPr>
        </p:nvSpPr>
        <p:spPr>
          <a:xfrm>
            <a:off x="141514" y="838200"/>
            <a:ext cx="12050486" cy="5338763"/>
          </a:xfrm>
        </p:spPr>
        <p:txBody>
          <a:bodyPr anchor="ctr" anchorCtr="1">
            <a:normAutofit/>
          </a:bodyPr>
          <a:lstStyle/>
          <a:p>
            <a:pPr marL="0" indent="0">
              <a:buNone/>
            </a:pPr>
            <a:r>
              <a:rPr lang="ja-JP" altLang="en-US" sz="6000">
                <a:latin typeface="HGMaruGothicMPRO" panose="020F0600000000000000" pitchFamily="34" charset="-128"/>
                <a:ea typeface="HGMaruGothicMPRO" panose="020F0600000000000000" pitchFamily="34" charset="-128"/>
              </a:rPr>
              <a:t>治療・</a:t>
            </a:r>
            <a:r>
              <a:rPr lang="ja-JP" altLang="en-US" sz="15000">
                <a:solidFill>
                  <a:srgbClr val="FF0000"/>
                </a:solidFill>
                <a:latin typeface="HGMaruGothicMPRO" panose="020F0600000000000000" pitchFamily="34" charset="-128"/>
                <a:ea typeface="HGMaruGothicMPRO" panose="020F0600000000000000" pitchFamily="34" charset="-128"/>
              </a:rPr>
              <a:t>管理</a:t>
            </a:r>
            <a:r>
              <a:rPr lang="ja-JP" altLang="en-US" sz="6000">
                <a:latin typeface="HGMaruGothicMPRO" panose="020F0600000000000000" pitchFamily="34" charset="-128"/>
                <a:ea typeface="HGMaruGothicMPRO" panose="020F0600000000000000" pitchFamily="34" charset="-128"/>
              </a:rPr>
              <a:t>・連携型</a:t>
            </a:r>
            <a:r>
              <a:rPr lang="en-US" altLang="ja-JP" sz="6000" dirty="0">
                <a:latin typeface="HGMaruGothicMPRO" panose="020F0600000000000000" pitchFamily="34" charset="-128"/>
                <a:ea typeface="HGMaruGothicMPRO" panose="020F0600000000000000" pitchFamily="34" charset="-128"/>
              </a:rPr>
              <a:t>‼︎</a:t>
            </a:r>
            <a:endParaRPr kumimoji="1" lang="en-US" altLang="ja-JP" sz="6000" dirty="0">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6BB81C31-82C2-CA39-DC56-8EF8802DBC73}"/>
              </a:ext>
            </a:extLst>
          </p:cNvPr>
          <p:cNvSpPr>
            <a:spLocks noGrp="1"/>
          </p:cNvSpPr>
          <p:nvPr>
            <p:ph type="sldNum" sz="quarter" idx="12"/>
          </p:nvPr>
        </p:nvSpPr>
        <p:spPr/>
        <p:txBody>
          <a:bodyPr/>
          <a:lstStyle/>
          <a:p>
            <a:fld id="{7F53A4F6-1DED-4042-94B1-26CBF9BCF6BA}" type="slidenum">
              <a:rPr kumimoji="1" lang="ja-JP" altLang="en-US" smtClean="0"/>
              <a:t>31</a:t>
            </a:fld>
            <a:endParaRPr kumimoji="1" lang="ja-JP" altLang="en-US"/>
          </a:p>
        </p:txBody>
      </p:sp>
    </p:spTree>
    <p:extLst>
      <p:ext uri="{BB962C8B-B14F-4D97-AF65-F5344CB8AC3E}">
        <p14:creationId xmlns:p14="http://schemas.microsoft.com/office/powerpoint/2010/main" val="165063354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B6590-9B63-4CA6-7142-1D867ECDF8DB}"/>
            </a:ext>
          </a:extLst>
        </p:cNvPr>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ACFFBBF4-2608-F530-6890-AE7BBBC77E43}"/>
              </a:ext>
            </a:extLst>
          </p:cNvPr>
          <p:cNvGrpSpPr/>
          <p:nvPr/>
        </p:nvGrpSpPr>
        <p:grpSpPr>
          <a:xfrm>
            <a:off x="234270" y="1955800"/>
            <a:ext cx="11744260" cy="4663901"/>
            <a:chOff x="285070" y="1955800"/>
            <a:chExt cx="11744260" cy="4663901"/>
          </a:xfrm>
        </p:grpSpPr>
        <p:sp>
          <p:nvSpPr>
            <p:cNvPr id="10" name="タイトル 1">
              <a:extLst>
                <a:ext uri="{FF2B5EF4-FFF2-40B4-BE49-F238E27FC236}">
                  <a16:creationId xmlns:a16="http://schemas.microsoft.com/office/drawing/2014/main" id="{AACAF2B6-E2B3-6513-A8C8-DD58C89EBBC1}"/>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処方箋料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第七 投薬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新設</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14F02D7C-E2C6-1016-08D2-A269983C11E0}"/>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処方箋料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第七 投薬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五　</a:t>
              </a:r>
              <a:r>
                <a:rPr lang="ja-JP" altLang="en-US" sz="1500">
                  <a:solidFill>
                    <a:srgbClr val="FF0000"/>
                  </a:solidFill>
                  <a:effectLst/>
                  <a:latin typeface="HGMaruGothicMPRO" panose="020F0600000000000000" pitchFamily="34" charset="-128"/>
                  <a:ea typeface="HGMaruGothicMPRO" panose="020F0600000000000000" pitchFamily="34" charset="-128"/>
                </a:rPr>
                <a:t>医科点数表区分番号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F400</a:t>
              </a:r>
              <a:r>
                <a:rPr lang="ja-JP" altLang="en-US" sz="1500">
                  <a:solidFill>
                    <a:srgbClr val="FF0000"/>
                  </a:solidFill>
                  <a:effectLst/>
                  <a:latin typeface="HGMaruGothicMPRO" panose="020F0600000000000000" pitchFamily="34" charset="-128"/>
                  <a:ea typeface="HGMaruGothicMPRO" panose="020F0600000000000000" pitchFamily="34" charset="-128"/>
                </a:rPr>
                <a:t>に掲げる処方箋料の注</a:t>
              </a:r>
              <a:r>
                <a:rPr lang="en-US" altLang="ja-JP" sz="1500" dirty="0">
                  <a:solidFill>
                    <a:srgbClr val="FF0000"/>
                  </a:solidFill>
                  <a:effectLst/>
                  <a:latin typeface="HGMaruGothicMPRO" panose="020F0600000000000000" pitchFamily="34" charset="-128"/>
                  <a:ea typeface="HGMaruGothicMPRO" panose="020F0600000000000000" pitchFamily="34" charset="-128"/>
                </a:rPr>
                <a:t>7</a:t>
              </a:r>
              <a:r>
                <a:rPr lang="ja-JP" altLang="en-US" sz="1500">
                  <a:solidFill>
                    <a:srgbClr val="FF0000"/>
                  </a:solidFill>
                  <a:effectLst/>
                  <a:latin typeface="HGMaruGothicMPRO" panose="020F0600000000000000" pitchFamily="34" charset="-128"/>
                  <a:ea typeface="HGMaruGothicMPRO" panose="020F0600000000000000" pitchFamily="34" charset="-128"/>
                </a:rPr>
                <a:t>及び歯科点数表区分番号</a:t>
              </a:r>
              <a:r>
                <a:rPr lang="en" altLang="ja-JP" sz="1500" dirty="0">
                  <a:solidFill>
                    <a:srgbClr val="FF0000"/>
                  </a:solidFill>
                  <a:effectLst/>
                  <a:latin typeface="HGMaruGothicMPRO" panose="020F0600000000000000" pitchFamily="34" charset="-128"/>
                  <a:ea typeface="HGMaruGothicMPRO" panose="020F0600000000000000" pitchFamily="34" charset="-128"/>
                </a:rPr>
                <a:t>F400</a:t>
              </a:r>
              <a:r>
                <a:rPr lang="ja-JP" altLang="en-US" sz="1500">
                  <a:solidFill>
                    <a:srgbClr val="FF0000"/>
                  </a:solidFill>
                  <a:effectLst/>
                  <a:latin typeface="HGMaruGothicMPRO" panose="020F0600000000000000" pitchFamily="34" charset="-128"/>
                  <a:ea typeface="HGMaruGothicMPRO" panose="020F0600000000000000" pitchFamily="34" charset="-128"/>
                </a:rPr>
                <a:t>に掲げる処方箋料の注</a:t>
              </a:r>
              <a:r>
                <a:rPr lang="en-US" altLang="ja-JP" sz="1500" dirty="0">
                  <a:solidFill>
                    <a:srgbClr val="FF0000"/>
                  </a:solidFill>
                  <a:effectLst/>
                  <a:latin typeface="HGMaruGothicMPRO" panose="020F0600000000000000" pitchFamily="34" charset="-128"/>
                  <a:ea typeface="HGMaruGothicMPRO" panose="020F0600000000000000" pitchFamily="34" charset="-128"/>
                </a:rPr>
                <a:t>6</a:t>
              </a:r>
              <a:r>
                <a:rPr lang="ja-JP" altLang="en-US" sz="1500">
                  <a:solidFill>
                    <a:srgbClr val="FF0000"/>
                  </a:solidFill>
                  <a:effectLst/>
                  <a:latin typeface="HGMaruGothicMPRO" panose="020F0600000000000000" pitchFamily="34" charset="-128"/>
                  <a:ea typeface="HGMaruGothicMPRO" panose="020F0600000000000000" pitchFamily="34" charset="-128"/>
                </a:rPr>
                <a:t>に規定する一般名処方加算の施設基準 </a:t>
              </a:r>
            </a:p>
            <a:p>
              <a:pPr algn="l"/>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）薬剤の一般的名称を記載する処方箋を交付する場合には、医薬品の供給状況等を踏まえつつ、一般名処方の趣旨を患者に十分に説明することについて、 当該保険医療機関の見やすい場所に掲示していること。</a:t>
              </a:r>
              <a:br>
                <a:rPr lang="ja-JP" altLang="en-US" sz="1500">
                  <a:solidFill>
                    <a:srgbClr val="FF0000"/>
                  </a:solidFill>
                  <a:effectLst/>
                  <a:latin typeface="HGMaruGothicMPRO" panose="020F0600000000000000" pitchFamily="34" charset="-128"/>
                  <a:ea typeface="HGMaruGothicMPRO" panose="020F0600000000000000" pitchFamily="34" charset="-128"/>
                </a:rPr>
              </a:b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の掲示事項について、原則として、ウェブサイトに掲載していること。</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経過措置</a:t>
              </a:r>
              <a:r>
                <a:rPr lang="en-US" altLang="ja-JP" sz="1500" dirty="0">
                  <a:solidFill>
                    <a:srgbClr val="FF0000"/>
                  </a:solidFill>
                  <a:effectLst/>
                  <a:latin typeface="HGMaruGothicMPRO" panose="020F0600000000000000" pitchFamily="34" charset="-128"/>
                  <a:ea typeface="HGMaruGothicMPRO" panose="020F0600000000000000" pitchFamily="34" charset="-128"/>
                </a:rPr>
                <a:t>] </a:t>
              </a:r>
            </a:p>
            <a:p>
              <a:pPr algn="l"/>
              <a:r>
                <a:rPr lang="ja-JP" altLang="en-US" sz="1500">
                  <a:solidFill>
                    <a:srgbClr val="FF0000"/>
                  </a:solidFill>
                  <a:effectLst/>
                  <a:latin typeface="HGMaruGothicMPRO" panose="020F0600000000000000" pitchFamily="34" charset="-128"/>
                  <a:ea typeface="HGMaruGothicMPRO" panose="020F0600000000000000" pitchFamily="34" charset="-128"/>
                </a:rPr>
                <a:t>令和７年</a:t>
              </a:r>
              <a:r>
                <a:rPr lang="ja-JP" altLang="en-US" sz="1500">
                  <a:solidFill>
                    <a:srgbClr val="FF0000"/>
                  </a:solidFill>
                  <a:latin typeface="HGMaruGothicMPRO" panose="020F0600000000000000" pitchFamily="34" charset="-128"/>
                  <a:ea typeface="HGMaruGothicMPRO" panose="020F0600000000000000" pitchFamily="34" charset="-128"/>
                </a:rPr>
                <a:t>５</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en-US" altLang="ja-JP" sz="1500" dirty="0">
                  <a:solidFill>
                    <a:srgbClr val="FF0000"/>
                  </a:solidFill>
                  <a:latin typeface="HGMaruGothicMPRO" panose="020F0600000000000000" pitchFamily="34" charset="-128"/>
                  <a:ea typeface="HGMaruGothicMPRO" panose="020F0600000000000000" pitchFamily="34" charset="-128"/>
                </a:rPr>
                <a:t>31</a:t>
              </a:r>
              <a:r>
                <a:rPr lang="ja-JP" altLang="en-US" sz="1500">
                  <a:solidFill>
                    <a:srgbClr val="FF0000"/>
                  </a:solidFill>
                  <a:effectLst/>
                  <a:latin typeface="HGMaruGothicMPRO" panose="020F0600000000000000" pitchFamily="34" charset="-128"/>
                  <a:ea typeface="HGMaruGothicMPRO" panose="020F0600000000000000" pitchFamily="34" charset="-128"/>
                </a:rPr>
                <a:t>日までの間に限 り、</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に該当するものとみなす。 </a:t>
              </a: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a:p>
              <a:pPr algn="l"/>
              <a:endParaRPr lang="ja-JP" altLang="en-US" sz="1500">
                <a:solidFill>
                  <a:srgbClr val="FF0000"/>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3" name="右矢印 12">
              <a:extLst>
                <a:ext uri="{FF2B5EF4-FFF2-40B4-BE49-F238E27FC236}">
                  <a16:creationId xmlns:a16="http://schemas.microsoft.com/office/drawing/2014/main" id="{E733874D-6062-5D53-A3EE-D19443DB4967}"/>
                </a:ext>
              </a:extLst>
            </p:cNvPr>
            <p:cNvSpPr/>
            <p:nvPr/>
          </p:nvSpPr>
          <p:spPr>
            <a:xfrm>
              <a:off x="585628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31856A2C-94E1-65F5-147E-A471BE6496C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A1435C2F-6175-4BB7-BE0B-719A7D4AEA66}"/>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9676CC1F-3996-EEB5-EF54-D4412ED5CCF0}"/>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8" name="六角形 7">
            <a:extLst>
              <a:ext uri="{FF2B5EF4-FFF2-40B4-BE49-F238E27FC236}">
                <a16:creationId xmlns:a16="http://schemas.microsoft.com/office/drawing/2014/main" id="{54056261-D5D1-A096-8F22-7F406F15F781}"/>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pic>
        <p:nvPicPr>
          <p:cNvPr id="2" name="図 1">
            <a:extLst>
              <a:ext uri="{FF2B5EF4-FFF2-40B4-BE49-F238E27FC236}">
                <a16:creationId xmlns:a16="http://schemas.microsoft.com/office/drawing/2014/main" id="{DB577BBA-ADFD-78BE-3918-06717A292304}"/>
              </a:ext>
            </a:extLst>
          </p:cNvPr>
          <p:cNvPicPr>
            <a:picLocks noChangeAspect="1"/>
          </p:cNvPicPr>
          <p:nvPr/>
        </p:nvPicPr>
        <p:blipFill>
          <a:blip r:embed="rId2"/>
          <a:stretch>
            <a:fillRect/>
          </a:stretch>
        </p:blipFill>
        <p:spPr>
          <a:xfrm>
            <a:off x="929469" y="3764427"/>
            <a:ext cx="4096682" cy="2974303"/>
          </a:xfrm>
          <a:prstGeom prst="rect">
            <a:avLst/>
          </a:prstGeom>
        </p:spPr>
      </p:pic>
      <p:sp>
        <p:nvSpPr>
          <p:cNvPr id="3" name="スライド番号プレースホルダー 2">
            <a:extLst>
              <a:ext uri="{FF2B5EF4-FFF2-40B4-BE49-F238E27FC236}">
                <a16:creationId xmlns:a16="http://schemas.microsoft.com/office/drawing/2014/main" id="{ADC0B787-4DD6-A534-093D-AD78DF1846EF}"/>
              </a:ext>
            </a:extLst>
          </p:cNvPr>
          <p:cNvSpPr>
            <a:spLocks noGrp="1"/>
          </p:cNvSpPr>
          <p:nvPr>
            <p:ph type="sldNum" sz="quarter" idx="12"/>
          </p:nvPr>
        </p:nvSpPr>
        <p:spPr/>
        <p:txBody>
          <a:bodyPr/>
          <a:lstStyle/>
          <a:p>
            <a:fld id="{7F53A4F6-1DED-4042-94B1-26CBF9BCF6BA}" type="slidenum">
              <a:rPr kumimoji="1" lang="ja-JP" altLang="en-US" smtClean="0"/>
              <a:t>310</a:t>
            </a:fld>
            <a:endParaRPr kumimoji="1" lang="ja-JP" altLang="en-US"/>
          </a:p>
        </p:txBody>
      </p:sp>
    </p:spTree>
    <p:extLst>
      <p:ext uri="{BB962C8B-B14F-4D97-AF65-F5344CB8AC3E}">
        <p14:creationId xmlns:p14="http://schemas.microsoft.com/office/powerpoint/2010/main" val="58488910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E0169-6721-C9E0-C422-4FBA9E4CCC2A}"/>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6D9FDD3C-6FBF-C0B0-5129-B484A2A327F9}"/>
              </a:ext>
            </a:extLst>
          </p:cNvPr>
          <p:cNvSpPr txBox="1">
            <a:spLocks/>
          </p:cNvSpPr>
          <p:nvPr/>
        </p:nvSpPr>
        <p:spPr>
          <a:xfrm>
            <a:off x="365760" y="1828801"/>
            <a:ext cx="11521440" cy="479094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医療</a:t>
            </a:r>
            <a:r>
              <a:rPr lang="ja-JP" altLang="en-US" sz="2400">
                <a:solidFill>
                  <a:schemeClr val="tx1"/>
                </a:solidFill>
                <a:latin typeface="HGMaruGothicMPRO" panose="020F0600000000000000" pitchFamily="34" charset="-128"/>
                <a:ea typeface="HGMaruGothicMPRO" panose="020F0600000000000000" pitchFamily="34" charset="-128"/>
              </a:rPr>
              <a:t>ＤＸ</a:t>
            </a:r>
            <a:r>
              <a:rPr lang="ja-JP" altLang="en-US" sz="2400">
                <a:solidFill>
                  <a:schemeClr val="tx1"/>
                </a:solidFill>
                <a:effectLst/>
                <a:latin typeface="HGMaruGothicMPRO" panose="020F0600000000000000" pitchFamily="34" charset="-128"/>
                <a:ea typeface="HGMaruGothicMPRO" panose="020F0600000000000000" pitchFamily="34" charset="-128"/>
              </a:rPr>
              <a:t>及び医薬品の安定供給に資する取組を更に推進する観点から処方等に係る評価体系の見直しを行う。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後発医薬品使用体制加算及び</a:t>
            </a:r>
            <a:r>
              <a:rPr lang="ja-JP" altLang="en-US" sz="2400">
                <a:solidFill>
                  <a:srgbClr val="FF0000"/>
                </a:solidFill>
                <a:effectLst/>
                <a:latin typeface="HGMaruGothicMPRO" panose="020F0600000000000000" pitchFamily="34" charset="-128"/>
                <a:ea typeface="HGMaruGothicMPRO" panose="020F0600000000000000" pitchFamily="34" charset="-128"/>
              </a:rPr>
              <a:t>外来後発医薬品使用体制加算</a:t>
            </a:r>
            <a:r>
              <a:rPr lang="ja-JP" altLang="en-US" sz="2400">
                <a:solidFill>
                  <a:schemeClr val="tx1"/>
                </a:solidFill>
                <a:effectLst/>
                <a:latin typeface="HGMaruGothicMPRO" panose="020F0600000000000000" pitchFamily="34" charset="-128"/>
                <a:ea typeface="HGMaruGothicMPRO" panose="020F0600000000000000" pitchFamily="34" charset="-128"/>
              </a:rPr>
              <a:t>について、 医薬品の</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供給が不足等した場合における治療計画の見直し等に対応できる体制の整備並び</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に患者への説明及び院内掲示にかかる要件を設けるとともに、</a:t>
            </a:r>
            <a:r>
              <a:rPr lang="ja-JP" altLang="en-US" sz="2400">
                <a:solidFill>
                  <a:srgbClr val="FF0000"/>
                </a:solidFill>
                <a:effectLst/>
                <a:latin typeface="HGMaruGothicMPRO" panose="020F0600000000000000" pitchFamily="34" charset="-128"/>
                <a:ea typeface="HGMaruGothicMPRO" panose="020F0600000000000000" pitchFamily="34" charset="-128"/>
              </a:rPr>
              <a:t>評価を見直す</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AA7E9DC8-A63C-2C3E-09AE-8656FEF6818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66F93061-661A-30A2-4862-5E26470E706F}"/>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091FF4ED-2917-2EA0-FCA2-E843750BAA3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3" name="六角形 2">
            <a:extLst>
              <a:ext uri="{FF2B5EF4-FFF2-40B4-BE49-F238E27FC236}">
                <a16:creationId xmlns:a16="http://schemas.microsoft.com/office/drawing/2014/main" id="{9A87715F-D24F-92A1-40DF-D8825B7548B4}"/>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4" name="スライド番号プレースホルダー 3">
            <a:extLst>
              <a:ext uri="{FF2B5EF4-FFF2-40B4-BE49-F238E27FC236}">
                <a16:creationId xmlns:a16="http://schemas.microsoft.com/office/drawing/2014/main" id="{1D2F2021-8A64-8047-C5EE-96A1E1E53C0A}"/>
              </a:ext>
            </a:extLst>
          </p:cNvPr>
          <p:cNvSpPr>
            <a:spLocks noGrp="1"/>
          </p:cNvSpPr>
          <p:nvPr>
            <p:ph type="sldNum" sz="quarter" idx="12"/>
          </p:nvPr>
        </p:nvSpPr>
        <p:spPr/>
        <p:txBody>
          <a:bodyPr/>
          <a:lstStyle/>
          <a:p>
            <a:fld id="{7F53A4F6-1DED-4042-94B1-26CBF9BCF6BA}" type="slidenum">
              <a:rPr kumimoji="1" lang="ja-JP" altLang="en-US" smtClean="0"/>
              <a:t>311</a:t>
            </a:fld>
            <a:endParaRPr kumimoji="1" lang="ja-JP" altLang="en-US"/>
          </a:p>
        </p:txBody>
      </p:sp>
    </p:spTree>
    <p:extLst>
      <p:ext uri="{BB962C8B-B14F-4D97-AF65-F5344CB8AC3E}">
        <p14:creationId xmlns:p14="http://schemas.microsoft.com/office/powerpoint/2010/main" val="146597597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3540D-C1B0-7C43-9C94-F0EF04EB04B9}"/>
            </a:ext>
          </a:extLst>
        </p:cNvPr>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B10549D6-9341-42CD-331A-421C4D303DE8}"/>
              </a:ext>
            </a:extLst>
          </p:cNvPr>
          <p:cNvGrpSpPr/>
          <p:nvPr/>
        </p:nvGrpSpPr>
        <p:grpSpPr>
          <a:xfrm>
            <a:off x="234270" y="1955800"/>
            <a:ext cx="11744260" cy="4663901"/>
            <a:chOff x="285070" y="1955800"/>
            <a:chExt cx="11744260" cy="4663901"/>
          </a:xfrm>
        </p:grpSpPr>
        <p:sp>
          <p:nvSpPr>
            <p:cNvPr id="10" name="タイトル 1">
              <a:extLst>
                <a:ext uri="{FF2B5EF4-FFF2-40B4-BE49-F238E27FC236}">
                  <a16:creationId xmlns:a16="http://schemas.microsoft.com/office/drawing/2014/main" id="{15E0722B-DFE5-8FE9-3D6F-EAB8DDD1640E}"/>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外来後発医薬品使用体制加算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イ 外来後発医薬品使用体制加算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1 </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5</a:t>
              </a:r>
              <a:r>
                <a:rPr lang="ja-JP" altLang="en-US" sz="1500">
                  <a:solidFill>
                    <a:schemeClr val="tx1"/>
                  </a:solidFill>
                  <a:effectLst/>
                  <a:latin typeface="HGMaruGothicMPRO" panose="020F0600000000000000" pitchFamily="34" charset="-128"/>
                  <a:ea typeface="HGMaruGothicMPRO" panose="020F0600000000000000" pitchFamily="34" charset="-128"/>
                </a:rPr>
                <a:t>点</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ロ 外来後発医薬品使用体制加算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2 </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4</a:t>
              </a:r>
              <a:r>
                <a:rPr lang="ja-JP" altLang="en-US" sz="1500">
                  <a:solidFill>
                    <a:schemeClr val="tx1"/>
                  </a:solidFill>
                  <a:effectLst/>
                  <a:latin typeface="HGMaruGothicMPRO" panose="020F0600000000000000" pitchFamily="34" charset="-128"/>
                  <a:ea typeface="HGMaruGothicMPRO" panose="020F0600000000000000" pitchFamily="34" charset="-128"/>
                </a:rPr>
                <a:t>点</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ハ 外来後発医薬品使用体制加算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3 </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点 </a:t>
              </a: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293399AA-8FC1-2005-8D45-7BACA88D0D4F}"/>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外来後発医薬品使用体制加算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イ 外来後発医薬品使用体制加算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1 </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８点</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ロ 外来後発医薬品使用体制加算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2 </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７</a:t>
              </a:r>
              <a:r>
                <a:rPr lang="ja-JP" altLang="en-US" sz="1500">
                  <a:solidFill>
                    <a:srgbClr val="FF0000"/>
                  </a:solidFill>
                  <a:effectLst/>
                  <a:latin typeface="HGMaruGothicMPRO" panose="020F0600000000000000" pitchFamily="34" charset="-128"/>
                  <a:ea typeface="HGMaruGothicMPRO" panose="020F0600000000000000" pitchFamily="34" charset="-128"/>
                </a:rPr>
                <a:t>点</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ハ 外来後発医薬品使用体制加算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3 </a:t>
              </a:r>
              <a:r>
                <a:rPr lang="ja-JP" altLang="en-US" sz="1500">
                  <a:solidFill>
                    <a:schemeClr val="tx1"/>
                  </a:solidFill>
                  <a:latin typeface="HGMaruGothicMPRO" panose="020F0600000000000000" pitchFamily="34" charset="-128"/>
                  <a:ea typeface="HGMaruGothicMPRO" panose="020F0600000000000000" pitchFamily="34" charset="-128"/>
                </a:rPr>
                <a:t>　　　　　　　　　</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latin typeface="HGMaruGothicMPRO" panose="020F0600000000000000" pitchFamily="34" charset="-128"/>
                  <a:ea typeface="HGMaruGothicMPRO" panose="020F0600000000000000" pitchFamily="34" charset="-128"/>
                </a:rPr>
                <a:t>５</a:t>
              </a:r>
              <a:r>
                <a:rPr lang="ja-JP" altLang="en-US" sz="1500">
                  <a:solidFill>
                    <a:srgbClr val="FF0000"/>
                  </a:solidFill>
                  <a:effectLst/>
                  <a:latin typeface="HGMaruGothicMPRO" panose="020F0600000000000000" pitchFamily="34" charset="-128"/>
                  <a:ea typeface="HGMaruGothicMPRO" panose="020F0600000000000000" pitchFamily="34" charset="-128"/>
                </a:rPr>
                <a:t>点</a:t>
              </a: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4462F6C6-F55E-C6EC-D856-8AD5360A0C33}"/>
                </a:ext>
              </a:extLst>
            </p:cNvPr>
            <p:cNvSpPr/>
            <p:nvPr/>
          </p:nvSpPr>
          <p:spPr>
            <a:xfrm>
              <a:off x="585628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B74A11DF-10B9-29CE-9FB2-41AA5FB491C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F47FFA43-B1D8-697A-76E2-5FE99150C4AD}"/>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F21769A3-07C5-FA9C-12A9-5C34EE01F984}"/>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8" name="六角形 7">
            <a:extLst>
              <a:ext uri="{FF2B5EF4-FFF2-40B4-BE49-F238E27FC236}">
                <a16:creationId xmlns:a16="http://schemas.microsoft.com/office/drawing/2014/main" id="{D7BC534E-EAD0-B0AD-866A-A57A17E1D547}"/>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2" name="スライド番号プレースホルダー 1">
            <a:extLst>
              <a:ext uri="{FF2B5EF4-FFF2-40B4-BE49-F238E27FC236}">
                <a16:creationId xmlns:a16="http://schemas.microsoft.com/office/drawing/2014/main" id="{629E3D33-88BF-B7AA-CB7C-BD08C2F5FD70}"/>
              </a:ext>
            </a:extLst>
          </p:cNvPr>
          <p:cNvSpPr>
            <a:spLocks noGrp="1"/>
          </p:cNvSpPr>
          <p:nvPr>
            <p:ph type="sldNum" sz="quarter" idx="12"/>
          </p:nvPr>
        </p:nvSpPr>
        <p:spPr/>
        <p:txBody>
          <a:bodyPr/>
          <a:lstStyle/>
          <a:p>
            <a:fld id="{7F53A4F6-1DED-4042-94B1-26CBF9BCF6BA}" type="slidenum">
              <a:rPr kumimoji="1" lang="ja-JP" altLang="en-US" smtClean="0"/>
              <a:t>312</a:t>
            </a:fld>
            <a:endParaRPr kumimoji="1" lang="ja-JP" altLang="en-US"/>
          </a:p>
        </p:txBody>
      </p:sp>
    </p:spTree>
    <p:extLst>
      <p:ext uri="{BB962C8B-B14F-4D97-AF65-F5344CB8AC3E}">
        <p14:creationId xmlns:p14="http://schemas.microsoft.com/office/powerpoint/2010/main" val="306530347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ECA6D-6CBB-FF84-DEF7-7EDE137E4768}"/>
            </a:ext>
          </a:extLst>
        </p:cNvPr>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E339FC95-4E3A-14A5-1CD5-8158AB565421}"/>
              </a:ext>
            </a:extLst>
          </p:cNvPr>
          <p:cNvGrpSpPr/>
          <p:nvPr/>
        </p:nvGrpSpPr>
        <p:grpSpPr>
          <a:xfrm>
            <a:off x="234270" y="1955800"/>
            <a:ext cx="11744260" cy="4663901"/>
            <a:chOff x="285070" y="1955800"/>
            <a:chExt cx="11744260" cy="4663901"/>
          </a:xfrm>
        </p:grpSpPr>
        <p:sp>
          <p:nvSpPr>
            <p:cNvPr id="10" name="タイトル 1">
              <a:extLst>
                <a:ext uri="{FF2B5EF4-FFF2-40B4-BE49-F238E27FC236}">
                  <a16:creationId xmlns:a16="http://schemas.microsoft.com/office/drawing/2014/main" id="{8E2374E6-5B1C-84A4-958C-3CEF41B8F186}"/>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外来後発医薬品使用体制加算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a:t>
              </a:r>
              <a:r>
                <a:rPr lang="ja-JP" altLang="en-US" sz="1500">
                  <a:solidFill>
                    <a:schemeClr val="tx1"/>
                  </a:solidFill>
                  <a:effectLst/>
                  <a:latin typeface="HGMaruGothicMPRO" panose="020F0600000000000000" pitchFamily="34" charset="-128"/>
                  <a:ea typeface="HGMaruGothicMPRO" panose="020F0600000000000000" pitchFamily="34" charset="-128"/>
                </a:rPr>
                <a:t>外来後発医薬品使用体制加算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の施設基準</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イ</a:t>
              </a:r>
              <a:r>
                <a:rPr lang="en-US" altLang="ja-JP" sz="1500" dirty="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ハ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略</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700"/>
                </a:lnSpc>
              </a:pP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新設</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lnSpc>
                  <a:spcPts val="1700"/>
                </a:lnSpc>
              </a:pP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二</a:t>
              </a:r>
              <a:r>
                <a:rPr lang="ja-JP" altLang="en-US" sz="1500">
                  <a:solidFill>
                    <a:schemeClr val="tx1"/>
                  </a:solidFill>
                  <a:latin typeface="HGMaruGothicMPRO" panose="020F0600000000000000" pitchFamily="34" charset="-128"/>
                  <a:ea typeface="HGMaruGothicMPRO" panose="020F0600000000000000" pitchFamily="34" charset="-128"/>
                </a:rPr>
                <a:t>　後発</a:t>
              </a:r>
              <a:r>
                <a:rPr lang="ja-JP" altLang="en-US" sz="1500">
                  <a:solidFill>
                    <a:schemeClr val="tx1"/>
                  </a:solidFill>
                  <a:effectLst/>
                  <a:latin typeface="HGMaruGothicMPRO" panose="020F0600000000000000" pitchFamily="34" charset="-128"/>
                  <a:ea typeface="HGMaruGothicMPRO" panose="020F0600000000000000" pitchFamily="34" charset="-128"/>
                </a:rPr>
                <a:t>医薬品の使用に積極的に取り組んでいる旨</a:t>
              </a:r>
              <a:r>
                <a:rPr lang="ja-JP" altLang="en-US" sz="1500">
                  <a:solidFill>
                    <a:srgbClr val="FF0000"/>
                  </a:solidFill>
                  <a:effectLst/>
                  <a:latin typeface="HGMaruGothicMPRO" panose="020F0600000000000000" pitchFamily="34" charset="-128"/>
                  <a:ea typeface="HGMaruGothicMPRO" panose="020F0600000000000000" pitchFamily="34" charset="-128"/>
                </a:rPr>
                <a:t>を</a:t>
              </a:r>
              <a:r>
                <a:rPr lang="ja-JP" altLang="en-US" sz="1500">
                  <a:solidFill>
                    <a:schemeClr val="tx1"/>
                  </a:solidFill>
                  <a:effectLst/>
                  <a:latin typeface="HGMaruGothicMPRO" panose="020F0600000000000000" pitchFamily="34" charset="-128"/>
                  <a:ea typeface="HGMaruGothicMPRO" panose="020F0600000000000000" pitchFamily="34" charset="-128"/>
                </a:rPr>
                <a:t>、当該保険医療機関の見やすい場所に掲示していること。 </a:t>
              </a:r>
            </a:p>
            <a:p>
              <a:pPr algn="l">
                <a:lnSpc>
                  <a:spcPts val="1700"/>
                </a:lnSpc>
              </a:pP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A1CE358E-C245-A588-8CBF-4972ADA1D13E}"/>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外来後発医薬品使用体制加算</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（１）</a:t>
              </a:r>
              <a:r>
                <a:rPr lang="ja-JP" altLang="en-US" sz="1500">
                  <a:solidFill>
                    <a:schemeClr val="tx1"/>
                  </a:solidFill>
                  <a:effectLst/>
                  <a:latin typeface="HGMaruGothicMPRO" panose="020F0600000000000000" pitchFamily="34" charset="-128"/>
                  <a:ea typeface="HGMaruGothicMPRO" panose="020F0600000000000000" pitchFamily="34" charset="-128"/>
                </a:rPr>
                <a:t>外来後発医薬品使用体制加算</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の施設基準</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chemeClr val="tx1"/>
                  </a:solidFill>
                  <a:effectLst/>
                  <a:latin typeface="HGMaruGothicMPRO" panose="020F0600000000000000" pitchFamily="34" charset="-128"/>
                  <a:ea typeface="HGMaruGothicMPRO" panose="020F0600000000000000" pitchFamily="34" charset="-128"/>
                </a:rPr>
                <a:t>イ</a:t>
              </a:r>
              <a:r>
                <a:rPr lang="en-US" altLang="ja-JP" sz="1500" dirty="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ハ　</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略</a:t>
              </a:r>
              <a:r>
                <a:rPr lang="ja-JP" altLang="en-US" sz="1500">
                  <a:solidFill>
                    <a:schemeClr val="tx1"/>
                  </a:solidFill>
                  <a:latin typeface="HGMaruGothicMPRO" panose="020F0600000000000000" pitchFamily="34" charset="-128"/>
                  <a:ea typeface="HGMaruGothicMPRO" panose="020F0600000000000000" pitchFamily="34" charset="-128"/>
                </a:rPr>
                <a:t>）</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700"/>
                </a:lnSpc>
              </a:pP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二</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医薬品の供給が不足した場合に、医薬品の処方等の変更等に関して適切な対応ができる体制が整備されていること。 </a:t>
              </a:r>
            </a:p>
            <a:p>
              <a:pPr algn="l">
                <a:lnSpc>
                  <a:spcPts val="1700"/>
                </a:lnSpc>
              </a:pP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effectLst/>
                  <a:latin typeface="HGMaruGothicMPRO" panose="020F0600000000000000" pitchFamily="34" charset="-128"/>
                  <a:ea typeface="HGMaruGothicMPRO" panose="020F0600000000000000" pitchFamily="34" charset="-128"/>
                </a:rPr>
                <a:t>ホ　</a:t>
              </a:r>
              <a:r>
                <a:rPr lang="ja-JP" altLang="en-US" sz="1500">
                  <a:solidFill>
                    <a:schemeClr val="tx1"/>
                  </a:solidFill>
                  <a:effectLst/>
                  <a:latin typeface="HGMaruGothicMPRO" panose="020F0600000000000000" pitchFamily="34" charset="-128"/>
                  <a:ea typeface="HGMaruGothicMPRO" panose="020F0600000000000000" pitchFamily="34" charset="-128"/>
                </a:rPr>
                <a:t>後発医薬品の使用に積極的に取り組んでいる旨</a:t>
              </a:r>
              <a:r>
                <a:rPr lang="ja-JP" altLang="en-US" sz="1500">
                  <a:solidFill>
                    <a:srgbClr val="FF0000"/>
                  </a:solidFill>
                  <a:effectLst/>
                  <a:latin typeface="HGMaruGothicMPRO" panose="020F0600000000000000" pitchFamily="34" charset="-128"/>
                  <a:ea typeface="HGMaruGothicMPRO" panose="020F0600000000000000" pitchFamily="34" charset="-128"/>
                </a:rPr>
                <a:t>並びに二の体制に関する事項並びに医薬品の供給状況によって投与する薬剤を変更する可能性があること及び変更する場合には患者に十分に説明することについて</a:t>
              </a:r>
              <a:r>
                <a:rPr lang="ja-JP" altLang="en-US" sz="1500">
                  <a:solidFill>
                    <a:schemeClr val="tx1"/>
                  </a:solidFill>
                  <a:effectLst/>
                  <a:latin typeface="HGMaruGothicMPRO" panose="020F0600000000000000" pitchFamily="34" charset="-128"/>
                  <a:ea typeface="HGMaruGothicMPRO" panose="020F0600000000000000" pitchFamily="34" charset="-128"/>
                </a:rPr>
                <a:t>、当該保険医療機関の見やすい場所に掲示していること。 </a:t>
              </a:r>
            </a:p>
            <a:p>
              <a:pPr algn="l">
                <a:lnSpc>
                  <a:spcPts val="1700"/>
                </a:lnSpc>
              </a:pP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effectLst/>
                  <a:latin typeface="HGMaruGothicMPRO" panose="020F0600000000000000" pitchFamily="34" charset="-128"/>
                  <a:ea typeface="HGMaruGothicMPRO" panose="020F0600000000000000" pitchFamily="34" charset="-128"/>
                </a:rPr>
                <a:t>へ ホの掲示事項について、原則 として、ウェブサイトに掲載していること。 </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lnSpc>
                  <a:spcPts val="1700"/>
                </a:lnSpc>
              </a:pP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lnSpc>
                  <a:spcPts val="1700"/>
                </a:lnSpc>
              </a:pPr>
              <a:r>
                <a:rPr lang="en-US" altLang="ja-JP" sz="1500" dirty="0">
                  <a:solidFill>
                    <a:srgbClr val="FF0000"/>
                  </a:solidFill>
                  <a:effectLst/>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経過措置</a:t>
              </a:r>
              <a:r>
                <a:rPr lang="en-US" altLang="ja-JP" sz="1500" dirty="0">
                  <a:solidFill>
                    <a:srgbClr val="FF0000"/>
                  </a:solidFill>
                  <a:effectLst/>
                  <a:latin typeface="HGMaruGothicMPRO" panose="020F0600000000000000" pitchFamily="34" charset="-128"/>
                  <a:ea typeface="HGMaruGothicMPRO" panose="020F0600000000000000" pitchFamily="34" charset="-128"/>
                </a:rPr>
                <a:t>] </a:t>
              </a: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令和</a:t>
              </a:r>
              <a:r>
                <a:rPr lang="ja-JP" altLang="en-US" sz="1500">
                  <a:solidFill>
                    <a:srgbClr val="FF0000"/>
                  </a:solidFill>
                  <a:latin typeface="HGMaruGothicMPRO" panose="020F0600000000000000" pitchFamily="34" charset="-128"/>
                  <a:ea typeface="HGMaruGothicMPRO" panose="020F0600000000000000" pitchFamily="34" charset="-128"/>
                </a:rPr>
                <a:t>７</a:t>
              </a:r>
              <a:r>
                <a:rPr lang="ja-JP" altLang="en-US" sz="1500">
                  <a:solidFill>
                    <a:srgbClr val="FF0000"/>
                  </a:solidFill>
                  <a:effectLst/>
                  <a:latin typeface="HGMaruGothicMPRO" panose="020F0600000000000000" pitchFamily="34" charset="-128"/>
                  <a:ea typeface="HGMaruGothicMPRO" panose="020F0600000000000000" pitchFamily="34" charset="-128"/>
                </a:rPr>
                <a:t>年</a:t>
              </a:r>
              <a:r>
                <a:rPr lang="ja-JP" altLang="en-US" sz="1500">
                  <a:solidFill>
                    <a:srgbClr val="FF0000"/>
                  </a:solidFill>
                  <a:latin typeface="HGMaruGothicMPRO" panose="020F0600000000000000" pitchFamily="34" charset="-128"/>
                  <a:ea typeface="HGMaruGothicMPRO" panose="020F0600000000000000" pitchFamily="34" charset="-128"/>
                </a:rPr>
                <a:t>５</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en-US" altLang="ja-JP" sz="1500" dirty="0">
                  <a:solidFill>
                    <a:srgbClr val="FF0000"/>
                  </a:solidFill>
                  <a:latin typeface="HGMaruGothicMPRO" panose="020F0600000000000000" pitchFamily="34" charset="-128"/>
                  <a:ea typeface="HGMaruGothicMPRO" panose="020F0600000000000000" pitchFamily="34" charset="-128"/>
                </a:rPr>
                <a:t>31</a:t>
              </a:r>
              <a:r>
                <a:rPr lang="ja-JP" altLang="en-US" sz="1500">
                  <a:solidFill>
                    <a:srgbClr val="FF0000"/>
                  </a:solidFill>
                  <a:effectLst/>
                  <a:latin typeface="HGMaruGothicMPRO" panose="020F0600000000000000" pitchFamily="34" charset="-128"/>
                  <a:ea typeface="HGMaruGothicMPRO" panose="020F0600000000000000" pitchFamily="34" charset="-128"/>
                </a:rPr>
                <a:t>日までの間に限り、</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のへ、</a:t>
              </a:r>
              <a:endParaRPr lang="en-US" altLang="ja-JP" sz="1500" dirty="0">
                <a:solidFill>
                  <a:srgbClr val="FF0000"/>
                </a:solidFill>
                <a:latin typeface="HGMaruGothicMPRO" panose="020F0600000000000000" pitchFamily="34" charset="-128"/>
                <a:ea typeface="HGMaruGothicMPRO" panose="020F0600000000000000" pitchFamily="34" charset="-128"/>
              </a:endParaRPr>
            </a:p>
            <a:p>
              <a:pPr algn="l">
                <a:lnSpc>
                  <a:spcPts val="1700"/>
                </a:lnSpc>
              </a:pP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）のへ又は</a:t>
              </a:r>
              <a:r>
                <a:rPr lang="ja-JP" altLang="en-US" sz="1500">
                  <a:solidFill>
                    <a:srgbClr val="FF0000"/>
                  </a:solidFill>
                  <a:latin typeface="HGMaruGothicMPRO" panose="020F0600000000000000" pitchFamily="34" charset="-128"/>
                  <a:ea typeface="HGMaruGothicMPRO" panose="020F0600000000000000" pitchFamily="34" charset="-128"/>
                </a:rPr>
                <a:t>（</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のへに 該当するものとみなす。 </a:t>
              </a:r>
            </a:p>
            <a:p>
              <a:pPr algn="l"/>
              <a:endParaRPr lang="ja-JP" altLang="en-US" sz="1500">
                <a:solidFill>
                  <a:srgbClr val="FF0000"/>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FB5A631E-58A1-C868-3AB3-3B634684A260}"/>
                </a:ext>
              </a:extLst>
            </p:cNvPr>
            <p:cNvSpPr/>
            <p:nvPr/>
          </p:nvSpPr>
          <p:spPr>
            <a:xfrm>
              <a:off x="585628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1539E0A5-6743-5337-A319-E6496BDE165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59778A04-2F10-73F4-369F-93BCA870BC6D}"/>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69C477AB-7A1E-7E05-CA64-274E652BE779}"/>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8" name="六角形 7">
            <a:extLst>
              <a:ext uri="{FF2B5EF4-FFF2-40B4-BE49-F238E27FC236}">
                <a16:creationId xmlns:a16="http://schemas.microsoft.com/office/drawing/2014/main" id="{66FC54A2-3F17-EBA2-5183-5E8F94DF76CC}"/>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pic>
        <p:nvPicPr>
          <p:cNvPr id="2" name="図 1">
            <a:extLst>
              <a:ext uri="{FF2B5EF4-FFF2-40B4-BE49-F238E27FC236}">
                <a16:creationId xmlns:a16="http://schemas.microsoft.com/office/drawing/2014/main" id="{430096D9-90C8-7D6A-D06B-350F10974283}"/>
              </a:ext>
            </a:extLst>
          </p:cNvPr>
          <p:cNvPicPr>
            <a:picLocks noChangeAspect="1"/>
          </p:cNvPicPr>
          <p:nvPr/>
        </p:nvPicPr>
        <p:blipFill>
          <a:blip r:embed="rId2"/>
          <a:stretch>
            <a:fillRect/>
          </a:stretch>
        </p:blipFill>
        <p:spPr>
          <a:xfrm>
            <a:off x="1519484" y="4572000"/>
            <a:ext cx="2916651" cy="2117568"/>
          </a:xfrm>
          <a:prstGeom prst="rect">
            <a:avLst/>
          </a:prstGeom>
        </p:spPr>
      </p:pic>
      <p:sp>
        <p:nvSpPr>
          <p:cNvPr id="3" name="スライド番号プレースホルダー 2">
            <a:extLst>
              <a:ext uri="{FF2B5EF4-FFF2-40B4-BE49-F238E27FC236}">
                <a16:creationId xmlns:a16="http://schemas.microsoft.com/office/drawing/2014/main" id="{08F8ACA3-C2D3-556C-5AB6-3613DBA6CC77}"/>
              </a:ext>
            </a:extLst>
          </p:cNvPr>
          <p:cNvSpPr>
            <a:spLocks noGrp="1"/>
          </p:cNvSpPr>
          <p:nvPr>
            <p:ph type="sldNum" sz="quarter" idx="12"/>
          </p:nvPr>
        </p:nvSpPr>
        <p:spPr/>
        <p:txBody>
          <a:bodyPr/>
          <a:lstStyle/>
          <a:p>
            <a:fld id="{7F53A4F6-1DED-4042-94B1-26CBF9BCF6BA}" type="slidenum">
              <a:rPr kumimoji="1" lang="ja-JP" altLang="en-US" smtClean="0"/>
              <a:t>313</a:t>
            </a:fld>
            <a:endParaRPr kumimoji="1" lang="ja-JP" altLang="en-US"/>
          </a:p>
        </p:txBody>
      </p:sp>
    </p:spTree>
    <p:extLst>
      <p:ext uri="{BB962C8B-B14F-4D97-AF65-F5344CB8AC3E}">
        <p14:creationId xmlns:p14="http://schemas.microsoft.com/office/powerpoint/2010/main" val="179581034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D286B-925D-839D-B04F-058F1DE17581}"/>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6C3DDDD5-280A-902B-B2B2-E3E06DF117A1}"/>
              </a:ext>
            </a:extLst>
          </p:cNvPr>
          <p:cNvSpPr txBox="1">
            <a:spLocks/>
          </p:cNvSpPr>
          <p:nvPr/>
        </p:nvSpPr>
        <p:spPr>
          <a:xfrm>
            <a:off x="365760" y="1828801"/>
            <a:ext cx="11521440" cy="479094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医療</a:t>
            </a:r>
            <a:r>
              <a:rPr lang="en-US" altLang="ja-JP" sz="2400" dirty="0">
                <a:solidFill>
                  <a:schemeClr val="tx1"/>
                </a:solidFill>
                <a:effectLst/>
                <a:latin typeface="HGMaruGothicMPRO" panose="020F0600000000000000" pitchFamily="34" charset="-128"/>
                <a:ea typeface="HGMaruGothicMPRO" panose="020F0600000000000000" pitchFamily="34" charset="-128"/>
              </a:rPr>
              <a:t>DX</a:t>
            </a:r>
            <a:r>
              <a:rPr lang="ja-JP" altLang="en-US" sz="2400">
                <a:solidFill>
                  <a:schemeClr val="tx1"/>
                </a:solidFill>
                <a:effectLst/>
                <a:latin typeface="HGMaruGothicMPRO" panose="020F0600000000000000" pitchFamily="34" charset="-128"/>
                <a:ea typeface="HGMaruGothicMPRO" panose="020F0600000000000000" pitchFamily="34" charset="-128"/>
              </a:rPr>
              <a:t>及び医薬品の安定供給に資する取組を更に推進する観点から処方等に係る評価体系の見直しを行う。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医療</a:t>
            </a:r>
            <a:r>
              <a:rPr lang="en" altLang="ja-JP" sz="2400" dirty="0">
                <a:solidFill>
                  <a:schemeClr val="tx1"/>
                </a:solidFill>
                <a:latin typeface="HGMaruGothicMPRO" panose="020F0600000000000000" pitchFamily="34" charset="-128"/>
                <a:ea typeface="HGMaruGothicMPRO" panose="020F0600000000000000" pitchFamily="34" charset="-128"/>
              </a:rPr>
              <a:t>D</a:t>
            </a:r>
            <a:r>
              <a:rPr lang="en" altLang="ja-JP" sz="2400" dirty="0">
                <a:solidFill>
                  <a:schemeClr val="tx1"/>
                </a:solidFill>
                <a:effectLst/>
                <a:latin typeface="HGMaruGothicMPRO" panose="020F0600000000000000" pitchFamily="34" charset="-128"/>
                <a:ea typeface="HGMaruGothicMPRO" panose="020F0600000000000000" pitchFamily="34" charset="-128"/>
              </a:rPr>
              <a:t>X</a:t>
            </a:r>
            <a:r>
              <a:rPr lang="ja-JP" altLang="en-US" sz="2400">
                <a:solidFill>
                  <a:schemeClr val="tx1"/>
                </a:solidFill>
                <a:effectLst/>
                <a:latin typeface="HGMaruGothicMPRO" panose="020F0600000000000000" pitchFamily="34" charset="-128"/>
                <a:ea typeface="HGMaruGothicMPRO" panose="020F0600000000000000" pitchFamily="34" charset="-128"/>
              </a:rPr>
              <a:t>の推進による効率的な処方体系の整備が進められていること並びに一</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般名処方加算、後発医薬品使用体制加算及び外来後発医薬品使用体制加算の見直</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しに伴い、</a:t>
            </a:r>
            <a:r>
              <a:rPr lang="ja-JP" altLang="en-US" sz="2400">
                <a:solidFill>
                  <a:srgbClr val="FF0000"/>
                </a:solidFill>
                <a:latin typeface="HGMaruGothicMPRO" panose="020F0600000000000000" pitchFamily="34" charset="-128"/>
                <a:ea typeface="HGMaruGothicMPRO" panose="020F0600000000000000" pitchFamily="34" charset="-128"/>
              </a:rPr>
              <a:t>薬</a:t>
            </a:r>
            <a:r>
              <a:rPr lang="ja-JP" altLang="en-US" sz="2400">
                <a:solidFill>
                  <a:srgbClr val="FF0000"/>
                </a:solidFill>
                <a:effectLst/>
                <a:latin typeface="HGMaruGothicMPRO" panose="020F0600000000000000" pitchFamily="34" charset="-128"/>
                <a:ea typeface="HGMaruGothicMPRO" panose="020F0600000000000000" pitchFamily="34" charset="-128"/>
              </a:rPr>
              <a:t>情及び処方箋料の点数を見直す</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F17A95BA-E14E-EB55-82FB-250B319CC28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4263DBCF-C684-0FDC-0650-F52EF2AD5DB2}"/>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51D66ED8-1167-6635-7060-98B3482416B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67C7ADDF-35A2-194E-DFD9-0A6CA3812B28}"/>
              </a:ext>
            </a:extLst>
          </p:cNvPr>
          <p:cNvSpPr>
            <a:spLocks noGrp="1"/>
          </p:cNvSpPr>
          <p:nvPr>
            <p:ph type="sldNum" sz="quarter" idx="12"/>
          </p:nvPr>
        </p:nvSpPr>
        <p:spPr/>
        <p:txBody>
          <a:bodyPr/>
          <a:lstStyle/>
          <a:p>
            <a:fld id="{7F53A4F6-1DED-4042-94B1-26CBF9BCF6BA}" type="slidenum">
              <a:rPr kumimoji="1" lang="ja-JP" altLang="en-US" smtClean="0"/>
              <a:t>314</a:t>
            </a:fld>
            <a:endParaRPr kumimoji="1" lang="ja-JP" altLang="en-US"/>
          </a:p>
        </p:txBody>
      </p:sp>
    </p:spTree>
    <p:extLst>
      <p:ext uri="{BB962C8B-B14F-4D97-AF65-F5344CB8AC3E}">
        <p14:creationId xmlns:p14="http://schemas.microsoft.com/office/powerpoint/2010/main" val="416893488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215A7-4D6A-91AE-CC4A-5CE2BC237BF5}"/>
            </a:ext>
          </a:extLst>
        </p:cNvPr>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3E2935E8-D512-177B-0F71-6AFA36C4A9D0}"/>
              </a:ext>
            </a:extLst>
          </p:cNvPr>
          <p:cNvGrpSpPr/>
          <p:nvPr/>
        </p:nvGrpSpPr>
        <p:grpSpPr>
          <a:xfrm>
            <a:off x="234270" y="1955800"/>
            <a:ext cx="11744260" cy="4663901"/>
            <a:chOff x="285070" y="1955800"/>
            <a:chExt cx="11744260" cy="4663901"/>
          </a:xfrm>
        </p:grpSpPr>
        <p:sp>
          <p:nvSpPr>
            <p:cNvPr id="10" name="タイトル 1">
              <a:extLst>
                <a:ext uri="{FF2B5EF4-FFF2-40B4-BE49-F238E27FC236}">
                  <a16:creationId xmlns:a16="http://schemas.microsoft.com/office/drawing/2014/main" id="{F094304E-B8A8-2D8A-D59B-5CB8FC635F82}"/>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薬剤情報提供料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薬剤情報提供料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latin typeface="HGMaruGothicMPRO" panose="020F0600000000000000" pitchFamily="34" charset="-128"/>
                  <a:ea typeface="HGMaruGothicMPRO" panose="020F0600000000000000" pitchFamily="34" charset="-128"/>
                </a:rPr>
                <a:t>1</a:t>
              </a:r>
              <a:r>
                <a:rPr lang="en-US" altLang="ja-JP" sz="1500" dirty="0">
                  <a:solidFill>
                    <a:schemeClr val="tx1"/>
                  </a:solidFill>
                  <a:effectLst/>
                  <a:latin typeface="HGMaruGothicMPRO" panose="020F0600000000000000" pitchFamily="34" charset="-128"/>
                  <a:ea typeface="HGMaruGothicMPRO" panose="020F0600000000000000" pitchFamily="34" charset="-128"/>
                </a:rPr>
                <a:t>0</a:t>
              </a:r>
              <a:r>
                <a:rPr lang="ja-JP" altLang="en-US" sz="1500">
                  <a:solidFill>
                    <a:schemeClr val="tx1"/>
                  </a:solidFill>
                  <a:effectLst/>
                  <a:latin typeface="HGMaruGothicMPRO" panose="020F0600000000000000" pitchFamily="34" charset="-128"/>
                  <a:ea typeface="HGMaruGothicMPRO" panose="020F0600000000000000" pitchFamily="34" charset="-128"/>
                </a:rPr>
                <a:t>点</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0ECC3FC6-DDBC-527E-6AA4-38FE11658CEB}"/>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薬剤情報提供料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薬剤情報提供料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４点</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0CEA74DB-4EBB-FD31-0F48-75D1DCB9F251}"/>
                </a:ext>
              </a:extLst>
            </p:cNvPr>
            <p:cNvSpPr/>
            <p:nvPr/>
          </p:nvSpPr>
          <p:spPr>
            <a:xfrm>
              <a:off x="585628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DD80EAFD-20D8-ECA6-75C6-51196DFC2CE7}"/>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85F24AC3-A7F2-807E-464F-A902CD6B2B74}"/>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934AF16F-E839-98CD-8A6E-E213AA2BC71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720B3E57-6F4A-6245-32C1-2934043CC4E7}"/>
              </a:ext>
            </a:extLst>
          </p:cNvPr>
          <p:cNvSpPr>
            <a:spLocks noGrp="1"/>
          </p:cNvSpPr>
          <p:nvPr>
            <p:ph type="sldNum" sz="quarter" idx="12"/>
          </p:nvPr>
        </p:nvSpPr>
        <p:spPr/>
        <p:txBody>
          <a:bodyPr/>
          <a:lstStyle/>
          <a:p>
            <a:fld id="{7F53A4F6-1DED-4042-94B1-26CBF9BCF6BA}" type="slidenum">
              <a:rPr kumimoji="1" lang="ja-JP" altLang="en-US" smtClean="0"/>
              <a:t>315</a:t>
            </a:fld>
            <a:endParaRPr kumimoji="1" lang="ja-JP" altLang="en-US"/>
          </a:p>
        </p:txBody>
      </p:sp>
    </p:spTree>
    <p:extLst>
      <p:ext uri="{BB962C8B-B14F-4D97-AF65-F5344CB8AC3E}">
        <p14:creationId xmlns:p14="http://schemas.microsoft.com/office/powerpoint/2010/main" val="65110492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C69CB-680D-170C-A364-75616EAC5EC9}"/>
            </a:ext>
          </a:extLst>
        </p:cNvPr>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37BAFB59-FDFE-B1DB-25F6-A9E849D58F42}"/>
              </a:ext>
            </a:extLst>
          </p:cNvPr>
          <p:cNvGrpSpPr/>
          <p:nvPr/>
        </p:nvGrpSpPr>
        <p:grpSpPr>
          <a:xfrm>
            <a:off x="234270" y="1955800"/>
            <a:ext cx="11744260" cy="4663901"/>
            <a:chOff x="285070" y="1955800"/>
            <a:chExt cx="11744260" cy="4663901"/>
          </a:xfrm>
        </p:grpSpPr>
        <p:sp>
          <p:nvSpPr>
            <p:cNvPr id="10" name="タイトル 1">
              <a:extLst>
                <a:ext uri="{FF2B5EF4-FFF2-40B4-BE49-F238E27FC236}">
                  <a16:creationId xmlns:a16="http://schemas.microsoft.com/office/drawing/2014/main" id="{5147A893-AD40-AE19-6AD2-229A936CC91A}"/>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処方箋料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種類以上の抗不安薬、</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種類以上の睡眠薬、</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種類以上の抗うつ薬、</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種類以上の抗精神病薬又は</a:t>
              </a:r>
              <a:r>
                <a:rPr lang="en-US" altLang="ja-JP" sz="1500" dirty="0">
                  <a:solidFill>
                    <a:schemeClr val="tx1"/>
                  </a:solidFill>
                  <a:effectLst/>
                  <a:latin typeface="HGMaruGothicMPRO" panose="020F0600000000000000" pitchFamily="34" charset="-128"/>
                  <a:ea typeface="HGMaruGothicMPRO" panose="020F0600000000000000" pitchFamily="34" charset="-128"/>
                </a:rPr>
                <a:t>4</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種類以上の抗不安薬及び睡眠薬の投薬</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臨時の投薬等のもの及び</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種類の抗うつ薬又は</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種類の抗精神病薬を患者の病状等によりやむを得ず投与するものを除く。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28</a:t>
              </a:r>
              <a:r>
                <a:rPr lang="ja-JP" altLang="en-US" sz="1500">
                  <a:solidFill>
                    <a:srgbClr val="FF0000"/>
                  </a:solidFill>
                  <a:effectLst/>
                  <a:latin typeface="HGMaruGothicMPRO" panose="020F0600000000000000" pitchFamily="34" charset="-128"/>
                  <a:ea typeface="HGMaruGothicMPRO" panose="020F0600000000000000" pitchFamily="34" charset="-128"/>
                </a:rPr>
                <a:t>点</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２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以外の場合であって、</a:t>
              </a:r>
              <a:r>
                <a:rPr lang="en-US" altLang="ja-JP" sz="1500" dirty="0">
                  <a:solidFill>
                    <a:schemeClr val="tx1"/>
                  </a:solidFill>
                  <a:effectLst/>
                  <a:latin typeface="HGMaruGothicMPRO" panose="020F0600000000000000" pitchFamily="34" charset="-128"/>
                  <a:ea typeface="HGMaruGothicMPRO" panose="020F0600000000000000" pitchFamily="34" charset="-128"/>
                </a:rPr>
                <a:t>7</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種類以上の内服薬の投薬</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臨時の投薬であって、投薬期間が</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週間以内のもの及び区分番号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A001</a:t>
              </a:r>
              <a:r>
                <a:rPr lang="ja-JP" altLang="en-US" sz="1500">
                  <a:solidFill>
                    <a:schemeClr val="tx1"/>
                  </a:solidFill>
                  <a:effectLst/>
                  <a:latin typeface="HGMaruGothicMPRO" panose="020F0600000000000000" pitchFamily="34" charset="-128"/>
                  <a:ea typeface="HGMaruGothicMPRO" panose="020F0600000000000000" pitchFamily="34" charset="-128"/>
                </a:rPr>
                <a:t>に掲げる再診料の注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12</a:t>
              </a:r>
              <a:r>
                <a:rPr lang="ja-JP" altLang="en-US" sz="1500">
                  <a:solidFill>
                    <a:schemeClr val="tx1"/>
                  </a:solidFill>
                  <a:effectLst/>
                  <a:latin typeface="HGMaruGothicMPRO" panose="020F0600000000000000" pitchFamily="34" charset="-128"/>
                  <a:ea typeface="HGMaruGothicMPRO" panose="020F0600000000000000" pitchFamily="34" charset="-128"/>
                </a:rPr>
                <a:t>に掲げる地域包括診療加算を算定するものを除く。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を行った場合又は不安若しくは不眠の症状を有する患者に対して</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年以上継続して別に厚生労働大臣が定める薬剤の投薬</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当該症状を有する患者に対する診療を行うにつき十分な経験を有する医師が行う場合又は精神科の医師の 助言を得ている場合その他これに準ずる場合を除く。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40</a:t>
              </a:r>
              <a:r>
                <a:rPr lang="ja-JP" altLang="en-US" sz="1500">
                  <a:solidFill>
                    <a:srgbClr val="FF0000"/>
                  </a:solidFill>
                  <a:effectLst/>
                  <a:latin typeface="HGMaruGothicMPRO" panose="020F0600000000000000" pitchFamily="34" charset="-128"/>
                  <a:ea typeface="HGMaruGothicMPRO" panose="020F0600000000000000" pitchFamily="34" charset="-128"/>
                </a:rPr>
                <a:t>点</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３　１及び２以外の場合　　　　　　　　　　　　　　</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68</a:t>
              </a:r>
              <a:r>
                <a:rPr lang="ja-JP" altLang="en-US" sz="1500">
                  <a:solidFill>
                    <a:srgbClr val="FF0000"/>
                  </a:solidFill>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6BDAF946-B633-ECF9-B66C-8F23A02BD6CF}"/>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処方箋料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［所定点数］</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種類以上の抗不安薬、</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種類以上の睡眠薬、</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種類以上の抗うつ薬、</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種類以上の抗精神病薬又は</a:t>
              </a:r>
              <a:r>
                <a:rPr lang="en-US" altLang="ja-JP" sz="1500" dirty="0">
                  <a:solidFill>
                    <a:schemeClr val="tx1"/>
                  </a:solidFill>
                  <a:effectLst/>
                  <a:latin typeface="HGMaruGothicMPRO" panose="020F0600000000000000" pitchFamily="34" charset="-128"/>
                  <a:ea typeface="HGMaruGothicMPRO" panose="020F0600000000000000" pitchFamily="34" charset="-128"/>
                </a:rPr>
                <a:t>4</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種類以上の抗不安薬及び睡眠薬の投薬</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臨時の投薬等のもの及び</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種類の抗うつ薬又は</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種類の抗精神病薬を患者の病状等によりやむを得ず投与するものを除く。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effectLst/>
                  <a:latin typeface="HGMaruGothicMPRO" panose="020F0600000000000000" pitchFamily="34" charset="-128"/>
                  <a:ea typeface="HGMaruGothicMPRO" panose="020F0600000000000000" pitchFamily="34" charset="-128"/>
                </a:rPr>
                <a:t>20</a:t>
              </a:r>
              <a:r>
                <a:rPr lang="ja-JP" altLang="en-US" sz="1500">
                  <a:solidFill>
                    <a:srgbClr val="FF0000"/>
                  </a:solidFill>
                  <a:effectLst/>
                  <a:latin typeface="HGMaruGothicMPRO" panose="020F0600000000000000" pitchFamily="34" charset="-128"/>
                  <a:ea typeface="HGMaruGothicMPRO" panose="020F0600000000000000" pitchFamily="34" charset="-128"/>
                </a:rPr>
                <a:t>点</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２　</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以外の場合であって、</a:t>
              </a:r>
              <a:r>
                <a:rPr lang="en-US" altLang="ja-JP" sz="1500" dirty="0">
                  <a:solidFill>
                    <a:schemeClr val="tx1"/>
                  </a:solidFill>
                  <a:effectLst/>
                  <a:latin typeface="HGMaruGothicMPRO" panose="020F0600000000000000" pitchFamily="34" charset="-128"/>
                  <a:ea typeface="HGMaruGothicMPRO" panose="020F0600000000000000" pitchFamily="34" charset="-128"/>
                </a:rPr>
                <a:t>7</a:t>
              </a:r>
              <a:r>
                <a:rPr lang="ja-JP" altLang="en-US" sz="1500">
                  <a:solidFill>
                    <a:schemeClr val="tx1"/>
                  </a:solidFill>
                  <a:effectLst/>
                  <a:latin typeface="HGMaruGothicMPRO" panose="020F0600000000000000" pitchFamily="34" charset="-128"/>
                  <a:ea typeface="HGMaruGothicMPRO" panose="020F0600000000000000" pitchFamily="34" charset="-128"/>
                </a:rPr>
                <a:t>種類以上の内服薬の投薬</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臨時の投薬であって、投薬期間が</a:t>
              </a:r>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週間以内のもの及び区分番号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A001</a:t>
              </a:r>
              <a:r>
                <a:rPr lang="ja-JP" altLang="en-US" sz="1500">
                  <a:solidFill>
                    <a:schemeClr val="tx1"/>
                  </a:solidFill>
                  <a:effectLst/>
                  <a:latin typeface="HGMaruGothicMPRO" panose="020F0600000000000000" pitchFamily="34" charset="-128"/>
                  <a:ea typeface="HGMaruGothicMPRO" panose="020F0600000000000000" pitchFamily="34" charset="-128"/>
                </a:rPr>
                <a:t>に掲げる再診料の注</a:t>
              </a:r>
              <a:r>
                <a:rPr lang="en-US" altLang="ja-JP" sz="1500" dirty="0">
                  <a:solidFill>
                    <a:schemeClr val="tx1"/>
                  </a:solidFill>
                  <a:effectLst/>
                  <a:latin typeface="HGMaruGothicMPRO" panose="020F0600000000000000" pitchFamily="34" charset="-128"/>
                  <a:ea typeface="HGMaruGothicMPRO" panose="020F0600000000000000" pitchFamily="34" charset="-128"/>
                </a:rPr>
                <a:t>12</a:t>
              </a:r>
              <a:r>
                <a:rPr lang="ja-JP" altLang="en-US" sz="1500">
                  <a:solidFill>
                    <a:schemeClr val="tx1"/>
                  </a:solidFill>
                  <a:effectLst/>
                  <a:latin typeface="HGMaruGothicMPRO" panose="020F0600000000000000" pitchFamily="34" charset="-128"/>
                  <a:ea typeface="HGMaruGothicMPRO" panose="020F0600000000000000" pitchFamily="34" charset="-128"/>
                </a:rPr>
                <a:t>に掲げる地域包括診療加算を算定するものを除く。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を行った場合又は不安若しくは不眠の症状を有する患者に対して</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年以上継続して別に厚生労働大臣が定める薬剤の投薬</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当該症状を有する患者に対する診療を行うにつき十分な経験を有する医師が行う場合又は精神科の医師の 助言を得ている場合その他これに準ずる場合を除く。</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を行った場合　　　　　　　　　　　　　　　　　　　　　 </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32</a:t>
              </a:r>
              <a:r>
                <a:rPr lang="ja-JP" altLang="en-US" sz="1500">
                  <a:solidFill>
                    <a:srgbClr val="FF0000"/>
                  </a:solidFill>
                  <a:effectLst/>
                  <a:latin typeface="HGMaruGothicMPRO" panose="020F0600000000000000" pitchFamily="34" charset="-128"/>
                  <a:ea typeface="HGMaruGothicMPRO" panose="020F0600000000000000" pitchFamily="34" charset="-128"/>
                </a:rPr>
                <a:t>点</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３　１及び２以外の場合　　　　　　　　　　　　　</a:t>
              </a:r>
              <a:r>
                <a:rPr lang="en-US" altLang="ja-JP" sz="1500" dirty="0">
                  <a:solidFill>
                    <a:schemeClr val="tx1"/>
                  </a:solidFill>
                  <a:latin typeface="HGMaruGothicMPRO" panose="020F0600000000000000" pitchFamily="34" charset="-128"/>
                  <a:ea typeface="HGMaruGothicMPRO" panose="020F0600000000000000" pitchFamily="34" charset="-128"/>
                </a:rPr>
                <a:t>     </a:t>
              </a:r>
              <a:r>
                <a:rPr lang="en-US" altLang="ja-JP" sz="1500" dirty="0">
                  <a:solidFill>
                    <a:srgbClr val="FF0000"/>
                  </a:solidFill>
                  <a:latin typeface="HGMaruGothicMPRO" panose="020F0600000000000000" pitchFamily="34" charset="-128"/>
                  <a:ea typeface="HGMaruGothicMPRO" panose="020F0600000000000000" pitchFamily="34" charset="-128"/>
                </a:rPr>
                <a:t>60</a:t>
              </a:r>
              <a:r>
                <a:rPr lang="ja-JP" altLang="en-US" sz="1500">
                  <a:solidFill>
                    <a:srgbClr val="FF0000"/>
                  </a:solidFill>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 </a:t>
              </a: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6452D8D3-DD3E-6CD5-36E9-52F304A39396}"/>
                </a:ext>
              </a:extLst>
            </p:cNvPr>
            <p:cNvSpPr/>
            <p:nvPr/>
          </p:nvSpPr>
          <p:spPr>
            <a:xfrm>
              <a:off x="585628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A2D62A50-8143-79D9-6CA6-170F29A2BEF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E8132857-BA11-046D-BF60-43F441B3B381}"/>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A8A47026-2590-6842-64E2-5ABA9662BC9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CB85FE0B-8889-8808-ADF9-15ECE92CA620}"/>
              </a:ext>
            </a:extLst>
          </p:cNvPr>
          <p:cNvSpPr>
            <a:spLocks noGrp="1"/>
          </p:cNvSpPr>
          <p:nvPr>
            <p:ph type="sldNum" sz="quarter" idx="12"/>
          </p:nvPr>
        </p:nvSpPr>
        <p:spPr/>
        <p:txBody>
          <a:bodyPr/>
          <a:lstStyle/>
          <a:p>
            <a:fld id="{7F53A4F6-1DED-4042-94B1-26CBF9BCF6BA}" type="slidenum">
              <a:rPr kumimoji="1" lang="ja-JP" altLang="en-US" smtClean="0"/>
              <a:t>316</a:t>
            </a:fld>
            <a:endParaRPr kumimoji="1" lang="ja-JP" altLang="en-US"/>
          </a:p>
        </p:txBody>
      </p:sp>
    </p:spTree>
    <p:extLst>
      <p:ext uri="{BB962C8B-B14F-4D97-AF65-F5344CB8AC3E}">
        <p14:creationId xmlns:p14="http://schemas.microsoft.com/office/powerpoint/2010/main" val="262638103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EAC7-FEF9-E2BF-3E59-70F944F77185}"/>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2D7E8873-0704-88B8-3653-77F06D3BBEFC}"/>
              </a:ext>
            </a:extLst>
          </p:cNvPr>
          <p:cNvSpPr txBox="1">
            <a:spLocks/>
          </p:cNvSpPr>
          <p:nvPr/>
        </p:nvSpPr>
        <p:spPr>
          <a:xfrm>
            <a:off x="365760" y="1828801"/>
            <a:ext cx="11521440" cy="479094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医療</a:t>
            </a:r>
            <a:r>
              <a:rPr lang="en-US" altLang="ja-JP" sz="2400" dirty="0">
                <a:solidFill>
                  <a:schemeClr val="tx1"/>
                </a:solidFill>
                <a:effectLst/>
                <a:latin typeface="HGMaruGothicMPRO" panose="020F0600000000000000" pitchFamily="34" charset="-128"/>
                <a:ea typeface="HGMaruGothicMPRO" panose="020F0600000000000000" pitchFamily="34" charset="-128"/>
              </a:rPr>
              <a:t>DX</a:t>
            </a:r>
            <a:r>
              <a:rPr lang="ja-JP" altLang="en-US" sz="2400">
                <a:solidFill>
                  <a:schemeClr val="tx1"/>
                </a:solidFill>
                <a:effectLst/>
                <a:latin typeface="HGMaruGothicMPRO" panose="020F0600000000000000" pitchFamily="34" charset="-128"/>
                <a:ea typeface="HGMaruGothicMPRO" panose="020F0600000000000000" pitchFamily="34" charset="-128"/>
              </a:rPr>
              <a:t>及び医薬品の安定供給に資する取組を更に推進する観点から処方等に係る評価体系の見直しを行う。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いわゆる湿布薬の処方枚数制限の規定に関して、該当品目の承認状況を踏ま</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え、「湿布薬</a:t>
            </a:r>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の用語を見直す。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F5ADF484-CDEC-2F53-817A-1C5D02FCC40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E4012B6B-F88E-8A52-3176-38352A1885B5}"/>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FC8904E7-AFD4-1572-0FC8-2F4B8A556F8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D667A55A-5302-E8FA-4986-E728D9FF9844}"/>
              </a:ext>
            </a:extLst>
          </p:cNvPr>
          <p:cNvSpPr>
            <a:spLocks noGrp="1"/>
          </p:cNvSpPr>
          <p:nvPr>
            <p:ph type="sldNum" sz="quarter" idx="12"/>
          </p:nvPr>
        </p:nvSpPr>
        <p:spPr/>
        <p:txBody>
          <a:bodyPr/>
          <a:lstStyle/>
          <a:p>
            <a:fld id="{7F53A4F6-1DED-4042-94B1-26CBF9BCF6BA}" type="slidenum">
              <a:rPr kumimoji="1" lang="ja-JP" altLang="en-US" smtClean="0"/>
              <a:t>317</a:t>
            </a:fld>
            <a:endParaRPr kumimoji="1" lang="ja-JP" altLang="en-US"/>
          </a:p>
        </p:txBody>
      </p:sp>
    </p:spTree>
    <p:extLst>
      <p:ext uri="{BB962C8B-B14F-4D97-AF65-F5344CB8AC3E}">
        <p14:creationId xmlns:p14="http://schemas.microsoft.com/office/powerpoint/2010/main" val="383538767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55BC6-A11E-507B-6DBA-E697B56C90D3}"/>
            </a:ext>
          </a:extLst>
        </p:cNvPr>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1143A37A-E952-894A-29F6-C66E8965C2C8}"/>
              </a:ext>
            </a:extLst>
          </p:cNvPr>
          <p:cNvGrpSpPr/>
          <p:nvPr/>
        </p:nvGrpSpPr>
        <p:grpSpPr>
          <a:xfrm>
            <a:off x="234270" y="1955800"/>
            <a:ext cx="11744260" cy="4663901"/>
            <a:chOff x="285070" y="1955800"/>
            <a:chExt cx="11744260" cy="4663901"/>
          </a:xfrm>
        </p:grpSpPr>
        <p:sp>
          <p:nvSpPr>
            <p:cNvPr id="10" name="タイトル 1">
              <a:extLst>
                <a:ext uri="{FF2B5EF4-FFF2-40B4-BE49-F238E27FC236}">
                  <a16:creationId xmlns:a16="http://schemas.microsoft.com/office/drawing/2014/main" id="{EBBBEE8A-33F2-B16B-9663-1E810EAC94F6}"/>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投薬</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＜通則＞</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５</a:t>
              </a:r>
              <a:r>
                <a:rPr lang="ja-JP" altLang="en-US" sz="1500">
                  <a:solidFill>
                    <a:schemeClr val="tx1"/>
                  </a:solidFill>
                  <a:effectLst/>
                  <a:latin typeface="HGMaruGothicMPRO" panose="020F0600000000000000" pitchFamily="34" charset="-128"/>
                  <a:ea typeface="HGMaruGothicMPRO" panose="020F0600000000000000" pitchFamily="34" charset="-128"/>
                </a:rPr>
                <a:t>　入院中の患者以外の患者に対して、</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処方につき</a:t>
              </a:r>
              <a:r>
                <a:rPr lang="en-US" altLang="ja-JP" sz="1500" dirty="0">
                  <a:solidFill>
                    <a:schemeClr val="tx1"/>
                  </a:solidFill>
                  <a:effectLst/>
                  <a:latin typeface="HGMaruGothicMPRO" panose="020F0600000000000000" pitchFamily="34" charset="-128"/>
                  <a:ea typeface="HGMaruGothicMPRO" panose="020F0600000000000000" pitchFamily="34" charset="-128"/>
                </a:rPr>
                <a:t>63</a:t>
              </a:r>
              <a:r>
                <a:rPr lang="ja-JP" altLang="en-US" sz="1500">
                  <a:solidFill>
                    <a:schemeClr val="tx1"/>
                  </a:solidFill>
                  <a:effectLst/>
                  <a:latin typeface="HGMaruGothicMPRO" panose="020F0600000000000000" pitchFamily="34" charset="-128"/>
                  <a:ea typeface="HGMaruGothicMPRO" panose="020F0600000000000000" pitchFamily="34" charset="-128"/>
                </a:rPr>
                <a:t>枚を超えて</a:t>
              </a:r>
              <a:r>
                <a:rPr lang="ja-JP" altLang="en-US" sz="1500">
                  <a:solidFill>
                    <a:srgbClr val="FF0000"/>
                  </a:solidFill>
                  <a:effectLst/>
                  <a:latin typeface="HGMaruGothicMPRO" panose="020F0600000000000000" pitchFamily="34" charset="-128"/>
                  <a:ea typeface="HGMaruGothicMPRO" panose="020F0600000000000000" pitchFamily="34" charset="-128"/>
                </a:rPr>
                <a:t>湿布薬</a:t>
              </a:r>
              <a:r>
                <a:rPr lang="ja-JP" altLang="en-US" sz="1500">
                  <a:solidFill>
                    <a:schemeClr val="tx1"/>
                  </a:solidFill>
                  <a:effectLst/>
                  <a:latin typeface="HGMaruGothicMPRO" panose="020F0600000000000000" pitchFamily="34" charset="-128"/>
                  <a:ea typeface="HGMaruGothicMPRO" panose="020F0600000000000000" pitchFamily="34" charset="-128"/>
                </a:rPr>
                <a:t>を投薬した場合は、区分番号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F000</a:t>
              </a:r>
              <a:r>
                <a:rPr lang="ja-JP" altLang="en-US" sz="1500">
                  <a:solidFill>
                    <a:schemeClr val="tx1"/>
                  </a:solidFill>
                  <a:effectLst/>
                  <a:latin typeface="HGMaruGothicMPRO" panose="020F0600000000000000" pitchFamily="34" charset="-128"/>
                  <a:ea typeface="HGMaruGothicMPRO" panose="020F0600000000000000" pitchFamily="34" charset="-128"/>
                </a:rPr>
                <a:t>に掲げる調剤料、区分番号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F100</a:t>
              </a:r>
              <a:r>
                <a:rPr lang="ja-JP" altLang="en-US" sz="1500">
                  <a:solidFill>
                    <a:schemeClr val="tx1"/>
                  </a:solidFill>
                  <a:effectLst/>
                  <a:latin typeface="HGMaruGothicMPRO" panose="020F0600000000000000" pitchFamily="34" charset="-128"/>
                  <a:ea typeface="HGMaruGothicMPRO" panose="020F0600000000000000" pitchFamily="34" charset="-128"/>
                </a:rPr>
                <a:t>に掲げる処方料、区分番号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F200</a:t>
              </a:r>
              <a:r>
                <a:rPr lang="ja-JP" altLang="en-US" sz="1500">
                  <a:solidFill>
                    <a:schemeClr val="tx1"/>
                  </a:solidFill>
                  <a:effectLst/>
                  <a:latin typeface="HGMaruGothicMPRO" panose="020F0600000000000000" pitchFamily="34" charset="-128"/>
                  <a:ea typeface="HGMaruGothicMPRO" panose="020F0600000000000000" pitchFamily="34" charset="-128"/>
                </a:rPr>
                <a:t>に掲げる薬剤</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当該超過分に係る薬剤料に限る。</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 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F400</a:t>
              </a:r>
              <a:r>
                <a:rPr lang="ja-JP" altLang="en-US" sz="1500">
                  <a:solidFill>
                    <a:schemeClr val="tx1"/>
                  </a:solidFill>
                  <a:effectLst/>
                  <a:latin typeface="HGMaruGothicMPRO" panose="020F0600000000000000" pitchFamily="34" charset="-128"/>
                  <a:ea typeface="HGMaruGothicMPRO" panose="020F0600000000000000" pitchFamily="34" charset="-128"/>
                </a:rPr>
                <a:t>に掲げる処方箋料及び区分番号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F500</a:t>
              </a:r>
              <a:r>
                <a:rPr lang="ja-JP" altLang="en-US" sz="1500">
                  <a:solidFill>
                    <a:schemeClr val="tx1"/>
                  </a:solidFill>
                  <a:effectLst/>
                  <a:latin typeface="HGMaruGothicMPRO" panose="020F0600000000000000" pitchFamily="34" charset="-128"/>
                  <a:ea typeface="HGMaruGothicMPRO" panose="020F0600000000000000" pitchFamily="34" charset="-128"/>
                </a:rPr>
                <a:t>に掲げる調剤技術基本料は、算定しない。ただし、医師が疾患の特性等により必要性があると判断し、やむを得ず</a:t>
              </a:r>
              <a:r>
                <a:rPr lang="en-US" altLang="ja-JP" sz="1500" dirty="0">
                  <a:solidFill>
                    <a:schemeClr val="tx1"/>
                  </a:solidFill>
                  <a:effectLst/>
                  <a:latin typeface="HGMaruGothicMPRO" panose="020F0600000000000000" pitchFamily="34" charset="-128"/>
                  <a:ea typeface="HGMaruGothicMPRO" panose="020F0600000000000000" pitchFamily="34" charset="-128"/>
                </a:rPr>
                <a:t>63</a:t>
              </a:r>
              <a:r>
                <a:rPr lang="ja-JP" altLang="en-US" sz="1500">
                  <a:solidFill>
                    <a:schemeClr val="tx1"/>
                  </a:solidFill>
                  <a:effectLst/>
                  <a:latin typeface="HGMaruGothicMPRO" panose="020F0600000000000000" pitchFamily="34" charset="-128"/>
                  <a:ea typeface="HGMaruGothicMPRO" panose="020F0600000000000000" pitchFamily="34" charset="-128"/>
                </a:rPr>
                <a:t>枚を超えて投薬する場合には、その理由を処方箋及び診療報酬明細書に記載することで算定可能とする。</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10</a:t>
              </a:r>
              <a:r>
                <a:rPr lang="ja-JP" altLang="en-US" sz="1500">
                  <a:solidFill>
                    <a:schemeClr val="tx1"/>
                  </a:solidFill>
                  <a:effectLst/>
                  <a:latin typeface="HGMaruGothicMPRO" panose="020F0600000000000000" pitchFamily="34" charset="-128"/>
                  <a:ea typeface="HGMaruGothicMPRO" panose="020F0600000000000000" pitchFamily="34" charset="-128"/>
                </a:rPr>
                <a:t>　「通則</a:t>
              </a:r>
              <a:r>
                <a:rPr lang="en-US" altLang="ja-JP" sz="1500" dirty="0">
                  <a:solidFill>
                    <a:schemeClr val="tx1"/>
                  </a:solidFill>
                  <a:effectLst/>
                  <a:latin typeface="HGMaruGothicMPRO" panose="020F0600000000000000" pitchFamily="34" charset="-128"/>
                  <a:ea typeface="HGMaruGothicMPRO" panose="020F0600000000000000" pitchFamily="34" charset="-128"/>
                </a:rPr>
                <a:t>5</a:t>
              </a:r>
              <a:r>
                <a:rPr lang="ja-JP" altLang="en-US" sz="1500">
                  <a:solidFill>
                    <a:schemeClr val="tx1"/>
                  </a:solidFill>
                  <a:effectLst/>
                  <a:latin typeface="HGMaruGothicMPRO" panose="020F0600000000000000" pitchFamily="34" charset="-128"/>
                  <a:ea typeface="HGMaruGothicMPRO" panose="020F0600000000000000" pitchFamily="34" charset="-128"/>
                </a:rPr>
                <a:t>」の</a:t>
              </a:r>
              <a:r>
                <a:rPr lang="ja-JP" altLang="en-US" sz="1500">
                  <a:solidFill>
                    <a:srgbClr val="FF0000"/>
                  </a:solidFill>
                  <a:effectLst/>
                  <a:latin typeface="HGMaruGothicMPRO" panose="020F0600000000000000" pitchFamily="34" charset="-128"/>
                  <a:ea typeface="HGMaruGothicMPRO" panose="020F0600000000000000" pitchFamily="34" charset="-128"/>
                </a:rPr>
                <a:t>湿布薬</a:t>
              </a:r>
              <a:r>
                <a:rPr lang="ja-JP" altLang="en-US" sz="1500">
                  <a:solidFill>
                    <a:schemeClr val="tx1"/>
                  </a:solidFill>
                  <a:effectLst/>
                  <a:latin typeface="HGMaruGothicMPRO" panose="020F0600000000000000" pitchFamily="34" charset="-128"/>
                  <a:ea typeface="HGMaruGothicMPRO" panose="020F0600000000000000" pitchFamily="34" charset="-128"/>
                </a:rPr>
                <a:t>とは、</a:t>
              </a:r>
              <a:r>
                <a:rPr lang="ja-JP" altLang="en-US" sz="1500">
                  <a:solidFill>
                    <a:srgbClr val="FF0000"/>
                  </a:solidFill>
                  <a:effectLst/>
                  <a:latin typeface="HGMaruGothicMPRO" panose="020F0600000000000000" pitchFamily="34" charset="-128"/>
                  <a:ea typeface="HGMaruGothicMPRO" panose="020F0600000000000000" pitchFamily="34" charset="-128"/>
                </a:rPr>
                <a:t>貼付剤のうち、薬効分類上の鎮痛、鎮痒、収斂、消炎剤</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ただし、専ら皮膚疾患に用いるものを除く。</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をいう。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8930ED63-9FAC-8B40-EFD5-87084DC87D08}"/>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投薬</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＜通則＞</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５</a:t>
              </a:r>
              <a:r>
                <a:rPr lang="ja-JP" altLang="en-US" sz="1500">
                  <a:solidFill>
                    <a:schemeClr val="tx1"/>
                  </a:solidFill>
                  <a:effectLst/>
                  <a:latin typeface="HGMaruGothicMPRO" panose="020F0600000000000000" pitchFamily="34" charset="-128"/>
                  <a:ea typeface="HGMaruGothicMPRO" panose="020F0600000000000000" pitchFamily="34" charset="-128"/>
                </a:rPr>
                <a:t>　入院中の患者以外の患者に対して、</a:t>
              </a:r>
              <a:r>
                <a:rPr lang="en-US" altLang="ja-JP" sz="1500" dirty="0">
                  <a:solidFill>
                    <a:schemeClr val="tx1"/>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処方につき</a:t>
              </a:r>
              <a:r>
                <a:rPr lang="en-US" altLang="ja-JP" sz="1500" dirty="0">
                  <a:solidFill>
                    <a:schemeClr val="tx1"/>
                  </a:solidFill>
                  <a:effectLst/>
                  <a:latin typeface="HGMaruGothicMPRO" panose="020F0600000000000000" pitchFamily="34" charset="-128"/>
                  <a:ea typeface="HGMaruGothicMPRO" panose="020F0600000000000000" pitchFamily="34" charset="-128"/>
                </a:rPr>
                <a:t>63</a:t>
              </a:r>
              <a:r>
                <a:rPr lang="ja-JP" altLang="en-US" sz="1500">
                  <a:solidFill>
                    <a:schemeClr val="tx1"/>
                  </a:solidFill>
                  <a:effectLst/>
                  <a:latin typeface="HGMaruGothicMPRO" panose="020F0600000000000000" pitchFamily="34" charset="-128"/>
                  <a:ea typeface="HGMaruGothicMPRO" panose="020F0600000000000000" pitchFamily="34" charset="-128"/>
                </a:rPr>
                <a:t>枚を超えて</a:t>
              </a:r>
              <a:r>
                <a:rPr lang="ja-JP" altLang="en-US" sz="1500">
                  <a:solidFill>
                    <a:srgbClr val="FF0000"/>
                  </a:solidFill>
                  <a:effectLst/>
                  <a:latin typeface="HGMaruGothicMPRO" panose="020F0600000000000000" pitchFamily="34" charset="-128"/>
                  <a:ea typeface="HGMaruGothicMPRO" panose="020F0600000000000000" pitchFamily="34" charset="-128"/>
                </a:rPr>
                <a:t>貼付薬</a:t>
              </a:r>
              <a:r>
                <a:rPr lang="ja-JP" altLang="en-US" sz="1500">
                  <a:solidFill>
                    <a:schemeClr val="tx1"/>
                  </a:solidFill>
                  <a:effectLst/>
                  <a:latin typeface="HGMaruGothicMPRO" panose="020F0600000000000000" pitchFamily="34" charset="-128"/>
                  <a:ea typeface="HGMaruGothicMPRO" panose="020F0600000000000000" pitchFamily="34" charset="-128"/>
                </a:rPr>
                <a:t>を投薬した場合は、区分番号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F000</a:t>
              </a:r>
              <a:r>
                <a:rPr lang="ja-JP" altLang="en-US" sz="1500">
                  <a:solidFill>
                    <a:schemeClr val="tx1"/>
                  </a:solidFill>
                  <a:effectLst/>
                  <a:latin typeface="HGMaruGothicMPRO" panose="020F0600000000000000" pitchFamily="34" charset="-128"/>
                  <a:ea typeface="HGMaruGothicMPRO" panose="020F0600000000000000" pitchFamily="34" charset="-128"/>
                </a:rPr>
                <a:t>に掲げる調剤料、区分番号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F100</a:t>
              </a:r>
              <a:r>
                <a:rPr lang="ja-JP" altLang="en-US" sz="1500">
                  <a:solidFill>
                    <a:schemeClr val="tx1"/>
                  </a:solidFill>
                  <a:effectLst/>
                  <a:latin typeface="HGMaruGothicMPRO" panose="020F0600000000000000" pitchFamily="34" charset="-128"/>
                  <a:ea typeface="HGMaruGothicMPRO" panose="020F0600000000000000" pitchFamily="34" charset="-128"/>
                </a:rPr>
                <a:t>に掲げる処方料、区分番号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F200</a:t>
              </a:r>
              <a:r>
                <a:rPr lang="ja-JP" altLang="en-US" sz="1500">
                  <a:solidFill>
                    <a:schemeClr val="tx1"/>
                  </a:solidFill>
                  <a:effectLst/>
                  <a:latin typeface="HGMaruGothicMPRO" panose="020F0600000000000000" pitchFamily="34" charset="-128"/>
                  <a:ea typeface="HGMaruGothicMPRO" panose="020F0600000000000000" pitchFamily="34" charset="-128"/>
                </a:rPr>
                <a:t>に掲げる薬剤</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当該超過分に係る薬剤料に限る。</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 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F400</a:t>
              </a:r>
              <a:r>
                <a:rPr lang="ja-JP" altLang="en-US" sz="1500">
                  <a:solidFill>
                    <a:schemeClr val="tx1"/>
                  </a:solidFill>
                  <a:effectLst/>
                  <a:latin typeface="HGMaruGothicMPRO" panose="020F0600000000000000" pitchFamily="34" charset="-128"/>
                  <a:ea typeface="HGMaruGothicMPRO" panose="020F0600000000000000" pitchFamily="34" charset="-128"/>
                </a:rPr>
                <a:t>に掲げる処方箋料及び区分番号</a:t>
              </a:r>
              <a:r>
                <a:rPr lang="en" altLang="ja-JP" sz="1500" dirty="0">
                  <a:solidFill>
                    <a:schemeClr val="tx1"/>
                  </a:solidFill>
                  <a:effectLst/>
                  <a:latin typeface="HGMaruGothicMPRO" panose="020F0600000000000000" pitchFamily="34" charset="-128"/>
                  <a:ea typeface="HGMaruGothicMPRO" panose="020F0600000000000000" pitchFamily="34" charset="-128"/>
                </a:rPr>
                <a:t>F500</a:t>
              </a:r>
              <a:r>
                <a:rPr lang="ja-JP" altLang="en-US" sz="1500">
                  <a:solidFill>
                    <a:schemeClr val="tx1"/>
                  </a:solidFill>
                  <a:effectLst/>
                  <a:latin typeface="HGMaruGothicMPRO" panose="020F0600000000000000" pitchFamily="34" charset="-128"/>
                  <a:ea typeface="HGMaruGothicMPRO" panose="020F0600000000000000" pitchFamily="34" charset="-128"/>
                </a:rPr>
                <a:t>に掲げる調剤技術基本料は、算定しない。ただし、医師が疾患の特性等により必要性があると判断し、やむを得ず</a:t>
              </a:r>
              <a:r>
                <a:rPr lang="en-US" altLang="ja-JP" sz="1500" dirty="0">
                  <a:solidFill>
                    <a:schemeClr val="tx1"/>
                  </a:solidFill>
                  <a:effectLst/>
                  <a:latin typeface="HGMaruGothicMPRO" panose="020F0600000000000000" pitchFamily="34" charset="-128"/>
                  <a:ea typeface="HGMaruGothicMPRO" panose="020F0600000000000000" pitchFamily="34" charset="-128"/>
                </a:rPr>
                <a:t>63</a:t>
              </a:r>
              <a:r>
                <a:rPr lang="ja-JP" altLang="en-US" sz="1500">
                  <a:solidFill>
                    <a:schemeClr val="tx1"/>
                  </a:solidFill>
                  <a:effectLst/>
                  <a:latin typeface="HGMaruGothicMPRO" panose="020F0600000000000000" pitchFamily="34" charset="-128"/>
                  <a:ea typeface="HGMaruGothicMPRO" panose="020F0600000000000000" pitchFamily="34" charset="-128"/>
                </a:rPr>
                <a:t>枚を超えて投薬する場合には、その理由を処方箋及び診療報酬明細書に記載することで算定可能とする。 </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10</a:t>
              </a:r>
              <a:r>
                <a:rPr lang="ja-JP" altLang="en-US" sz="1500">
                  <a:solidFill>
                    <a:schemeClr val="tx1"/>
                  </a:solidFill>
                  <a:effectLst/>
                  <a:latin typeface="HGMaruGothicMPRO" panose="020F0600000000000000" pitchFamily="34" charset="-128"/>
                  <a:ea typeface="HGMaruGothicMPRO" panose="020F0600000000000000" pitchFamily="34" charset="-128"/>
                </a:rPr>
                <a:t>　「通則</a:t>
              </a:r>
              <a:r>
                <a:rPr lang="en-US" altLang="ja-JP" sz="1500" dirty="0">
                  <a:solidFill>
                    <a:schemeClr val="tx1"/>
                  </a:solidFill>
                  <a:effectLst/>
                  <a:latin typeface="HGMaruGothicMPRO" panose="020F0600000000000000" pitchFamily="34" charset="-128"/>
                  <a:ea typeface="HGMaruGothicMPRO" panose="020F0600000000000000" pitchFamily="34" charset="-128"/>
                </a:rPr>
                <a:t>5</a:t>
              </a:r>
              <a:r>
                <a:rPr lang="ja-JP" altLang="en-US" sz="1500">
                  <a:solidFill>
                    <a:schemeClr val="tx1"/>
                  </a:solidFill>
                  <a:effectLst/>
                  <a:latin typeface="HGMaruGothicMPRO" panose="020F0600000000000000" pitchFamily="34" charset="-128"/>
                  <a:ea typeface="HGMaruGothicMPRO" panose="020F0600000000000000" pitchFamily="34" charset="-128"/>
                </a:rPr>
                <a:t>」の</a:t>
              </a:r>
              <a:r>
                <a:rPr lang="ja-JP" altLang="en-US" sz="1500">
                  <a:solidFill>
                    <a:srgbClr val="FF0000"/>
                  </a:solidFill>
                  <a:effectLst/>
                  <a:latin typeface="HGMaruGothicMPRO" panose="020F0600000000000000" pitchFamily="34" charset="-128"/>
                  <a:ea typeface="HGMaruGothicMPRO" panose="020F0600000000000000" pitchFamily="34" charset="-128"/>
                </a:rPr>
                <a:t>貼付剤</a:t>
              </a:r>
              <a:r>
                <a:rPr lang="ja-JP" altLang="en-US" sz="1500">
                  <a:solidFill>
                    <a:schemeClr val="tx1"/>
                  </a:solidFill>
                  <a:effectLst/>
                  <a:latin typeface="HGMaruGothicMPRO" panose="020F0600000000000000" pitchFamily="34" charset="-128"/>
                  <a:ea typeface="HGMaruGothicMPRO" panose="020F0600000000000000" pitchFamily="34" charset="-128"/>
                </a:rPr>
                <a:t>とは、</a:t>
              </a:r>
              <a:r>
                <a:rPr lang="ja-JP" altLang="en-US" sz="1500">
                  <a:solidFill>
                    <a:srgbClr val="FF0000"/>
                  </a:solidFill>
                  <a:effectLst/>
                  <a:latin typeface="HGMaruGothicMPRO" panose="020F0600000000000000" pitchFamily="34" charset="-128"/>
                  <a:ea typeface="HGMaruGothicMPRO" panose="020F0600000000000000" pitchFamily="34" charset="-128"/>
                </a:rPr>
                <a:t>鎮痛・消炎に係る効能・効果を有する貼付剤</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ただし、麻薬若しくは向精神薬であるもの又は専ら皮膚疾患に用いるものを除く。</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をいう。</a:t>
              </a:r>
              <a:r>
                <a:rPr lang="ja-JP" altLang="en-US" sz="1500">
                  <a:solidFill>
                    <a:srgbClr val="FF0000"/>
                  </a:solidFill>
                  <a:effectLst/>
                  <a:latin typeface="HGMaruGothicMPRO" panose="020F0600000000000000" pitchFamily="34" charset="-128"/>
                  <a:ea typeface="HGMaruGothicMPRO" panose="020F0600000000000000" pitchFamily="34" charset="-128"/>
                </a:rPr>
                <a:t>ただし、各種がんにおける鎮痛の目的で用いる場合はこの限りでない</a:t>
              </a:r>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60473A5E-4835-A45E-C078-6C4EA554DE47}"/>
                </a:ext>
              </a:extLst>
            </p:cNvPr>
            <p:cNvSpPr/>
            <p:nvPr/>
          </p:nvSpPr>
          <p:spPr>
            <a:xfrm>
              <a:off x="585628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72A9D69A-6BD7-3F9F-4E86-9422D89F9CB7}"/>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9B2E650E-A4F8-03CC-5DDE-132C653EA138}"/>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669E8F00-9C6A-5711-081A-A8D31136411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212F75B6-F34D-FF38-DAF7-999CC0C5B99A}"/>
              </a:ext>
            </a:extLst>
          </p:cNvPr>
          <p:cNvSpPr>
            <a:spLocks noGrp="1"/>
          </p:cNvSpPr>
          <p:nvPr>
            <p:ph type="sldNum" sz="quarter" idx="12"/>
          </p:nvPr>
        </p:nvSpPr>
        <p:spPr/>
        <p:txBody>
          <a:bodyPr/>
          <a:lstStyle/>
          <a:p>
            <a:fld id="{7F53A4F6-1DED-4042-94B1-26CBF9BCF6BA}" type="slidenum">
              <a:rPr kumimoji="1" lang="ja-JP" altLang="en-US" smtClean="0"/>
              <a:t>318</a:t>
            </a:fld>
            <a:endParaRPr kumimoji="1" lang="ja-JP" altLang="en-US"/>
          </a:p>
        </p:txBody>
      </p:sp>
    </p:spTree>
    <p:extLst>
      <p:ext uri="{BB962C8B-B14F-4D97-AF65-F5344CB8AC3E}">
        <p14:creationId xmlns:p14="http://schemas.microsoft.com/office/powerpoint/2010/main" val="268730996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16253-9DA1-B7BF-BB3D-52C9608061BF}"/>
            </a:ext>
          </a:extLst>
        </p:cNvPr>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D75ECFD2-7E6B-2D3E-C8B8-069339CA92D7}"/>
              </a:ext>
            </a:extLst>
          </p:cNvPr>
          <p:cNvGrpSpPr/>
          <p:nvPr/>
        </p:nvGrpSpPr>
        <p:grpSpPr>
          <a:xfrm>
            <a:off x="234270" y="1955800"/>
            <a:ext cx="11744260" cy="4663901"/>
            <a:chOff x="285070" y="1955800"/>
            <a:chExt cx="11744260" cy="4663901"/>
          </a:xfrm>
        </p:grpSpPr>
        <p:sp>
          <p:nvSpPr>
            <p:cNvPr id="10" name="タイトル 1">
              <a:extLst>
                <a:ext uri="{FF2B5EF4-FFF2-40B4-BE49-F238E27FC236}">
                  <a16:creationId xmlns:a16="http://schemas.microsoft.com/office/drawing/2014/main" id="{372E8CFF-21F5-E9A5-4135-37EB33660300}"/>
                </a:ext>
              </a:extLst>
            </p:cNvPr>
            <p:cNvSpPr txBox="1">
              <a:spLocks/>
            </p:cNvSpPr>
            <p:nvPr/>
          </p:nvSpPr>
          <p:spPr>
            <a:xfrm>
              <a:off x="285070" y="1955800"/>
              <a:ext cx="5487080" cy="4663901"/>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処方箋料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15</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　保険医療機関及び保険医療養担当規則において、投与量に限度が定められている医薬品及び</a:t>
              </a:r>
              <a:r>
                <a:rPr lang="ja-JP" altLang="en-US" sz="1500">
                  <a:solidFill>
                    <a:srgbClr val="FF0000"/>
                  </a:solidFill>
                  <a:effectLst/>
                  <a:latin typeface="HGMaruGothicMPRO" panose="020F0600000000000000" pitchFamily="34" charset="-128"/>
                  <a:ea typeface="HGMaruGothicMPRO" panose="020F0600000000000000" pitchFamily="34" charset="-128"/>
                </a:rPr>
                <a:t>湿布薬</a:t>
              </a:r>
              <a:r>
                <a:rPr lang="ja-JP" altLang="en-US" sz="1500">
                  <a:solidFill>
                    <a:schemeClr val="tx1"/>
                  </a:solidFill>
                  <a:effectLst/>
                  <a:latin typeface="HGMaruGothicMPRO" panose="020F0600000000000000" pitchFamily="34" charset="-128"/>
                  <a:ea typeface="HGMaruGothicMPRO" panose="020F0600000000000000" pitchFamily="34" charset="-128"/>
                </a:rPr>
                <a:t>については、リフィル処方箋による処方を行うことはできない。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2" name="タイトル 1">
              <a:extLst>
                <a:ext uri="{FF2B5EF4-FFF2-40B4-BE49-F238E27FC236}">
                  <a16:creationId xmlns:a16="http://schemas.microsoft.com/office/drawing/2014/main" id="{55BFE707-C93A-837E-6F70-846B5114A30A}"/>
                </a:ext>
              </a:extLst>
            </p:cNvPr>
            <p:cNvSpPr txBox="1">
              <a:spLocks/>
            </p:cNvSpPr>
            <p:nvPr/>
          </p:nvSpPr>
          <p:spPr>
            <a:xfrm>
              <a:off x="6542930" y="1955801"/>
              <a:ext cx="5486400" cy="466390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処方箋料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endParaRPr lang="en-US" altLang="ja-JP" sz="1500" dirty="0">
                <a:solidFill>
                  <a:schemeClr val="bg1"/>
                </a:solidFill>
                <a:highlight>
                  <a:srgbClr val="000000"/>
                </a:highligh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latin typeface="HGMaruGothicMPRO" panose="020F0600000000000000" pitchFamily="34" charset="-128"/>
                  <a:ea typeface="HGMaruGothicMPRO" panose="020F0600000000000000" pitchFamily="34" charset="-128"/>
                </a:rPr>
                <a:t>15</a:t>
              </a: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　保険医療機関及び保険医療養担当規則において、投与量に限度が定められている医薬品及び</a:t>
              </a:r>
              <a:r>
                <a:rPr lang="ja-JP" altLang="en-US" sz="1500">
                  <a:solidFill>
                    <a:srgbClr val="FF0000"/>
                  </a:solidFill>
                  <a:effectLst/>
                  <a:latin typeface="HGMaruGothicMPRO" panose="020F0600000000000000" pitchFamily="34" charset="-128"/>
                  <a:ea typeface="HGMaruGothicMPRO" panose="020F0600000000000000" pitchFamily="34" charset="-128"/>
                </a:rPr>
                <a:t>貼付薬</a:t>
              </a:r>
              <a:r>
                <a:rPr lang="ja-JP" altLang="en-US" sz="1500">
                  <a:solidFill>
                    <a:schemeClr val="tx1"/>
                  </a:solidFill>
                  <a:effectLst/>
                  <a:latin typeface="HGMaruGothicMPRO" panose="020F0600000000000000" pitchFamily="34" charset="-128"/>
                  <a:ea typeface="HGMaruGothicMPRO" panose="020F0600000000000000" pitchFamily="34" charset="-128"/>
                </a:rPr>
                <a:t>については、リフィル処方箋による処方を行うことはできない。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13" name="右矢印 12">
              <a:extLst>
                <a:ext uri="{FF2B5EF4-FFF2-40B4-BE49-F238E27FC236}">
                  <a16:creationId xmlns:a16="http://schemas.microsoft.com/office/drawing/2014/main" id="{D682A07E-83B4-1BBA-4C70-60577AEAD7E8}"/>
                </a:ext>
              </a:extLst>
            </p:cNvPr>
            <p:cNvSpPr/>
            <p:nvPr/>
          </p:nvSpPr>
          <p:spPr>
            <a:xfrm>
              <a:off x="5856288" y="39016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タイトル 1">
            <a:extLst>
              <a:ext uri="{FF2B5EF4-FFF2-40B4-BE49-F238E27FC236}">
                <a16:creationId xmlns:a16="http://schemas.microsoft.com/office/drawing/2014/main" id="{9F7AB79D-9BB8-B706-3DDE-58972D4ABD3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200">
                <a:solidFill>
                  <a:schemeClr val="tx1"/>
                </a:solidFill>
                <a:latin typeface="HG丸ｺﾞｼｯｸM-PRO"/>
                <a:ea typeface="HG丸ｺﾞｼｯｸM-PRO"/>
                <a:cs typeface="HG丸ｺﾞｼｯｸM-PRO"/>
              </a:rPr>
              <a:t>１</a:t>
            </a:r>
            <a:r>
              <a:rPr lang="en-US" altLang="ja-JP" sz="3200" dirty="0">
                <a:solidFill>
                  <a:schemeClr val="tx1"/>
                </a:solidFill>
                <a:latin typeface="HG丸ｺﾞｼｯｸM-PRO"/>
                <a:ea typeface="HG丸ｺﾞｼｯｸM-PRO"/>
                <a:cs typeface="HG丸ｺﾞｼｯｸM-PRO"/>
              </a:rPr>
              <a:t> </a:t>
            </a:r>
            <a:r>
              <a:rPr lang="ja-JP" altLang="en-US" sz="3200">
                <a:solidFill>
                  <a:schemeClr val="tx1"/>
                </a:solidFill>
                <a:latin typeface="HG丸ｺﾞｼｯｸM-PRO"/>
                <a:ea typeface="HG丸ｺﾞｼｯｸM-PRO"/>
                <a:cs typeface="HG丸ｺﾞｼｯｸM-PRO"/>
              </a:rPr>
              <a:t>後発医薬品やバイオ後続品の使用促進、長期収載品の保険給付の在り方の見直し等</a:t>
            </a:r>
            <a:endParaRPr lang="en-US" altLang="ja-JP" sz="3200" dirty="0">
              <a:solidFill>
                <a:schemeClr val="tx1"/>
              </a:solidFill>
              <a:latin typeface="HG丸ｺﾞｼｯｸM-PRO"/>
              <a:ea typeface="HG丸ｺﾞｼｯｸM-PRO"/>
              <a:cs typeface="HG丸ｺﾞｼｯｸM-PRO"/>
            </a:endParaRPr>
          </a:p>
        </p:txBody>
      </p:sp>
      <p:sp>
        <p:nvSpPr>
          <p:cNvPr id="5" name="タイトル 1">
            <a:extLst>
              <a:ext uri="{FF2B5EF4-FFF2-40B4-BE49-F238E27FC236}">
                <a16:creationId xmlns:a16="http://schemas.microsoft.com/office/drawing/2014/main" id="{C769318B-E62E-85E4-F64A-411668E3537B}"/>
              </a:ext>
            </a:extLst>
          </p:cNvPr>
          <p:cNvSpPr txBox="1">
            <a:spLocks/>
          </p:cNvSpPr>
          <p:nvPr/>
        </p:nvSpPr>
        <p:spPr>
          <a:xfrm>
            <a:off x="0" y="0"/>
            <a:ext cx="4229100" cy="1075075"/>
          </a:xfrm>
          <a:prstGeom prst="rect">
            <a:avLst/>
          </a:prstGeom>
          <a:solidFill>
            <a:srgbClr val="00B050"/>
          </a:solidFill>
        </p:spPr>
        <p:txBody>
          <a:bodyPr vert="horz" lIns="91440" tIns="7200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Ⅳ </a:t>
            </a:r>
            <a:r>
              <a:rPr lang="ja-JP" altLang="en-US" sz="3600">
                <a:solidFill>
                  <a:schemeClr val="bg1"/>
                </a:solidFill>
                <a:latin typeface="HG丸ｺﾞｼｯｸM-PRO"/>
                <a:ea typeface="HG丸ｺﾞｼｯｸM-PRO"/>
                <a:cs typeface="HG丸ｺﾞｼｯｸM-PRO"/>
              </a:rPr>
              <a:t>制度の安定性・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持続可能性</a:t>
            </a:r>
            <a:endParaRPr lang="en-US" altLang="ja-JP" sz="3600" dirty="0">
              <a:solidFill>
                <a:schemeClr val="bg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0D6E09BC-68F3-4638-2CBA-54EA0999A1D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医療Ｄ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及び医薬品の安定供給に資する取組の推進に伴う処方等に係る評価の再編</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85AB6D2E-ADC8-B28B-C940-F029B9CDA8C5}"/>
              </a:ext>
            </a:extLst>
          </p:cNvPr>
          <p:cNvSpPr>
            <a:spLocks noGrp="1"/>
          </p:cNvSpPr>
          <p:nvPr>
            <p:ph type="sldNum" sz="quarter" idx="12"/>
          </p:nvPr>
        </p:nvSpPr>
        <p:spPr/>
        <p:txBody>
          <a:bodyPr/>
          <a:lstStyle/>
          <a:p>
            <a:fld id="{7F53A4F6-1DED-4042-94B1-26CBF9BCF6BA}" type="slidenum">
              <a:rPr kumimoji="1" lang="ja-JP" altLang="en-US" smtClean="0"/>
              <a:t>319</a:t>
            </a:fld>
            <a:endParaRPr kumimoji="1" lang="ja-JP" altLang="en-US"/>
          </a:p>
        </p:txBody>
      </p:sp>
    </p:spTree>
    <p:extLst>
      <p:ext uri="{BB962C8B-B14F-4D97-AF65-F5344CB8AC3E}">
        <p14:creationId xmlns:p14="http://schemas.microsoft.com/office/powerpoint/2010/main" val="2904023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CBF662-B93D-9CAC-23A7-CBF659530616}"/>
              </a:ext>
            </a:extLst>
          </p:cNvPr>
          <p:cNvSpPr>
            <a:spLocks noGrp="1"/>
          </p:cNvSpPr>
          <p:nvPr>
            <p:ph idx="1"/>
          </p:nvPr>
        </p:nvSpPr>
        <p:spPr>
          <a:xfrm>
            <a:off x="372996" y="865095"/>
            <a:ext cx="11446008" cy="1447800"/>
          </a:xfrm>
        </p:spPr>
        <p:txBody>
          <a:bodyPr anchor="t" anchorCtr="0">
            <a:normAutofit/>
          </a:bodyPr>
          <a:lstStyle/>
          <a:p>
            <a:pPr marL="0" indent="0" algn="ctr">
              <a:buNone/>
            </a:pPr>
            <a:r>
              <a:rPr lang="ja-JP" altLang="en-US" sz="6000">
                <a:latin typeface="HGMaruGothicMPRO" panose="020F0600000000000000" pitchFamily="34" charset="-128"/>
                <a:ea typeface="HGMaruGothicMPRO" panose="020F0600000000000000" pitchFamily="34" charset="-128"/>
              </a:rPr>
              <a:t>近年の厚労省のトレンド②</a:t>
            </a:r>
            <a:endParaRPr kumimoji="1" lang="en-US" altLang="ja-JP" sz="6000" dirty="0">
              <a:latin typeface="HGMaruGothicMPRO" panose="020F0600000000000000" pitchFamily="34" charset="-128"/>
              <a:ea typeface="HGMaruGothicMPRO" panose="020F0600000000000000" pitchFamily="34" charset="-128"/>
            </a:endParaRPr>
          </a:p>
        </p:txBody>
      </p:sp>
      <p:sp>
        <p:nvSpPr>
          <p:cNvPr id="2" name="コンテンツ プレースホルダー 2">
            <a:extLst>
              <a:ext uri="{FF2B5EF4-FFF2-40B4-BE49-F238E27FC236}">
                <a16:creationId xmlns:a16="http://schemas.microsoft.com/office/drawing/2014/main" id="{4B2AB0E8-3432-340C-D32E-D9563BD2EC73}"/>
              </a:ext>
            </a:extLst>
          </p:cNvPr>
          <p:cNvSpPr txBox="1">
            <a:spLocks/>
          </p:cNvSpPr>
          <p:nvPr/>
        </p:nvSpPr>
        <p:spPr>
          <a:xfrm>
            <a:off x="1020884" y="2651918"/>
            <a:ext cx="10150231" cy="1554164"/>
          </a:xfrm>
          <a:prstGeom prst="rect">
            <a:avLst/>
          </a:prstGeom>
          <a:solidFill>
            <a:srgbClr val="0070C0"/>
          </a:solidFill>
        </p:spPr>
        <p:txBody>
          <a:bodyPr vert="horz" lIns="91440" tIns="45720" rIns="91440" bIns="45720" rtlCol="0" anchor="ctr" anchorCtr="1">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6000">
                <a:solidFill>
                  <a:schemeClr val="bg1"/>
                </a:solidFill>
                <a:latin typeface="HGMaruGothicMPRO" panose="020F0600000000000000" pitchFamily="34" charset="-128"/>
                <a:ea typeface="HGMaruGothicMPRO" panose="020F0600000000000000" pitchFamily="34" charset="-128"/>
              </a:rPr>
              <a:t>医学管理</a:t>
            </a:r>
            <a:r>
              <a:rPr lang="ja-JP" altLang="en-US" sz="3900">
                <a:solidFill>
                  <a:schemeClr val="bg1"/>
                </a:solidFill>
                <a:latin typeface="HGMaruGothicMPRO" panose="020F0600000000000000" pitchFamily="34" charset="-128"/>
                <a:ea typeface="HGMaruGothicMPRO" panose="020F0600000000000000" pitchFamily="34" charset="-128"/>
              </a:rPr>
              <a:t>の</a:t>
            </a:r>
            <a:r>
              <a:rPr lang="ja-JP" altLang="en-US" sz="6000">
                <a:solidFill>
                  <a:schemeClr val="bg1"/>
                </a:solidFill>
                <a:latin typeface="HGMaruGothicMPRO" panose="020F0600000000000000" pitchFamily="34" charset="-128"/>
                <a:ea typeface="HGMaruGothicMPRO" panose="020F0600000000000000" pitchFamily="34" charset="-128"/>
              </a:rPr>
              <a:t>保険医療費</a:t>
            </a:r>
            <a:r>
              <a:rPr lang="ja-JP" altLang="en-US" sz="3900">
                <a:solidFill>
                  <a:schemeClr val="bg1"/>
                </a:solidFill>
                <a:latin typeface="HGMaruGothicMPRO" panose="020F0600000000000000" pitchFamily="34" charset="-128"/>
                <a:ea typeface="HGMaruGothicMPRO" panose="020F0600000000000000" pitchFamily="34" charset="-128"/>
              </a:rPr>
              <a:t>が</a:t>
            </a:r>
            <a:r>
              <a:rPr lang="ja-JP" altLang="en-US" sz="6000">
                <a:solidFill>
                  <a:schemeClr val="bg1"/>
                </a:solidFill>
                <a:latin typeface="HGMaruGothicMPRO" panose="020F0600000000000000" pitchFamily="34" charset="-128"/>
                <a:ea typeface="HGMaruGothicMPRO" panose="020F0600000000000000" pitchFamily="34" charset="-128"/>
              </a:rPr>
              <a:t>増加中</a:t>
            </a:r>
            <a:endParaRPr lang="en-US" altLang="ja-JP" sz="6000" dirty="0">
              <a:solidFill>
                <a:schemeClr val="bg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71FB3189-07AE-2A7A-2A35-810DF0BCE749}"/>
              </a:ext>
            </a:extLst>
          </p:cNvPr>
          <p:cNvSpPr>
            <a:spLocks noGrp="1"/>
          </p:cNvSpPr>
          <p:nvPr>
            <p:ph type="sldNum" sz="quarter" idx="12"/>
          </p:nvPr>
        </p:nvSpPr>
        <p:spPr/>
        <p:txBody>
          <a:bodyPr/>
          <a:lstStyle/>
          <a:p>
            <a:fld id="{7F53A4F6-1DED-4042-94B1-26CBF9BCF6BA}" type="slidenum">
              <a:rPr kumimoji="1" lang="ja-JP" altLang="en-US" smtClean="0"/>
              <a:t>32</a:t>
            </a:fld>
            <a:endParaRPr kumimoji="1" lang="ja-JP" altLang="en-US"/>
          </a:p>
        </p:txBody>
      </p:sp>
    </p:spTree>
    <p:extLst>
      <p:ext uri="{BB962C8B-B14F-4D97-AF65-F5344CB8AC3E}">
        <p14:creationId xmlns:p14="http://schemas.microsoft.com/office/powerpoint/2010/main" val="308618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0" y="2069682"/>
            <a:ext cx="12192000" cy="2718636"/>
          </a:xfrm>
          <a:prstGeom prst="rect">
            <a:avLst/>
          </a:prstGeom>
        </p:spPr>
        <p:txBody>
          <a:bodyPr vert="horz" lIns="91440" tIns="45720" rIns="91440" bIns="45720" rtlCol="0" anchor="ctr" anchorCtr="1">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8000">
                <a:solidFill>
                  <a:srgbClr val="0432FF"/>
                </a:solidFill>
                <a:latin typeface="HG丸ｺﾞｼｯｸM-PRO"/>
                <a:ea typeface="HG丸ｺﾞｼｯｸM-PRO"/>
                <a:cs typeface="HG丸ｺﾞｼｯｸM-PRO"/>
              </a:rPr>
              <a:t>では</a:t>
            </a:r>
            <a:endParaRPr lang="en-US" altLang="ja-JP" sz="8000" dirty="0">
              <a:solidFill>
                <a:srgbClr val="0432FF"/>
              </a:solidFill>
              <a:latin typeface="HG丸ｺﾞｼｯｸM-PRO"/>
              <a:ea typeface="HG丸ｺﾞｼｯｸM-PRO"/>
              <a:cs typeface="HG丸ｺﾞｼｯｸM-PRO"/>
            </a:endParaRPr>
          </a:p>
          <a:p>
            <a:r>
              <a:rPr lang="ja-JP" altLang="en-US" sz="8000">
                <a:solidFill>
                  <a:srgbClr val="0432FF"/>
                </a:solidFill>
                <a:latin typeface="HG丸ｺﾞｼｯｸM-PRO"/>
                <a:ea typeface="HG丸ｺﾞｼｯｸM-PRO"/>
                <a:cs typeface="HG丸ｺﾞｼｯｸM-PRO"/>
              </a:rPr>
              <a:t>実践してみましょう</a:t>
            </a:r>
            <a:endParaRPr lang="en-US" altLang="ja-JP" sz="8000" dirty="0">
              <a:solidFill>
                <a:srgbClr val="0432FF"/>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B348C6B2-EFC2-DAA8-755C-E909D0D46392}"/>
              </a:ext>
            </a:extLst>
          </p:cNvPr>
          <p:cNvSpPr>
            <a:spLocks noGrp="1"/>
          </p:cNvSpPr>
          <p:nvPr>
            <p:ph type="sldNum" sz="quarter" idx="12"/>
          </p:nvPr>
        </p:nvSpPr>
        <p:spPr/>
        <p:txBody>
          <a:bodyPr/>
          <a:lstStyle/>
          <a:p>
            <a:fld id="{7F53A4F6-1DED-4042-94B1-26CBF9BCF6BA}" type="slidenum">
              <a:rPr kumimoji="1" lang="ja-JP" altLang="en-US" smtClean="0"/>
              <a:t>320</a:t>
            </a:fld>
            <a:endParaRPr kumimoji="1" lang="ja-JP" altLang="en-US"/>
          </a:p>
        </p:txBody>
      </p:sp>
    </p:spTree>
    <p:extLst>
      <p:ext uri="{BB962C8B-B14F-4D97-AF65-F5344CB8AC3E}">
        <p14:creationId xmlns:p14="http://schemas.microsoft.com/office/powerpoint/2010/main" val="163809728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A3743568-180B-E742-A4AA-04970742B0D3}"/>
              </a:ext>
            </a:extLst>
          </p:cNvPr>
          <p:cNvSpPr txBox="1">
            <a:spLocks/>
          </p:cNvSpPr>
          <p:nvPr/>
        </p:nvSpPr>
        <p:spPr>
          <a:xfrm>
            <a:off x="0" y="0"/>
            <a:ext cx="12192000" cy="924953"/>
          </a:xfrm>
          <a:prstGeom prst="rect">
            <a:avLst/>
          </a:prstGeom>
        </p:spPr>
        <p:txBody>
          <a:bodyPr vert="horz" lIns="91440" tIns="45720" rIns="91440" bIns="45720" rtlCol="0" anchor="ctr" anchorCtr="1">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まずは患者のモチベーション</a:t>
            </a:r>
            <a:endParaRPr lang="en-US" altLang="ja-JP" sz="6000" dirty="0">
              <a:solidFill>
                <a:srgbClr val="0432FF"/>
              </a:solidFill>
              <a:latin typeface="HG丸ｺﾞｼｯｸM-PRO"/>
              <a:ea typeface="HG丸ｺﾞｼｯｸM-PRO"/>
              <a:cs typeface="HG丸ｺﾞｼｯｸM-PRO"/>
            </a:endParaRPr>
          </a:p>
        </p:txBody>
      </p:sp>
      <p:sp>
        <p:nvSpPr>
          <p:cNvPr id="7" name="サブタイトル 2">
            <a:extLst>
              <a:ext uri="{FF2B5EF4-FFF2-40B4-BE49-F238E27FC236}">
                <a16:creationId xmlns:a16="http://schemas.microsoft.com/office/drawing/2014/main" id="{269443F7-5A1A-DD4E-BD7D-D6AD2C953F25}"/>
              </a:ext>
            </a:extLst>
          </p:cNvPr>
          <p:cNvSpPr txBox="1">
            <a:spLocks/>
          </p:cNvSpPr>
          <p:nvPr/>
        </p:nvSpPr>
        <p:spPr>
          <a:xfrm>
            <a:off x="977462" y="1145628"/>
            <a:ext cx="10710955" cy="556267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571500" indent="-571500" algn="l">
              <a:lnSpc>
                <a:spcPts val="4780"/>
              </a:lnSpc>
              <a:buFont typeface="Wingdings" pitchFamily="2" charset="2"/>
              <a:buChar char="l"/>
            </a:pPr>
            <a:r>
              <a:rPr lang="ja-JP" altLang="en-US" sz="4400">
                <a:solidFill>
                  <a:schemeClr val="tx1"/>
                </a:solidFill>
                <a:latin typeface="HG丸ｺﾞｼｯｸM-PRO"/>
                <a:ea typeface="HG丸ｺﾞｼｯｸM-PRO"/>
                <a:cs typeface="HG丸ｺﾞｼｯｸM-PRO"/>
              </a:rPr>
              <a:t>小児口唇閉鎖力検査</a:t>
            </a:r>
            <a:endParaRPr lang="en-US" altLang="ja-JP" sz="4400" dirty="0">
              <a:solidFill>
                <a:schemeClr val="tx1"/>
              </a:solidFill>
              <a:latin typeface="HG丸ｺﾞｼｯｸM-PRO"/>
              <a:ea typeface="HG丸ｺﾞｼｯｸM-PRO"/>
              <a:cs typeface="HG丸ｺﾞｼｯｸM-PRO"/>
            </a:endParaRPr>
          </a:p>
          <a:p>
            <a:pPr marL="571500" indent="-571500" algn="l">
              <a:lnSpc>
                <a:spcPts val="4780"/>
              </a:lnSpc>
              <a:buFont typeface="Wingdings" pitchFamily="2" charset="2"/>
              <a:buChar char="l"/>
            </a:pPr>
            <a:r>
              <a:rPr lang="ja-JP" altLang="en-US" sz="4400">
                <a:solidFill>
                  <a:schemeClr val="tx1"/>
                </a:solidFill>
                <a:latin typeface="HG丸ｺﾞｼｯｸM-PRO"/>
                <a:ea typeface="HG丸ｺﾞｼｯｸM-PRO"/>
                <a:cs typeface="HG丸ｺﾞｼｯｸM-PRO"/>
              </a:rPr>
              <a:t>咀嚼能力検査</a:t>
            </a:r>
            <a:endParaRPr lang="en-US" altLang="ja-JP" sz="4400" dirty="0">
              <a:solidFill>
                <a:schemeClr val="tx1"/>
              </a:solidFill>
              <a:latin typeface="HG丸ｺﾞｼｯｸM-PRO"/>
              <a:ea typeface="HG丸ｺﾞｼｯｸM-PRO"/>
              <a:cs typeface="HG丸ｺﾞｼｯｸM-PRO"/>
            </a:endParaRPr>
          </a:p>
          <a:p>
            <a:pPr marL="571500" indent="-571500" algn="l">
              <a:lnSpc>
                <a:spcPts val="4780"/>
              </a:lnSpc>
              <a:buFont typeface="Wingdings" pitchFamily="2" charset="2"/>
              <a:buChar char="l"/>
            </a:pPr>
            <a:r>
              <a:rPr lang="ja-JP" altLang="en-US" sz="4400">
                <a:solidFill>
                  <a:schemeClr val="tx1"/>
                </a:solidFill>
                <a:latin typeface="HG丸ｺﾞｼｯｸM-PRO"/>
                <a:ea typeface="HG丸ｺﾞｼｯｸM-PRO"/>
                <a:cs typeface="HG丸ｺﾞｼｯｸM-PRO"/>
              </a:rPr>
              <a:t>舌圧検査</a:t>
            </a:r>
            <a:endParaRPr lang="en-US" altLang="ja-JP" sz="4400" dirty="0">
              <a:solidFill>
                <a:schemeClr val="tx1"/>
              </a:solidFill>
              <a:latin typeface="HG丸ｺﾞｼｯｸM-PRO"/>
              <a:ea typeface="HG丸ｺﾞｼｯｸM-PRO"/>
              <a:cs typeface="HG丸ｺﾞｼｯｸM-PRO"/>
            </a:endParaRPr>
          </a:p>
          <a:p>
            <a:pPr marL="571500" indent="-571500" algn="l">
              <a:lnSpc>
                <a:spcPts val="4780"/>
              </a:lnSpc>
              <a:buFont typeface="Wingdings" pitchFamily="2" charset="2"/>
              <a:buChar char="l"/>
            </a:pPr>
            <a:r>
              <a:rPr lang="ja-JP" altLang="en-US" sz="4400">
                <a:solidFill>
                  <a:schemeClr val="tx1"/>
                </a:solidFill>
                <a:latin typeface="HG丸ｺﾞｼｯｸM-PRO"/>
                <a:ea typeface="HG丸ｺﾞｼｯｸM-PRO"/>
                <a:cs typeface="HG丸ｺﾞｼｯｸM-PRO"/>
              </a:rPr>
              <a:t>有床義歯咀嚼機能検査</a:t>
            </a:r>
            <a:endParaRPr lang="en-US" altLang="ja-JP" sz="4400" dirty="0">
              <a:solidFill>
                <a:schemeClr val="tx1"/>
              </a:solidFill>
              <a:latin typeface="HG丸ｺﾞｼｯｸM-PRO"/>
              <a:ea typeface="HG丸ｺﾞｼｯｸM-PRO"/>
              <a:cs typeface="HG丸ｺﾞｼｯｸM-PRO"/>
            </a:endParaRPr>
          </a:p>
          <a:p>
            <a:pPr marL="571500" indent="-571500" algn="l">
              <a:lnSpc>
                <a:spcPts val="4780"/>
              </a:lnSpc>
              <a:buFont typeface="Wingdings" pitchFamily="2" charset="2"/>
              <a:buChar char="l"/>
            </a:pPr>
            <a:r>
              <a:rPr lang="ja-JP" altLang="en-US" sz="4400">
                <a:solidFill>
                  <a:schemeClr val="tx1"/>
                </a:solidFill>
                <a:latin typeface="HG丸ｺﾞｼｯｸM-PRO"/>
                <a:ea typeface="HG丸ｺﾞｼｯｸM-PRO"/>
                <a:cs typeface="HG丸ｺﾞｼｯｸM-PRO"/>
              </a:rPr>
              <a:t>歯周病検査</a:t>
            </a:r>
            <a:endParaRPr lang="en-US" altLang="ja-JP" sz="4400" dirty="0">
              <a:solidFill>
                <a:schemeClr val="tx1"/>
              </a:solidFill>
              <a:latin typeface="HG丸ｺﾞｼｯｸM-PRO"/>
              <a:ea typeface="HG丸ｺﾞｼｯｸM-PRO"/>
              <a:cs typeface="HG丸ｺﾞｼｯｸM-PRO"/>
            </a:endParaRPr>
          </a:p>
          <a:p>
            <a:pPr marL="571500" indent="-571500" algn="l">
              <a:lnSpc>
                <a:spcPts val="4780"/>
              </a:lnSpc>
              <a:buFont typeface="Wingdings" pitchFamily="2" charset="2"/>
              <a:buChar char="l"/>
            </a:pPr>
            <a:r>
              <a:rPr lang="ja-JP" altLang="en-US" sz="4400">
                <a:solidFill>
                  <a:srgbClr val="0432FF"/>
                </a:solidFill>
                <a:latin typeface="HG丸ｺﾞｼｯｸM-PRO"/>
                <a:ea typeface="HG丸ｺﾞｼｯｸM-PRO"/>
                <a:cs typeface="HG丸ｺﾞｼｯｸM-PRO"/>
              </a:rPr>
              <a:t>位相差顕微鏡検査</a:t>
            </a:r>
            <a:endParaRPr lang="en-US" altLang="ja-JP" sz="4400" dirty="0">
              <a:solidFill>
                <a:srgbClr val="0432FF"/>
              </a:solidFill>
              <a:latin typeface="HG丸ｺﾞｼｯｸM-PRO"/>
              <a:ea typeface="HG丸ｺﾞｼｯｸM-PRO"/>
              <a:cs typeface="HG丸ｺﾞｼｯｸM-PRO"/>
            </a:endParaRPr>
          </a:p>
          <a:p>
            <a:pPr marL="571500" indent="-571500" algn="l">
              <a:lnSpc>
                <a:spcPts val="4780"/>
              </a:lnSpc>
              <a:buFont typeface="Wingdings" pitchFamily="2" charset="2"/>
              <a:buChar char="l"/>
            </a:pPr>
            <a:r>
              <a:rPr lang="ja-JP" altLang="en-US" sz="4400">
                <a:solidFill>
                  <a:srgbClr val="0432FF"/>
                </a:solidFill>
                <a:latin typeface="HG丸ｺﾞｼｯｸM-PRO"/>
                <a:ea typeface="HG丸ｺﾞｼｯｸM-PRO"/>
                <a:cs typeface="HG丸ｺﾞｼｯｸM-PRO"/>
              </a:rPr>
              <a:t>簡易血糖値測定　</a:t>
            </a:r>
            <a:r>
              <a:rPr lang="en-US" altLang="ja-JP" sz="4400" dirty="0">
                <a:solidFill>
                  <a:srgbClr val="0432FF"/>
                </a:solidFill>
                <a:latin typeface="HG丸ｺﾞｼｯｸM-PRO"/>
                <a:ea typeface="HG丸ｺﾞｼｯｸM-PRO"/>
                <a:cs typeface="HG丸ｺﾞｼｯｸM-PRO"/>
              </a:rPr>
              <a:t>PT</a:t>
            </a:r>
            <a:r>
              <a:rPr lang="ja-JP" altLang="en-US" sz="4400">
                <a:solidFill>
                  <a:srgbClr val="0432FF"/>
                </a:solidFill>
                <a:latin typeface="HG丸ｺﾞｼｯｸM-PRO"/>
                <a:ea typeface="HG丸ｺﾞｼｯｸM-PRO"/>
                <a:cs typeface="HG丸ｺﾞｼｯｸM-PRO"/>
              </a:rPr>
              <a:t>測定　</a:t>
            </a:r>
            <a:r>
              <a:rPr lang="en-US" altLang="ja-JP" sz="4400" dirty="0" err="1">
                <a:solidFill>
                  <a:srgbClr val="0432FF"/>
                </a:solidFill>
                <a:latin typeface="HG丸ｺﾞｼｯｸM-PRO"/>
                <a:ea typeface="HG丸ｺﾞｼｯｸM-PRO"/>
                <a:cs typeface="HG丸ｺﾞｼｯｸM-PRO"/>
              </a:rPr>
              <a:t>etc</a:t>
            </a:r>
            <a:r>
              <a:rPr lang="ja-JP" altLang="en-US" sz="4400">
                <a:solidFill>
                  <a:srgbClr val="0432FF"/>
                </a:solidFill>
                <a:latin typeface="HG丸ｺﾞｼｯｸM-PRO"/>
                <a:ea typeface="HG丸ｺﾞｼｯｸM-PRO"/>
                <a:cs typeface="HG丸ｺﾞｼｯｸM-PRO"/>
              </a:rPr>
              <a:t>＊</a:t>
            </a:r>
            <a:endParaRPr lang="en-US" altLang="ja-JP" sz="4400" dirty="0">
              <a:solidFill>
                <a:srgbClr val="0432FF"/>
              </a:solidFill>
              <a:latin typeface="HG丸ｺﾞｼｯｸM-PRO"/>
              <a:ea typeface="HG丸ｺﾞｼｯｸM-PRO"/>
              <a:cs typeface="HG丸ｺﾞｼｯｸM-PRO"/>
            </a:endParaRPr>
          </a:p>
          <a:p>
            <a:pPr marL="571500" indent="-571500" algn="l">
              <a:lnSpc>
                <a:spcPts val="4780"/>
              </a:lnSpc>
              <a:buFont typeface="Wingdings" pitchFamily="2" charset="2"/>
              <a:buChar char="l"/>
            </a:pPr>
            <a:endParaRPr lang="en-US" altLang="ja-JP" sz="44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D3BC83AB-F508-9DBD-F2CA-9CFD77A75313}"/>
              </a:ext>
            </a:extLst>
          </p:cNvPr>
          <p:cNvSpPr>
            <a:spLocks noGrp="1"/>
          </p:cNvSpPr>
          <p:nvPr>
            <p:ph type="sldNum" sz="quarter" idx="12"/>
          </p:nvPr>
        </p:nvSpPr>
        <p:spPr/>
        <p:txBody>
          <a:bodyPr/>
          <a:lstStyle/>
          <a:p>
            <a:fld id="{7F53A4F6-1DED-4042-94B1-26CBF9BCF6BA}" type="slidenum">
              <a:rPr kumimoji="1" lang="ja-JP" altLang="en-US" smtClean="0"/>
              <a:t>321</a:t>
            </a:fld>
            <a:endParaRPr kumimoji="1" lang="ja-JP" altLang="en-US"/>
          </a:p>
        </p:txBody>
      </p:sp>
    </p:spTree>
    <p:extLst>
      <p:ext uri="{BB962C8B-B14F-4D97-AF65-F5344CB8AC3E}">
        <p14:creationId xmlns:p14="http://schemas.microsoft.com/office/powerpoint/2010/main" val="75731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A3743568-180B-E742-A4AA-04970742B0D3}"/>
              </a:ext>
            </a:extLst>
          </p:cNvPr>
          <p:cNvSpPr txBox="1">
            <a:spLocks/>
          </p:cNvSpPr>
          <p:nvPr/>
        </p:nvSpPr>
        <p:spPr>
          <a:xfrm>
            <a:off x="0" y="0"/>
            <a:ext cx="12192000" cy="924953"/>
          </a:xfrm>
          <a:prstGeom prst="rect">
            <a:avLst/>
          </a:prstGeom>
        </p:spPr>
        <p:txBody>
          <a:bodyPr vert="horz" lIns="91440" tIns="45720" rIns="91440" bIns="45720" rtlCol="0" anchor="ctr" anchorCtr="1">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患者にも保険の解説を</a:t>
            </a:r>
            <a:endParaRPr lang="en-US" altLang="ja-JP" sz="6000" dirty="0">
              <a:solidFill>
                <a:srgbClr val="0432FF"/>
              </a:solidFill>
              <a:latin typeface="HG丸ｺﾞｼｯｸM-PRO"/>
              <a:ea typeface="HG丸ｺﾞｼｯｸM-PRO"/>
              <a:cs typeface="HG丸ｺﾞｼｯｸM-PRO"/>
            </a:endParaRPr>
          </a:p>
        </p:txBody>
      </p:sp>
      <p:sp>
        <p:nvSpPr>
          <p:cNvPr id="5" name="サブタイトル 2">
            <a:extLst>
              <a:ext uri="{FF2B5EF4-FFF2-40B4-BE49-F238E27FC236}">
                <a16:creationId xmlns:a16="http://schemas.microsoft.com/office/drawing/2014/main" id="{95DA057F-8D20-054F-ADE6-C9EFE90E8D56}"/>
              </a:ext>
            </a:extLst>
          </p:cNvPr>
          <p:cNvSpPr txBox="1">
            <a:spLocks/>
          </p:cNvSpPr>
          <p:nvPr/>
        </p:nvSpPr>
        <p:spPr>
          <a:xfrm>
            <a:off x="674018" y="1156138"/>
            <a:ext cx="10843964" cy="4921542"/>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初診時の負担金額（うちはお高いです）</a:t>
            </a:r>
            <a:endParaRPr lang="en-US" altLang="ja-JP" sz="4400" dirty="0">
              <a:solidFill>
                <a:schemeClr val="tx1"/>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毎月来院で再診の継続</a:t>
            </a:r>
            <a:endParaRPr lang="en-US" altLang="ja-JP" sz="4400" dirty="0">
              <a:solidFill>
                <a:schemeClr val="tx1"/>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電話再診の活用</a:t>
            </a:r>
            <a:endParaRPr lang="en-US" altLang="ja-JP" sz="4400" dirty="0">
              <a:solidFill>
                <a:schemeClr val="tx1"/>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ＳＰＴのメリット</a:t>
            </a:r>
            <a:endParaRPr lang="en-US" altLang="ja-JP" sz="44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DB330082-0796-B4D6-6FED-D53B6D66113B}"/>
              </a:ext>
            </a:extLst>
          </p:cNvPr>
          <p:cNvSpPr>
            <a:spLocks noGrp="1"/>
          </p:cNvSpPr>
          <p:nvPr>
            <p:ph type="sldNum" sz="quarter" idx="12"/>
          </p:nvPr>
        </p:nvSpPr>
        <p:spPr/>
        <p:txBody>
          <a:bodyPr/>
          <a:lstStyle/>
          <a:p>
            <a:fld id="{7F53A4F6-1DED-4042-94B1-26CBF9BCF6BA}" type="slidenum">
              <a:rPr kumimoji="1" lang="ja-JP" altLang="en-US" smtClean="0"/>
              <a:t>322</a:t>
            </a:fld>
            <a:endParaRPr kumimoji="1" lang="ja-JP" altLang="en-US"/>
          </a:p>
        </p:txBody>
      </p:sp>
    </p:spTree>
    <p:extLst>
      <p:ext uri="{BB962C8B-B14F-4D97-AF65-F5344CB8AC3E}">
        <p14:creationId xmlns:p14="http://schemas.microsoft.com/office/powerpoint/2010/main" val="324784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A3743568-180B-E742-A4AA-04970742B0D3}"/>
              </a:ext>
            </a:extLst>
          </p:cNvPr>
          <p:cNvSpPr txBox="1">
            <a:spLocks/>
          </p:cNvSpPr>
          <p:nvPr/>
        </p:nvSpPr>
        <p:spPr>
          <a:xfrm>
            <a:off x="0" y="0"/>
            <a:ext cx="12192000" cy="924953"/>
          </a:xfrm>
          <a:prstGeom prst="rect">
            <a:avLst/>
          </a:prstGeom>
        </p:spPr>
        <p:txBody>
          <a:bodyPr vert="horz" lIns="91440" tIns="45720" rIns="91440" bIns="45720" rtlCol="0" anchor="ctr" anchorCtr="1">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患者にも保険の解説を</a:t>
            </a:r>
            <a:endParaRPr lang="en-US" altLang="ja-JP" sz="6000" dirty="0">
              <a:solidFill>
                <a:srgbClr val="0432FF"/>
              </a:solidFill>
              <a:latin typeface="HG丸ｺﾞｼｯｸM-PRO"/>
              <a:ea typeface="HG丸ｺﾞｼｯｸM-PRO"/>
              <a:cs typeface="HG丸ｺﾞｼｯｸM-PRO"/>
            </a:endParaRPr>
          </a:p>
        </p:txBody>
      </p:sp>
      <p:sp>
        <p:nvSpPr>
          <p:cNvPr id="5" name="サブタイトル 2">
            <a:extLst>
              <a:ext uri="{FF2B5EF4-FFF2-40B4-BE49-F238E27FC236}">
                <a16:creationId xmlns:a16="http://schemas.microsoft.com/office/drawing/2014/main" id="{95DA057F-8D20-054F-ADE6-C9EFE90E8D56}"/>
              </a:ext>
            </a:extLst>
          </p:cNvPr>
          <p:cNvSpPr txBox="1">
            <a:spLocks/>
          </p:cNvSpPr>
          <p:nvPr/>
        </p:nvSpPr>
        <p:spPr>
          <a:xfrm>
            <a:off x="674018" y="1156138"/>
            <a:ext cx="10843964" cy="4921542"/>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初診時の負担金額（うちはお高いです）</a:t>
            </a:r>
            <a:endParaRPr lang="en-US" altLang="ja-JP" sz="4400" dirty="0">
              <a:solidFill>
                <a:schemeClr val="tx1"/>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毎月来院で再診の継続</a:t>
            </a:r>
            <a:endParaRPr lang="en-US" altLang="ja-JP" sz="4400" dirty="0">
              <a:solidFill>
                <a:schemeClr val="tx1"/>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電話再診の活用</a:t>
            </a:r>
            <a:endParaRPr lang="en-US" altLang="ja-JP" sz="4400" dirty="0">
              <a:solidFill>
                <a:schemeClr val="tx1"/>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ＳＰＴのメリット</a:t>
            </a:r>
            <a:endParaRPr lang="en-US" altLang="ja-JP" sz="4400" dirty="0">
              <a:solidFill>
                <a:schemeClr val="tx1"/>
              </a:solidFill>
              <a:latin typeface="HG丸ｺﾞｼｯｸM-PRO"/>
              <a:ea typeface="HG丸ｺﾞｼｯｸM-PRO"/>
              <a:cs typeface="HG丸ｺﾞｼｯｸM-PRO"/>
            </a:endParaRPr>
          </a:p>
        </p:txBody>
      </p:sp>
      <p:pic>
        <p:nvPicPr>
          <p:cNvPr id="3" name="図 2">
            <a:extLst>
              <a:ext uri="{FF2B5EF4-FFF2-40B4-BE49-F238E27FC236}">
                <a16:creationId xmlns:a16="http://schemas.microsoft.com/office/drawing/2014/main" id="{5E985DAD-871C-FA19-21FF-9516DC55D519}"/>
              </a:ext>
            </a:extLst>
          </p:cNvPr>
          <p:cNvPicPr>
            <a:picLocks noChangeAspect="1"/>
          </p:cNvPicPr>
          <p:nvPr/>
        </p:nvPicPr>
        <p:blipFill>
          <a:blip r:embed="rId2"/>
          <a:stretch>
            <a:fillRect/>
          </a:stretch>
        </p:blipFill>
        <p:spPr>
          <a:xfrm>
            <a:off x="6080535" y="3037491"/>
            <a:ext cx="1580739" cy="3421118"/>
          </a:xfrm>
          <a:prstGeom prst="rect">
            <a:avLst/>
          </a:prstGeom>
          <a:ln>
            <a:solidFill>
              <a:schemeClr val="tx1"/>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B0F403E0-001F-DFB4-07C3-0823A033C0AA}"/>
              </a:ext>
            </a:extLst>
          </p:cNvPr>
          <p:cNvPicPr>
            <a:picLocks noChangeAspect="1"/>
          </p:cNvPicPr>
          <p:nvPr/>
        </p:nvPicPr>
        <p:blipFill>
          <a:blip r:embed="rId3"/>
          <a:stretch>
            <a:fillRect/>
          </a:stretch>
        </p:blipFill>
        <p:spPr>
          <a:xfrm>
            <a:off x="7844564" y="3037491"/>
            <a:ext cx="1580740" cy="3421118"/>
          </a:xfrm>
          <a:prstGeom prst="rect">
            <a:avLst/>
          </a:prstGeom>
          <a:ln>
            <a:solidFill>
              <a:schemeClr val="tx1"/>
            </a:solidFill>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D4EED992-C12C-4299-0157-AF3298387B5D}"/>
              </a:ext>
            </a:extLst>
          </p:cNvPr>
          <p:cNvPicPr>
            <a:picLocks noChangeAspect="1"/>
          </p:cNvPicPr>
          <p:nvPr/>
        </p:nvPicPr>
        <p:blipFill>
          <a:blip r:embed="rId4"/>
          <a:srcRect/>
          <a:stretch/>
        </p:blipFill>
        <p:spPr>
          <a:xfrm>
            <a:off x="9608594" y="3549149"/>
            <a:ext cx="1344327" cy="2909460"/>
          </a:xfrm>
          <a:prstGeom prst="rect">
            <a:avLst/>
          </a:prstGeom>
          <a:ln>
            <a:solidFill>
              <a:schemeClr val="tx1"/>
            </a:solidFill>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667846CB-B210-E769-1622-1B56AA76696E}"/>
              </a:ext>
            </a:extLst>
          </p:cNvPr>
          <p:cNvPicPr>
            <a:picLocks noChangeAspect="1"/>
          </p:cNvPicPr>
          <p:nvPr/>
        </p:nvPicPr>
        <p:blipFill>
          <a:blip r:embed="rId5"/>
          <a:srcRect/>
          <a:stretch/>
        </p:blipFill>
        <p:spPr>
          <a:xfrm>
            <a:off x="11114127" y="4850476"/>
            <a:ext cx="743044" cy="1608133"/>
          </a:xfrm>
          <a:prstGeom prst="rect">
            <a:avLst/>
          </a:prstGeom>
          <a:ln>
            <a:solidFill>
              <a:schemeClr val="tx1"/>
            </a:solidFill>
          </a:ln>
          <a:effectLst>
            <a:outerShdw blurRad="50800" dist="38100" dir="2700000" algn="tl" rotWithShape="0">
              <a:prstClr val="black">
                <a:alpha val="40000"/>
              </a:prstClr>
            </a:outerShdw>
          </a:effectLst>
        </p:spPr>
      </p:pic>
      <p:sp>
        <p:nvSpPr>
          <p:cNvPr id="2" name="スライド番号プレースホルダー 1">
            <a:extLst>
              <a:ext uri="{FF2B5EF4-FFF2-40B4-BE49-F238E27FC236}">
                <a16:creationId xmlns:a16="http://schemas.microsoft.com/office/drawing/2014/main" id="{8A432AFB-A4FE-1423-98DE-16120D59CBB6}"/>
              </a:ext>
            </a:extLst>
          </p:cNvPr>
          <p:cNvSpPr>
            <a:spLocks noGrp="1"/>
          </p:cNvSpPr>
          <p:nvPr>
            <p:ph type="sldNum" sz="quarter" idx="12"/>
          </p:nvPr>
        </p:nvSpPr>
        <p:spPr/>
        <p:txBody>
          <a:bodyPr/>
          <a:lstStyle/>
          <a:p>
            <a:fld id="{7F53A4F6-1DED-4042-94B1-26CBF9BCF6BA}" type="slidenum">
              <a:rPr kumimoji="1" lang="ja-JP" altLang="en-US" smtClean="0"/>
              <a:t>323</a:t>
            </a:fld>
            <a:endParaRPr kumimoji="1" lang="ja-JP" altLang="en-US"/>
          </a:p>
        </p:txBody>
      </p:sp>
    </p:spTree>
    <p:extLst>
      <p:ext uri="{BB962C8B-B14F-4D97-AF65-F5344CB8AC3E}">
        <p14:creationId xmlns:p14="http://schemas.microsoft.com/office/powerpoint/2010/main" val="202240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 calcmode="lin" valueType="num">
                                      <p:cBhvr>
                                        <p:cTn id="17" dur="500" fill="hold"/>
                                        <p:tgtEl>
                                          <p:spTgt spid="7"/>
                                        </p:tgtEl>
                                        <p:attrNameLst>
                                          <p:attrName>style.rotation</p:attrName>
                                        </p:attrNameLst>
                                      </p:cBhvr>
                                      <p:tavLst>
                                        <p:tav tm="0">
                                          <p:val>
                                            <p:fltVal val="360"/>
                                          </p:val>
                                        </p:tav>
                                        <p:tav tm="100000">
                                          <p:val>
                                            <p:fltVal val="0"/>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360"/>
                                          </p:val>
                                        </p:tav>
                                        <p:tav tm="100000">
                                          <p:val>
                                            <p:fltVal val="0"/>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BAD299C5-9FFB-DA49-865C-6446F05C7748}"/>
              </a:ext>
            </a:extLst>
          </p:cNvPr>
          <p:cNvSpPr>
            <a:spLocks noGrp="1"/>
          </p:cNvSpPr>
          <p:nvPr>
            <p:ph type="title"/>
          </p:nvPr>
        </p:nvSpPr>
        <p:spPr>
          <a:xfrm>
            <a:off x="723900" y="18256"/>
            <a:ext cx="10541000" cy="1325563"/>
          </a:xfrm>
        </p:spPr>
        <p:txBody>
          <a:bodyPr>
            <a:normAutofit/>
          </a:bodyPr>
          <a:lstStyle/>
          <a:p>
            <a:pPr algn="ctr"/>
            <a:r>
              <a:rPr lang="ja-JP" altLang="en-US" sz="4800">
                <a:latin typeface="HGMaruGothicMPRO" panose="020F0600000000000000" pitchFamily="34" charset="-128"/>
                <a:ea typeface="HGMaruGothicMPRO" panose="020F0600000000000000" pitchFamily="34" charset="-128"/>
              </a:rPr>
              <a:t>令和２年１月</a:t>
            </a:r>
            <a:r>
              <a:rPr lang="en-US" altLang="ja-JP" sz="4800" dirty="0">
                <a:latin typeface="HGMaruGothicMPRO" panose="020F0600000000000000" pitchFamily="34" charset="-128"/>
                <a:ea typeface="HGMaruGothicMPRO" panose="020F0600000000000000" pitchFamily="34" charset="-128"/>
              </a:rPr>
              <a:t>〜10</a:t>
            </a:r>
            <a:r>
              <a:rPr lang="ja-JP" altLang="en-US" sz="4800">
                <a:latin typeface="HGMaruGothicMPRO" panose="020F0600000000000000" pitchFamily="34" charset="-128"/>
                <a:ea typeface="HGMaruGothicMPRO" panose="020F0600000000000000" pitchFamily="34" charset="-128"/>
              </a:rPr>
              <a:t>月の経営推移</a:t>
            </a:r>
          </a:p>
        </p:txBody>
      </p:sp>
      <p:graphicFrame>
        <p:nvGraphicFramePr>
          <p:cNvPr id="2" name="表 2">
            <a:extLst>
              <a:ext uri="{FF2B5EF4-FFF2-40B4-BE49-F238E27FC236}">
                <a16:creationId xmlns:a16="http://schemas.microsoft.com/office/drawing/2014/main" id="{F38A1EDF-9C44-CA41-A563-78EDA7432921}"/>
              </a:ext>
            </a:extLst>
          </p:cNvPr>
          <p:cNvGraphicFramePr>
            <a:graphicFrameLocks noGrp="1"/>
          </p:cNvGraphicFramePr>
          <p:nvPr/>
        </p:nvGraphicFramePr>
        <p:xfrm>
          <a:off x="1319134" y="1529134"/>
          <a:ext cx="9503769" cy="4526896"/>
        </p:xfrm>
        <a:graphic>
          <a:graphicData uri="http://schemas.openxmlformats.org/drawingml/2006/table">
            <a:tbl>
              <a:tblPr firstRow="1" bandRow="1">
                <a:tableStyleId>{5C22544A-7EE6-4342-B048-85BDC9FD1C3A}</a:tableStyleId>
              </a:tblPr>
              <a:tblGrid>
                <a:gridCol w="863979">
                  <a:extLst>
                    <a:ext uri="{9D8B030D-6E8A-4147-A177-3AD203B41FA5}">
                      <a16:colId xmlns:a16="http://schemas.microsoft.com/office/drawing/2014/main" val="2118499194"/>
                    </a:ext>
                  </a:extLst>
                </a:gridCol>
                <a:gridCol w="863979">
                  <a:extLst>
                    <a:ext uri="{9D8B030D-6E8A-4147-A177-3AD203B41FA5}">
                      <a16:colId xmlns:a16="http://schemas.microsoft.com/office/drawing/2014/main" val="233854674"/>
                    </a:ext>
                  </a:extLst>
                </a:gridCol>
                <a:gridCol w="863979">
                  <a:extLst>
                    <a:ext uri="{9D8B030D-6E8A-4147-A177-3AD203B41FA5}">
                      <a16:colId xmlns:a16="http://schemas.microsoft.com/office/drawing/2014/main" val="2662469570"/>
                    </a:ext>
                  </a:extLst>
                </a:gridCol>
                <a:gridCol w="863979">
                  <a:extLst>
                    <a:ext uri="{9D8B030D-6E8A-4147-A177-3AD203B41FA5}">
                      <a16:colId xmlns:a16="http://schemas.microsoft.com/office/drawing/2014/main" val="4186465692"/>
                    </a:ext>
                  </a:extLst>
                </a:gridCol>
                <a:gridCol w="863979">
                  <a:extLst>
                    <a:ext uri="{9D8B030D-6E8A-4147-A177-3AD203B41FA5}">
                      <a16:colId xmlns:a16="http://schemas.microsoft.com/office/drawing/2014/main" val="2548332969"/>
                    </a:ext>
                  </a:extLst>
                </a:gridCol>
                <a:gridCol w="863979">
                  <a:extLst>
                    <a:ext uri="{9D8B030D-6E8A-4147-A177-3AD203B41FA5}">
                      <a16:colId xmlns:a16="http://schemas.microsoft.com/office/drawing/2014/main" val="2971155855"/>
                    </a:ext>
                  </a:extLst>
                </a:gridCol>
                <a:gridCol w="863979">
                  <a:extLst>
                    <a:ext uri="{9D8B030D-6E8A-4147-A177-3AD203B41FA5}">
                      <a16:colId xmlns:a16="http://schemas.microsoft.com/office/drawing/2014/main" val="242627647"/>
                    </a:ext>
                  </a:extLst>
                </a:gridCol>
                <a:gridCol w="863979">
                  <a:extLst>
                    <a:ext uri="{9D8B030D-6E8A-4147-A177-3AD203B41FA5}">
                      <a16:colId xmlns:a16="http://schemas.microsoft.com/office/drawing/2014/main" val="1942359528"/>
                    </a:ext>
                  </a:extLst>
                </a:gridCol>
                <a:gridCol w="863979">
                  <a:extLst>
                    <a:ext uri="{9D8B030D-6E8A-4147-A177-3AD203B41FA5}">
                      <a16:colId xmlns:a16="http://schemas.microsoft.com/office/drawing/2014/main" val="3246810767"/>
                    </a:ext>
                  </a:extLst>
                </a:gridCol>
                <a:gridCol w="863979">
                  <a:extLst>
                    <a:ext uri="{9D8B030D-6E8A-4147-A177-3AD203B41FA5}">
                      <a16:colId xmlns:a16="http://schemas.microsoft.com/office/drawing/2014/main" val="2355123827"/>
                    </a:ext>
                  </a:extLst>
                </a:gridCol>
                <a:gridCol w="863979">
                  <a:extLst>
                    <a:ext uri="{9D8B030D-6E8A-4147-A177-3AD203B41FA5}">
                      <a16:colId xmlns:a16="http://schemas.microsoft.com/office/drawing/2014/main" val="708054446"/>
                    </a:ext>
                  </a:extLst>
                </a:gridCol>
              </a:tblGrid>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1924792"/>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2848251"/>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2212241"/>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8847347"/>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2800833"/>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4848708"/>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5154572"/>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5187058"/>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45247"/>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1989743"/>
                  </a:ext>
                </a:extLst>
              </a:tr>
              <a:tr h="411536">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7493919"/>
                  </a:ext>
                </a:extLst>
              </a:tr>
            </a:tbl>
          </a:graphicData>
        </a:graphic>
      </p:graphicFrame>
      <p:sp>
        <p:nvSpPr>
          <p:cNvPr id="3" name="正方形/長方形 2">
            <a:extLst>
              <a:ext uri="{FF2B5EF4-FFF2-40B4-BE49-F238E27FC236}">
                <a16:creationId xmlns:a16="http://schemas.microsoft.com/office/drawing/2014/main" id="{E79B78CE-A82D-6147-885E-73E9CD0C8400}"/>
              </a:ext>
            </a:extLst>
          </p:cNvPr>
          <p:cNvSpPr/>
          <p:nvPr/>
        </p:nvSpPr>
        <p:spPr>
          <a:xfrm>
            <a:off x="1319134" y="6076457"/>
            <a:ext cx="9503769" cy="464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730" dirty="0">
                <a:solidFill>
                  <a:schemeClr val="tx1"/>
                </a:solidFill>
                <a:latin typeface="HGMaruGothicMPRO" panose="020F0600000000000000" pitchFamily="34" charset="-128"/>
                <a:ea typeface="HGMaruGothicMPRO" panose="020F0600000000000000" pitchFamily="34" charset="-128"/>
              </a:rPr>
              <a:t>       </a:t>
            </a:r>
            <a:r>
              <a:rPr kumimoji="1" lang="ja-JP" altLang="en-US" sz="1730">
                <a:solidFill>
                  <a:schemeClr val="tx1"/>
                </a:solidFill>
                <a:latin typeface="HGMaruGothicMPRO" panose="020F0600000000000000" pitchFamily="34" charset="-128"/>
                <a:ea typeface="HGMaruGothicMPRO" panose="020F0600000000000000" pitchFamily="34" charset="-128"/>
              </a:rPr>
              <a:t>１月　　２月　　３月　　</a:t>
            </a:r>
            <a:r>
              <a:rPr kumimoji="1" lang="ja-JP" altLang="en-US" sz="1730">
                <a:solidFill>
                  <a:srgbClr val="FF0000"/>
                </a:solidFill>
                <a:latin typeface="HGMaruGothicMPRO" panose="020F0600000000000000" pitchFamily="34" charset="-128"/>
                <a:ea typeface="HGMaruGothicMPRO" panose="020F0600000000000000" pitchFamily="34" charset="-128"/>
              </a:rPr>
              <a:t>４月</a:t>
            </a:r>
            <a:r>
              <a:rPr kumimoji="1" lang="ja-JP" altLang="en-US" sz="1730">
                <a:solidFill>
                  <a:schemeClr val="tx1"/>
                </a:solidFill>
                <a:latin typeface="HGMaruGothicMPRO" panose="020F0600000000000000" pitchFamily="34" charset="-128"/>
                <a:ea typeface="HGMaruGothicMPRO" panose="020F0600000000000000" pitchFamily="34" charset="-128"/>
              </a:rPr>
              <a:t>　　５月　　６月　　７月　　８月　　９月　　</a:t>
            </a:r>
            <a:r>
              <a:rPr kumimoji="1" lang="en-US" altLang="ja-JP" sz="1730" dirty="0">
                <a:solidFill>
                  <a:schemeClr val="tx1"/>
                </a:solidFill>
                <a:latin typeface="HGMaruGothicMPRO" panose="020F0600000000000000" pitchFamily="34" charset="-128"/>
                <a:ea typeface="HGMaruGothicMPRO" panose="020F0600000000000000" pitchFamily="34" charset="-128"/>
              </a:rPr>
              <a:t>10</a:t>
            </a:r>
            <a:r>
              <a:rPr kumimoji="1" lang="ja-JP" altLang="en-US" sz="1730">
                <a:solidFill>
                  <a:schemeClr val="tx1"/>
                </a:solidFill>
                <a:latin typeface="HGMaruGothicMPRO" panose="020F0600000000000000" pitchFamily="34" charset="-128"/>
                <a:ea typeface="HGMaruGothicMPRO" panose="020F0600000000000000" pitchFamily="34" charset="-128"/>
              </a:rPr>
              <a:t>月</a:t>
            </a:r>
          </a:p>
        </p:txBody>
      </p:sp>
      <p:sp>
        <p:nvSpPr>
          <p:cNvPr id="11" name="正方形/長方形 10">
            <a:extLst>
              <a:ext uri="{FF2B5EF4-FFF2-40B4-BE49-F238E27FC236}">
                <a16:creationId xmlns:a16="http://schemas.microsoft.com/office/drawing/2014/main" id="{C979DA1C-BFCF-9443-9836-E6BB8E8D7A4F}"/>
              </a:ext>
            </a:extLst>
          </p:cNvPr>
          <p:cNvSpPr/>
          <p:nvPr/>
        </p:nvSpPr>
        <p:spPr>
          <a:xfrm>
            <a:off x="10208303" y="1095300"/>
            <a:ext cx="1753849" cy="59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730">
                <a:solidFill>
                  <a:srgbClr val="0000FF"/>
                </a:solidFill>
                <a:latin typeface="HGMaruGothicMPRO" panose="020F0600000000000000" pitchFamily="34" charset="-128"/>
                <a:ea typeface="HGMaruGothicMPRO" panose="020F0600000000000000" pitchFamily="34" charset="-128"/>
              </a:rPr>
              <a:t>レセプト件数</a:t>
            </a:r>
          </a:p>
        </p:txBody>
      </p:sp>
      <p:sp>
        <p:nvSpPr>
          <p:cNvPr id="13" name="正方形/長方形 12">
            <a:extLst>
              <a:ext uri="{FF2B5EF4-FFF2-40B4-BE49-F238E27FC236}">
                <a16:creationId xmlns:a16="http://schemas.microsoft.com/office/drawing/2014/main" id="{A8ECE48E-F1C0-884B-83D1-A6A43EC14879}"/>
              </a:ext>
            </a:extLst>
          </p:cNvPr>
          <p:cNvSpPr/>
          <p:nvPr/>
        </p:nvSpPr>
        <p:spPr>
          <a:xfrm>
            <a:off x="10680494" y="1687714"/>
            <a:ext cx="991844" cy="43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1,000  </a:t>
            </a:r>
          </a:p>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   900     </a:t>
            </a:r>
          </a:p>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   800     </a:t>
            </a:r>
          </a:p>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   700   </a:t>
            </a:r>
          </a:p>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   600   </a:t>
            </a:r>
          </a:p>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   500   </a:t>
            </a:r>
          </a:p>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   400   </a:t>
            </a:r>
          </a:p>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   300   </a:t>
            </a:r>
          </a:p>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   200   </a:t>
            </a:r>
          </a:p>
          <a:p>
            <a:pPr algn="ctr">
              <a:lnSpc>
                <a:spcPts val="3190"/>
              </a:lnSpc>
            </a:pPr>
            <a:r>
              <a:rPr kumimoji="1" lang="en-US" altLang="ja-JP" sz="1730" dirty="0">
                <a:solidFill>
                  <a:srgbClr val="0000FF"/>
                </a:solidFill>
                <a:latin typeface="HGMaruGothicMPRO" panose="020F0600000000000000" pitchFamily="34" charset="-128"/>
                <a:ea typeface="HGMaruGothicMPRO" panose="020F0600000000000000" pitchFamily="34" charset="-128"/>
              </a:rPr>
              <a:t>   100  </a:t>
            </a:r>
            <a:endParaRPr kumimoji="1" lang="ja-JP" altLang="en-US" sz="1730">
              <a:solidFill>
                <a:srgbClr val="0000FF"/>
              </a:solidFill>
              <a:latin typeface="HGMaruGothicMPRO" panose="020F0600000000000000" pitchFamily="34" charset="-128"/>
              <a:ea typeface="HGMaruGothicMPRO" panose="020F0600000000000000" pitchFamily="34" charset="-128"/>
            </a:endParaRPr>
          </a:p>
        </p:txBody>
      </p:sp>
      <p:grpSp>
        <p:nvGrpSpPr>
          <p:cNvPr id="36" name="グループ化 35">
            <a:extLst>
              <a:ext uri="{FF2B5EF4-FFF2-40B4-BE49-F238E27FC236}">
                <a16:creationId xmlns:a16="http://schemas.microsoft.com/office/drawing/2014/main" id="{7698FE5A-CFB8-9D49-B68A-2AC55196EB1F}"/>
              </a:ext>
            </a:extLst>
          </p:cNvPr>
          <p:cNvGrpSpPr/>
          <p:nvPr/>
        </p:nvGrpSpPr>
        <p:grpSpPr>
          <a:xfrm>
            <a:off x="2194806" y="3387725"/>
            <a:ext cx="7761994" cy="238125"/>
            <a:chOff x="2194806" y="3387725"/>
            <a:chExt cx="7761994" cy="238125"/>
          </a:xfrm>
        </p:grpSpPr>
        <p:cxnSp>
          <p:nvCxnSpPr>
            <p:cNvPr id="7" name="直線コネクタ 6">
              <a:extLst>
                <a:ext uri="{FF2B5EF4-FFF2-40B4-BE49-F238E27FC236}">
                  <a16:creationId xmlns:a16="http://schemas.microsoft.com/office/drawing/2014/main" id="{2540A893-F3DB-754C-AF36-043899DAFCC4}"/>
                </a:ext>
              </a:extLst>
            </p:cNvPr>
            <p:cNvCxnSpPr>
              <a:cxnSpLocks/>
            </p:cNvCxnSpPr>
            <p:nvPr/>
          </p:nvCxnSpPr>
          <p:spPr>
            <a:xfrm flipV="1">
              <a:off x="2194806" y="3505824"/>
              <a:ext cx="848197" cy="1"/>
            </a:xfrm>
            <a:prstGeom prst="line">
              <a:avLst/>
            </a:prstGeom>
            <a:ln w="63500" cap="rnd">
              <a:solidFill>
                <a:srgbClr val="0000FF"/>
              </a:solidFill>
              <a:round/>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4617968-2226-564C-A519-931BD191FA4C}"/>
                </a:ext>
              </a:extLst>
            </p:cNvPr>
            <p:cNvCxnSpPr>
              <a:cxnSpLocks/>
            </p:cNvCxnSpPr>
            <p:nvPr/>
          </p:nvCxnSpPr>
          <p:spPr>
            <a:xfrm flipV="1">
              <a:off x="3043003" y="3462728"/>
              <a:ext cx="869430" cy="43098"/>
            </a:xfrm>
            <a:prstGeom prst="line">
              <a:avLst/>
            </a:prstGeom>
            <a:ln w="63500" cap="rnd">
              <a:solidFill>
                <a:srgbClr val="0000FF"/>
              </a:solidFill>
              <a:round/>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99196AE2-B4FA-EC41-A011-E0A37BEA206E}"/>
                </a:ext>
              </a:extLst>
            </p:cNvPr>
            <p:cNvCxnSpPr>
              <a:cxnSpLocks/>
            </p:cNvCxnSpPr>
            <p:nvPr/>
          </p:nvCxnSpPr>
          <p:spPr>
            <a:xfrm>
              <a:off x="3912433" y="3462728"/>
              <a:ext cx="869580" cy="103062"/>
            </a:xfrm>
            <a:prstGeom prst="line">
              <a:avLst/>
            </a:prstGeom>
            <a:ln w="63500" cap="rnd">
              <a:solidFill>
                <a:srgbClr val="0000FF"/>
              </a:solidFill>
              <a:round/>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22540A9F-3606-F24E-A077-A070A1D69F0B}"/>
                </a:ext>
              </a:extLst>
            </p:cNvPr>
            <p:cNvCxnSpPr>
              <a:cxnSpLocks/>
            </p:cNvCxnSpPr>
            <p:nvPr/>
          </p:nvCxnSpPr>
          <p:spPr>
            <a:xfrm flipV="1">
              <a:off x="4781863" y="3484277"/>
              <a:ext cx="844237" cy="81513"/>
            </a:xfrm>
            <a:prstGeom prst="line">
              <a:avLst/>
            </a:prstGeom>
            <a:ln w="63500" cap="rnd">
              <a:solidFill>
                <a:srgbClr val="0000FF"/>
              </a:solidFill>
              <a:round/>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F2D2F917-9224-2045-84EF-CD3044F97A18}"/>
                </a:ext>
              </a:extLst>
            </p:cNvPr>
            <p:cNvCxnSpPr>
              <a:cxnSpLocks/>
            </p:cNvCxnSpPr>
            <p:nvPr/>
          </p:nvCxnSpPr>
          <p:spPr>
            <a:xfrm>
              <a:off x="5638743" y="3484277"/>
              <a:ext cx="856787" cy="141573"/>
            </a:xfrm>
            <a:prstGeom prst="line">
              <a:avLst/>
            </a:prstGeom>
            <a:ln w="63500" cap="rnd">
              <a:solidFill>
                <a:srgbClr val="0000FF"/>
              </a:solidFill>
              <a:round/>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5D1564AF-8087-FD48-8F5F-CD286EACF25D}"/>
                </a:ext>
              </a:extLst>
            </p:cNvPr>
            <p:cNvCxnSpPr>
              <a:cxnSpLocks/>
            </p:cNvCxnSpPr>
            <p:nvPr/>
          </p:nvCxnSpPr>
          <p:spPr>
            <a:xfrm flipV="1">
              <a:off x="6502351" y="3484277"/>
              <a:ext cx="849909" cy="141573"/>
            </a:xfrm>
            <a:prstGeom prst="line">
              <a:avLst/>
            </a:prstGeom>
            <a:ln w="63500" cap="rnd">
              <a:solidFill>
                <a:srgbClr val="0000FF"/>
              </a:solidFill>
              <a:round/>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62A6448C-9A3A-D345-9192-7F53AD99ACCD}"/>
                </a:ext>
              </a:extLst>
            </p:cNvPr>
            <p:cNvCxnSpPr>
              <a:cxnSpLocks/>
            </p:cNvCxnSpPr>
            <p:nvPr/>
          </p:nvCxnSpPr>
          <p:spPr>
            <a:xfrm flipV="1">
              <a:off x="7377241" y="3484277"/>
              <a:ext cx="849909" cy="0"/>
            </a:xfrm>
            <a:prstGeom prst="line">
              <a:avLst/>
            </a:prstGeom>
            <a:ln w="63500" cap="rnd">
              <a:solidFill>
                <a:srgbClr val="0000FF"/>
              </a:solidFill>
              <a:round/>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70EEBC8F-622E-F143-AA2B-58C7F9D449FB}"/>
                </a:ext>
              </a:extLst>
            </p:cNvPr>
            <p:cNvCxnSpPr>
              <a:cxnSpLocks/>
            </p:cNvCxnSpPr>
            <p:nvPr/>
          </p:nvCxnSpPr>
          <p:spPr>
            <a:xfrm flipV="1">
              <a:off x="8233500" y="3482404"/>
              <a:ext cx="849909" cy="0"/>
            </a:xfrm>
            <a:prstGeom prst="line">
              <a:avLst/>
            </a:prstGeom>
            <a:ln w="63500" cap="rnd">
              <a:solidFill>
                <a:srgbClr val="0000FF"/>
              </a:solidFill>
              <a:round/>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10730EC1-18EC-8C4D-87E5-1E346E5EDC2E}"/>
                </a:ext>
              </a:extLst>
            </p:cNvPr>
            <p:cNvCxnSpPr>
              <a:cxnSpLocks/>
            </p:cNvCxnSpPr>
            <p:nvPr/>
          </p:nvCxnSpPr>
          <p:spPr>
            <a:xfrm flipV="1">
              <a:off x="9113966" y="3387725"/>
              <a:ext cx="842834" cy="94679"/>
            </a:xfrm>
            <a:prstGeom prst="line">
              <a:avLst/>
            </a:prstGeom>
            <a:ln w="63500" cap="rnd">
              <a:solidFill>
                <a:srgbClr val="0000FF"/>
              </a:solidFill>
              <a:round/>
            </a:ln>
          </p:spPr>
          <p:style>
            <a:lnRef idx="1">
              <a:schemeClr val="accent1"/>
            </a:lnRef>
            <a:fillRef idx="0">
              <a:schemeClr val="accent1"/>
            </a:fillRef>
            <a:effectRef idx="0">
              <a:schemeClr val="accent1"/>
            </a:effectRef>
            <a:fontRef idx="minor">
              <a:schemeClr val="tx1"/>
            </a:fontRef>
          </p:style>
        </p:cxnSp>
      </p:grpSp>
      <p:grpSp>
        <p:nvGrpSpPr>
          <p:cNvPr id="59" name="グループ化 58">
            <a:extLst>
              <a:ext uri="{FF2B5EF4-FFF2-40B4-BE49-F238E27FC236}">
                <a16:creationId xmlns:a16="http://schemas.microsoft.com/office/drawing/2014/main" id="{BD494EA0-A293-AF44-B5A6-C9D4F194B24E}"/>
              </a:ext>
            </a:extLst>
          </p:cNvPr>
          <p:cNvGrpSpPr/>
          <p:nvPr/>
        </p:nvGrpSpPr>
        <p:grpSpPr>
          <a:xfrm>
            <a:off x="2194806" y="1895475"/>
            <a:ext cx="7758819" cy="660400"/>
            <a:chOff x="2194806" y="1895475"/>
            <a:chExt cx="7758819" cy="660400"/>
          </a:xfrm>
        </p:grpSpPr>
        <p:cxnSp>
          <p:nvCxnSpPr>
            <p:cNvPr id="37" name="直線コネクタ 36">
              <a:extLst>
                <a:ext uri="{FF2B5EF4-FFF2-40B4-BE49-F238E27FC236}">
                  <a16:creationId xmlns:a16="http://schemas.microsoft.com/office/drawing/2014/main" id="{08ADC906-9E61-7E4F-A699-64D0095BB7BD}"/>
                </a:ext>
              </a:extLst>
            </p:cNvPr>
            <p:cNvCxnSpPr>
              <a:cxnSpLocks/>
            </p:cNvCxnSpPr>
            <p:nvPr/>
          </p:nvCxnSpPr>
          <p:spPr>
            <a:xfrm>
              <a:off x="2194806" y="2213601"/>
              <a:ext cx="848197" cy="247024"/>
            </a:xfrm>
            <a:prstGeom prst="line">
              <a:avLst/>
            </a:prstGeom>
            <a:ln w="635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0FF17AD-2C21-E44D-B4DF-596D7D759DA8}"/>
                </a:ext>
              </a:extLst>
            </p:cNvPr>
            <p:cNvCxnSpPr>
              <a:cxnSpLocks/>
            </p:cNvCxnSpPr>
            <p:nvPr/>
          </p:nvCxnSpPr>
          <p:spPr>
            <a:xfrm flipV="1">
              <a:off x="3052999" y="2022475"/>
              <a:ext cx="859434" cy="438150"/>
            </a:xfrm>
            <a:prstGeom prst="line">
              <a:avLst/>
            </a:prstGeom>
            <a:ln w="635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664E053-4FC1-DC49-8C2C-DFBE7EDE212C}"/>
                </a:ext>
              </a:extLst>
            </p:cNvPr>
            <p:cNvCxnSpPr>
              <a:cxnSpLocks/>
            </p:cNvCxnSpPr>
            <p:nvPr/>
          </p:nvCxnSpPr>
          <p:spPr>
            <a:xfrm>
              <a:off x="3917383" y="2022475"/>
              <a:ext cx="856310" cy="533400"/>
            </a:xfrm>
            <a:prstGeom prst="line">
              <a:avLst/>
            </a:prstGeom>
            <a:ln w="635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730A98B1-BBFC-4743-A41A-F9F8F3F8DE37}"/>
                </a:ext>
              </a:extLst>
            </p:cNvPr>
            <p:cNvCxnSpPr>
              <a:cxnSpLocks/>
            </p:cNvCxnSpPr>
            <p:nvPr/>
          </p:nvCxnSpPr>
          <p:spPr>
            <a:xfrm flipV="1">
              <a:off x="4781863" y="2143125"/>
              <a:ext cx="844237" cy="412750"/>
            </a:xfrm>
            <a:prstGeom prst="line">
              <a:avLst/>
            </a:prstGeom>
            <a:ln w="635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2777CBDE-AC8A-CE44-B7D4-FD4215F77D18}"/>
                </a:ext>
              </a:extLst>
            </p:cNvPr>
            <p:cNvCxnSpPr>
              <a:cxnSpLocks/>
            </p:cNvCxnSpPr>
            <p:nvPr/>
          </p:nvCxnSpPr>
          <p:spPr>
            <a:xfrm flipV="1">
              <a:off x="5637031" y="2105025"/>
              <a:ext cx="858499" cy="38100"/>
            </a:xfrm>
            <a:prstGeom prst="line">
              <a:avLst/>
            </a:prstGeom>
            <a:ln w="635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7BEB8AB-77FF-FD40-927F-4334BE59CC26}"/>
                </a:ext>
              </a:extLst>
            </p:cNvPr>
            <p:cNvCxnSpPr>
              <a:cxnSpLocks/>
            </p:cNvCxnSpPr>
            <p:nvPr/>
          </p:nvCxnSpPr>
          <p:spPr>
            <a:xfrm flipV="1">
              <a:off x="6493761" y="1895475"/>
              <a:ext cx="865107" cy="209550"/>
            </a:xfrm>
            <a:prstGeom prst="line">
              <a:avLst/>
            </a:prstGeom>
            <a:ln w="635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9D2623A5-AC5B-744C-B8A7-5C3FEAC6E028}"/>
                </a:ext>
              </a:extLst>
            </p:cNvPr>
            <p:cNvCxnSpPr>
              <a:cxnSpLocks/>
            </p:cNvCxnSpPr>
            <p:nvPr/>
          </p:nvCxnSpPr>
          <p:spPr>
            <a:xfrm>
              <a:off x="7374066" y="1895475"/>
              <a:ext cx="849909" cy="269875"/>
            </a:xfrm>
            <a:prstGeom prst="line">
              <a:avLst/>
            </a:prstGeom>
            <a:ln w="635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60500AD3-A42F-204C-BA1E-BE08C0E6F148}"/>
                </a:ext>
              </a:extLst>
            </p:cNvPr>
            <p:cNvCxnSpPr>
              <a:cxnSpLocks/>
            </p:cNvCxnSpPr>
            <p:nvPr/>
          </p:nvCxnSpPr>
          <p:spPr>
            <a:xfrm flipV="1">
              <a:off x="8227150" y="1917700"/>
              <a:ext cx="856259" cy="247650"/>
            </a:xfrm>
            <a:prstGeom prst="line">
              <a:avLst/>
            </a:prstGeom>
            <a:ln w="63500" cap="rnd">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83CF33F-93B5-E644-9569-4EAF7D8B79BB}"/>
                </a:ext>
              </a:extLst>
            </p:cNvPr>
            <p:cNvCxnSpPr>
              <a:cxnSpLocks/>
            </p:cNvCxnSpPr>
            <p:nvPr/>
          </p:nvCxnSpPr>
          <p:spPr>
            <a:xfrm flipV="1">
              <a:off x="9092257" y="1895475"/>
              <a:ext cx="861368" cy="15876"/>
            </a:xfrm>
            <a:prstGeom prst="line">
              <a:avLst/>
            </a:prstGeom>
            <a:ln w="63500" cap="rnd">
              <a:solidFill>
                <a:srgbClr val="00B050"/>
              </a:solidFill>
              <a:round/>
            </a:ln>
          </p:spPr>
          <p:style>
            <a:lnRef idx="1">
              <a:schemeClr val="accent1"/>
            </a:lnRef>
            <a:fillRef idx="0">
              <a:schemeClr val="accent1"/>
            </a:fillRef>
            <a:effectRef idx="0">
              <a:schemeClr val="accent1"/>
            </a:effectRef>
            <a:fontRef idx="minor">
              <a:schemeClr val="tx1"/>
            </a:fontRef>
          </p:style>
        </p:cxnSp>
      </p:grpSp>
      <p:sp>
        <p:nvSpPr>
          <p:cNvPr id="29" name="正方形/長方形 28">
            <a:extLst>
              <a:ext uri="{FF2B5EF4-FFF2-40B4-BE49-F238E27FC236}">
                <a16:creationId xmlns:a16="http://schemas.microsoft.com/office/drawing/2014/main" id="{4A767DB3-E2D7-3C4F-B3A4-3D3D00432ED6}"/>
              </a:ext>
            </a:extLst>
          </p:cNvPr>
          <p:cNvSpPr/>
          <p:nvPr/>
        </p:nvSpPr>
        <p:spPr>
          <a:xfrm>
            <a:off x="262536" y="1140270"/>
            <a:ext cx="1329127" cy="59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730">
                <a:solidFill>
                  <a:srgbClr val="00B050"/>
                </a:solidFill>
                <a:latin typeface="HGMaruGothicMPRO" panose="020F0600000000000000" pitchFamily="34" charset="-128"/>
                <a:ea typeface="HGMaruGothicMPRO" panose="020F0600000000000000" pitchFamily="34" charset="-128"/>
              </a:rPr>
              <a:t>請求点数</a:t>
            </a:r>
            <a:endParaRPr kumimoji="1" lang="en-US" altLang="ja-JP" sz="1730" dirty="0">
              <a:solidFill>
                <a:srgbClr val="00B050"/>
              </a:solidFill>
              <a:latin typeface="HGMaruGothicMPRO" panose="020F0600000000000000" pitchFamily="34" charset="-128"/>
              <a:ea typeface="HGMaruGothicMPRO" panose="020F0600000000000000" pitchFamily="34" charset="-128"/>
            </a:endParaRPr>
          </a:p>
        </p:txBody>
      </p:sp>
      <p:sp>
        <p:nvSpPr>
          <p:cNvPr id="31" name="正方形/長方形 30">
            <a:extLst>
              <a:ext uri="{FF2B5EF4-FFF2-40B4-BE49-F238E27FC236}">
                <a16:creationId xmlns:a16="http://schemas.microsoft.com/office/drawing/2014/main" id="{5721D91C-17A7-F740-B9B2-C967273773EF}"/>
              </a:ext>
            </a:extLst>
          </p:cNvPr>
          <p:cNvSpPr/>
          <p:nvPr/>
        </p:nvSpPr>
        <p:spPr>
          <a:xfrm>
            <a:off x="331661" y="1704464"/>
            <a:ext cx="991844" cy="439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100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p>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   90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p>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   80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p>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   70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p>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   60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p>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   50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p>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   40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p>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   30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p>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   20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p>
          <a:p>
            <a:pPr algn="ctr">
              <a:lnSpc>
                <a:spcPts val="3190"/>
              </a:lnSpc>
            </a:pPr>
            <a:r>
              <a:rPr kumimoji="1" lang="en-US" altLang="ja-JP" sz="1730" dirty="0">
                <a:solidFill>
                  <a:srgbClr val="00B050"/>
                </a:solidFill>
                <a:latin typeface="HGMaruGothicMPRO" panose="020F0600000000000000" pitchFamily="34" charset="-128"/>
                <a:ea typeface="HGMaruGothicMPRO" panose="020F0600000000000000" pitchFamily="34" charset="-128"/>
              </a:rPr>
              <a:t>   10</a:t>
            </a:r>
            <a:r>
              <a:rPr kumimoji="1" lang="ja-JP" altLang="en-US" sz="1730">
                <a:solidFill>
                  <a:srgbClr val="00B050"/>
                </a:solidFill>
                <a:latin typeface="HGMaruGothicMPRO" panose="020F0600000000000000" pitchFamily="34" charset="-128"/>
                <a:ea typeface="HGMaruGothicMPRO" panose="020F0600000000000000" pitchFamily="34" charset="-128"/>
              </a:rPr>
              <a:t>万</a:t>
            </a:r>
            <a:r>
              <a:rPr kumimoji="1" lang="en-US" altLang="ja-JP" sz="1730" dirty="0">
                <a:solidFill>
                  <a:srgbClr val="00B050"/>
                </a:solidFill>
                <a:latin typeface="HGMaruGothicMPRO" panose="020F0600000000000000" pitchFamily="34" charset="-128"/>
                <a:ea typeface="HGMaruGothicMPRO" panose="020F0600000000000000" pitchFamily="34" charset="-128"/>
              </a:rPr>
              <a:t>  </a:t>
            </a:r>
            <a:endParaRPr kumimoji="1" lang="ja-JP" altLang="en-US" sz="1730">
              <a:solidFill>
                <a:srgbClr val="00B050"/>
              </a:solidFill>
              <a:latin typeface="HGMaruGothicMPRO" panose="020F0600000000000000" pitchFamily="34" charset="-128"/>
              <a:ea typeface="HGMaruGothicMPRO" panose="020F0600000000000000" pitchFamily="34" charset="-128"/>
            </a:endParaRPr>
          </a:p>
        </p:txBody>
      </p:sp>
      <p:pic>
        <p:nvPicPr>
          <p:cNvPr id="4" name="図 3" descr="gatag-00012723.png">
            <a:extLst>
              <a:ext uri="{FF2B5EF4-FFF2-40B4-BE49-F238E27FC236}">
                <a16:creationId xmlns:a16="http://schemas.microsoft.com/office/drawing/2014/main" id="{C2C6BD5D-4483-CD25-7948-F406B0FE6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969" y="3900464"/>
            <a:ext cx="2140000" cy="2087754"/>
          </a:xfrm>
          <a:prstGeom prst="rect">
            <a:avLst/>
          </a:prstGeom>
        </p:spPr>
      </p:pic>
      <p:pic>
        <p:nvPicPr>
          <p:cNvPr id="6" name="図 5">
            <a:extLst>
              <a:ext uri="{FF2B5EF4-FFF2-40B4-BE49-F238E27FC236}">
                <a16:creationId xmlns:a16="http://schemas.microsoft.com/office/drawing/2014/main" id="{45A9C748-B15A-9FB6-0D5D-4A8E35A682ED}"/>
              </a:ext>
            </a:extLst>
          </p:cNvPr>
          <p:cNvPicPr>
            <a:picLocks noChangeAspect="1"/>
          </p:cNvPicPr>
          <p:nvPr/>
        </p:nvPicPr>
        <p:blipFill>
          <a:blip r:embed="rId3"/>
          <a:stretch>
            <a:fillRect/>
          </a:stretch>
        </p:blipFill>
        <p:spPr>
          <a:xfrm rot="20321610">
            <a:off x="3477221" y="3859620"/>
            <a:ext cx="2064745" cy="2064745"/>
          </a:xfrm>
          <a:prstGeom prst="rect">
            <a:avLst/>
          </a:prstGeom>
        </p:spPr>
      </p:pic>
      <p:pic>
        <p:nvPicPr>
          <p:cNvPr id="9" name="図 8">
            <a:extLst>
              <a:ext uri="{FF2B5EF4-FFF2-40B4-BE49-F238E27FC236}">
                <a16:creationId xmlns:a16="http://schemas.microsoft.com/office/drawing/2014/main" id="{A63EBAF6-616F-D3F7-B5CA-AA6AB303BF05}"/>
              </a:ext>
            </a:extLst>
          </p:cNvPr>
          <p:cNvPicPr>
            <a:picLocks noChangeAspect="1"/>
          </p:cNvPicPr>
          <p:nvPr/>
        </p:nvPicPr>
        <p:blipFill>
          <a:blip r:embed="rId4"/>
          <a:stretch>
            <a:fillRect/>
          </a:stretch>
        </p:blipFill>
        <p:spPr>
          <a:xfrm>
            <a:off x="7717486" y="3550428"/>
            <a:ext cx="2787825" cy="2787825"/>
          </a:xfrm>
          <a:prstGeom prst="rect">
            <a:avLst/>
          </a:prstGeom>
        </p:spPr>
      </p:pic>
      <p:sp>
        <p:nvSpPr>
          <p:cNvPr id="14" name="右矢印 13">
            <a:extLst>
              <a:ext uri="{FF2B5EF4-FFF2-40B4-BE49-F238E27FC236}">
                <a16:creationId xmlns:a16="http://schemas.microsoft.com/office/drawing/2014/main" id="{4DA1F7B7-35B1-D261-22C5-D2E541B2AA3E}"/>
              </a:ext>
            </a:extLst>
          </p:cNvPr>
          <p:cNvSpPr/>
          <p:nvPr/>
        </p:nvSpPr>
        <p:spPr>
          <a:xfrm>
            <a:off x="6016994" y="4648925"/>
            <a:ext cx="1349453" cy="960120"/>
          </a:xfrm>
          <a:prstGeom prst="rightArrow">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759706CD-47A9-C8E1-D651-9A6BF63BC5AF}"/>
              </a:ext>
            </a:extLst>
          </p:cNvPr>
          <p:cNvSpPr>
            <a:spLocks noGrp="1"/>
          </p:cNvSpPr>
          <p:nvPr>
            <p:ph type="sldNum" sz="quarter" idx="12"/>
          </p:nvPr>
        </p:nvSpPr>
        <p:spPr/>
        <p:txBody>
          <a:bodyPr/>
          <a:lstStyle/>
          <a:p>
            <a:fld id="{7F53A4F6-1DED-4042-94B1-26CBF9BCF6BA}" type="slidenum">
              <a:rPr kumimoji="1" lang="ja-JP" altLang="en-US" smtClean="0"/>
              <a:t>324</a:t>
            </a:fld>
            <a:endParaRPr kumimoji="1" lang="ja-JP" altLang="en-US"/>
          </a:p>
        </p:txBody>
      </p:sp>
    </p:spTree>
    <p:extLst>
      <p:ext uri="{BB962C8B-B14F-4D97-AF65-F5344CB8AC3E}">
        <p14:creationId xmlns:p14="http://schemas.microsoft.com/office/powerpoint/2010/main" val="323257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Effect transition="in" filter="fade">
                                      <p:cBhvr>
                                        <p:cTn id="14" dur="3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300" fill="hold"/>
                                        <p:tgtEl>
                                          <p:spTgt spid="6"/>
                                        </p:tgtEl>
                                        <p:attrNameLst>
                                          <p:attrName>ppt_w</p:attrName>
                                        </p:attrNameLst>
                                      </p:cBhvr>
                                      <p:tavLst>
                                        <p:tav tm="0">
                                          <p:val>
                                            <p:fltVal val="0"/>
                                          </p:val>
                                        </p:tav>
                                        <p:tav tm="100000">
                                          <p:val>
                                            <p:strVal val="#ppt_w"/>
                                          </p:val>
                                        </p:tav>
                                      </p:tavLst>
                                    </p:anim>
                                    <p:anim calcmode="lin" valueType="num">
                                      <p:cBhvr>
                                        <p:cTn id="20" dur="300" fill="hold"/>
                                        <p:tgtEl>
                                          <p:spTgt spid="6"/>
                                        </p:tgtEl>
                                        <p:attrNameLst>
                                          <p:attrName>ppt_h</p:attrName>
                                        </p:attrNameLst>
                                      </p:cBhvr>
                                      <p:tavLst>
                                        <p:tav tm="0">
                                          <p:val>
                                            <p:fltVal val="0"/>
                                          </p:val>
                                        </p:tav>
                                        <p:tav tm="100000">
                                          <p:val>
                                            <p:strVal val="#ppt_h"/>
                                          </p:val>
                                        </p:tav>
                                      </p:tavLst>
                                    </p:anim>
                                    <p:animEffect transition="in" filter="fade">
                                      <p:cBhvr>
                                        <p:cTn id="21" dur="3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300" fill="hold"/>
                                        <p:tgtEl>
                                          <p:spTgt spid="9"/>
                                        </p:tgtEl>
                                        <p:attrNameLst>
                                          <p:attrName>ppt_w</p:attrName>
                                        </p:attrNameLst>
                                      </p:cBhvr>
                                      <p:tavLst>
                                        <p:tav tm="0">
                                          <p:val>
                                            <p:fltVal val="0"/>
                                          </p:val>
                                        </p:tav>
                                        <p:tav tm="100000">
                                          <p:val>
                                            <p:strVal val="#ppt_w"/>
                                          </p:val>
                                        </p:tav>
                                      </p:tavLst>
                                    </p:anim>
                                    <p:anim calcmode="lin" valueType="num">
                                      <p:cBhvr>
                                        <p:cTn id="31" dur="300" fill="hold"/>
                                        <p:tgtEl>
                                          <p:spTgt spid="9"/>
                                        </p:tgtEl>
                                        <p:attrNameLst>
                                          <p:attrName>ppt_h</p:attrName>
                                        </p:attrNameLst>
                                      </p:cBhvr>
                                      <p:tavLst>
                                        <p:tav tm="0">
                                          <p:val>
                                            <p:fltVal val="0"/>
                                          </p:val>
                                        </p:tav>
                                        <p:tav tm="100000">
                                          <p:val>
                                            <p:strVal val="#ppt_h"/>
                                          </p:val>
                                        </p:tav>
                                      </p:tavLst>
                                    </p:anim>
                                    <p:animEffect transition="in" filter="fade">
                                      <p:cBhvr>
                                        <p:cTn id="32"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59136A85-B5C7-D48C-2150-FA690BF5CE9F}"/>
              </a:ext>
            </a:extLst>
          </p:cNvPr>
          <p:cNvSpPr txBox="1">
            <a:spLocks/>
          </p:cNvSpPr>
          <p:nvPr/>
        </p:nvSpPr>
        <p:spPr>
          <a:xfrm>
            <a:off x="0" y="2069682"/>
            <a:ext cx="12192000" cy="2718636"/>
          </a:xfrm>
          <a:prstGeom prst="rect">
            <a:avLst/>
          </a:prstGeom>
        </p:spPr>
        <p:txBody>
          <a:bodyPr vert="horz" lIns="91440" tIns="45720" rIns="91440" bIns="45720" rtlCol="0" anchor="ctr" anchorCtr="1">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8000">
                <a:solidFill>
                  <a:srgbClr val="0432FF"/>
                </a:solidFill>
                <a:latin typeface="HG丸ｺﾞｼｯｸM-PRO"/>
                <a:ea typeface="HG丸ｺﾞｼｯｸM-PRO"/>
                <a:cs typeface="HG丸ｺﾞｼｯｸM-PRO"/>
              </a:rPr>
              <a:t>ある日の私</a:t>
            </a:r>
            <a:endParaRPr lang="en-US" altLang="ja-JP" sz="8000" dirty="0">
              <a:solidFill>
                <a:srgbClr val="0432FF"/>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0DBF4890-C146-4E19-BC7B-0EC4CAF96573}"/>
              </a:ext>
            </a:extLst>
          </p:cNvPr>
          <p:cNvSpPr>
            <a:spLocks noGrp="1"/>
          </p:cNvSpPr>
          <p:nvPr>
            <p:ph type="sldNum" sz="quarter" idx="12"/>
          </p:nvPr>
        </p:nvSpPr>
        <p:spPr/>
        <p:txBody>
          <a:bodyPr/>
          <a:lstStyle/>
          <a:p>
            <a:fld id="{7F53A4F6-1DED-4042-94B1-26CBF9BCF6BA}" type="slidenum">
              <a:rPr kumimoji="1" lang="ja-JP" altLang="en-US" smtClean="0"/>
              <a:t>325</a:t>
            </a:fld>
            <a:endParaRPr kumimoji="1" lang="ja-JP" altLang="en-US"/>
          </a:p>
        </p:txBody>
      </p:sp>
    </p:spTree>
    <p:extLst>
      <p:ext uri="{BB962C8B-B14F-4D97-AF65-F5344CB8AC3E}">
        <p14:creationId xmlns:p14="http://schemas.microsoft.com/office/powerpoint/2010/main" val="1926367978"/>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8BB439C4-CCC7-8D75-6E8E-97F6F3E5EEE2}"/>
              </a:ext>
            </a:extLst>
          </p:cNvPr>
          <p:cNvPicPr>
            <a:picLocks noGrp="1" noChangeAspect="1"/>
          </p:cNvPicPr>
          <p:nvPr>
            <p:ph idx="1"/>
          </p:nvPr>
        </p:nvPicPr>
        <p:blipFill rotWithShape="1">
          <a:blip r:embed="rId2"/>
          <a:srcRect l="12702" r="12554"/>
          <a:stretch/>
        </p:blipFill>
        <p:spPr>
          <a:xfrm>
            <a:off x="1550893" y="17065"/>
            <a:ext cx="9090213" cy="6840935"/>
          </a:xfrm>
        </p:spPr>
      </p:pic>
      <p:sp>
        <p:nvSpPr>
          <p:cNvPr id="6" name="正方形/長方形 5">
            <a:extLst>
              <a:ext uri="{FF2B5EF4-FFF2-40B4-BE49-F238E27FC236}">
                <a16:creationId xmlns:a16="http://schemas.microsoft.com/office/drawing/2014/main" id="{AC289ED4-4694-FF65-424E-8FF84940D099}"/>
              </a:ext>
            </a:extLst>
          </p:cNvPr>
          <p:cNvSpPr/>
          <p:nvPr/>
        </p:nvSpPr>
        <p:spPr>
          <a:xfrm>
            <a:off x="2544665" y="1004271"/>
            <a:ext cx="1035424" cy="49259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F2F5CA8D-4E68-2D5B-FFE8-9BC4B6595E58}"/>
              </a:ext>
            </a:extLst>
          </p:cNvPr>
          <p:cNvPicPr>
            <a:picLocks noChangeAspect="1"/>
          </p:cNvPicPr>
          <p:nvPr/>
        </p:nvPicPr>
        <p:blipFill>
          <a:blip r:embed="rId3"/>
          <a:stretch>
            <a:fillRect/>
          </a:stretch>
        </p:blipFill>
        <p:spPr>
          <a:xfrm>
            <a:off x="4351468" y="2941846"/>
            <a:ext cx="1035424" cy="267390"/>
          </a:xfrm>
          <a:prstGeom prst="rect">
            <a:avLst/>
          </a:prstGeom>
        </p:spPr>
      </p:pic>
      <p:cxnSp>
        <p:nvCxnSpPr>
          <p:cNvPr id="3" name="直線コネクタ 2">
            <a:extLst>
              <a:ext uri="{FF2B5EF4-FFF2-40B4-BE49-F238E27FC236}">
                <a16:creationId xmlns:a16="http://schemas.microsoft.com/office/drawing/2014/main" id="{D9F4D772-12B2-64EC-37FF-021C0F5B1186}"/>
              </a:ext>
            </a:extLst>
          </p:cNvPr>
          <p:cNvCxnSpPr>
            <a:cxnSpLocks/>
          </p:cNvCxnSpPr>
          <p:nvPr/>
        </p:nvCxnSpPr>
        <p:spPr>
          <a:xfrm>
            <a:off x="1550893" y="4591083"/>
            <a:ext cx="85637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a:extLst>
              <a:ext uri="{FF2B5EF4-FFF2-40B4-BE49-F238E27FC236}">
                <a16:creationId xmlns:a16="http://schemas.microsoft.com/office/drawing/2014/main" id="{FE89868A-AB26-BAB3-E2FD-1C468DFEEDA8}"/>
              </a:ext>
            </a:extLst>
          </p:cNvPr>
          <p:cNvSpPr>
            <a:spLocks noGrp="1"/>
          </p:cNvSpPr>
          <p:nvPr>
            <p:ph type="sldNum" sz="quarter" idx="12"/>
          </p:nvPr>
        </p:nvSpPr>
        <p:spPr/>
        <p:txBody>
          <a:bodyPr/>
          <a:lstStyle/>
          <a:p>
            <a:fld id="{7F53A4F6-1DED-4042-94B1-26CBF9BCF6BA}" type="slidenum">
              <a:rPr kumimoji="1" lang="ja-JP" altLang="en-US" smtClean="0"/>
              <a:t>326</a:t>
            </a:fld>
            <a:endParaRPr kumimoji="1" lang="ja-JP" altLang="en-US"/>
          </a:p>
        </p:txBody>
      </p:sp>
    </p:spTree>
    <p:extLst>
      <p:ext uri="{BB962C8B-B14F-4D97-AF65-F5344CB8AC3E}">
        <p14:creationId xmlns:p14="http://schemas.microsoft.com/office/powerpoint/2010/main" val="179857096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8BB439C4-CCC7-8D75-6E8E-97F6F3E5EEE2}"/>
              </a:ext>
            </a:extLst>
          </p:cNvPr>
          <p:cNvPicPr>
            <a:picLocks noGrp="1" noChangeAspect="1"/>
          </p:cNvPicPr>
          <p:nvPr>
            <p:ph idx="1"/>
          </p:nvPr>
        </p:nvPicPr>
        <p:blipFill rotWithShape="1">
          <a:blip r:embed="rId2"/>
          <a:srcRect l="12541" r="12459"/>
          <a:stretch/>
        </p:blipFill>
        <p:spPr>
          <a:xfrm>
            <a:off x="1528997" y="0"/>
            <a:ext cx="9144000" cy="6840935"/>
          </a:xfrm>
        </p:spPr>
      </p:pic>
      <p:sp>
        <p:nvSpPr>
          <p:cNvPr id="6" name="正方形/長方形 5">
            <a:extLst>
              <a:ext uri="{FF2B5EF4-FFF2-40B4-BE49-F238E27FC236}">
                <a16:creationId xmlns:a16="http://schemas.microsoft.com/office/drawing/2014/main" id="{AC289ED4-4694-FF65-424E-8FF84940D099}"/>
              </a:ext>
            </a:extLst>
          </p:cNvPr>
          <p:cNvSpPr/>
          <p:nvPr/>
        </p:nvSpPr>
        <p:spPr>
          <a:xfrm>
            <a:off x="2531464" y="1027906"/>
            <a:ext cx="1066175" cy="49034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ACC57879-81D9-7886-15C3-2C7D603F34C8}"/>
              </a:ext>
            </a:extLst>
          </p:cNvPr>
          <p:cNvSpPr>
            <a:spLocks noGrp="1"/>
          </p:cNvSpPr>
          <p:nvPr>
            <p:ph type="sldNum" sz="quarter" idx="12"/>
          </p:nvPr>
        </p:nvSpPr>
        <p:spPr/>
        <p:txBody>
          <a:bodyPr/>
          <a:lstStyle/>
          <a:p>
            <a:fld id="{7F53A4F6-1DED-4042-94B1-26CBF9BCF6BA}" type="slidenum">
              <a:rPr kumimoji="1" lang="ja-JP" altLang="en-US" smtClean="0"/>
              <a:t>327</a:t>
            </a:fld>
            <a:endParaRPr kumimoji="1" lang="ja-JP" altLang="en-US"/>
          </a:p>
        </p:txBody>
      </p:sp>
    </p:spTree>
    <p:extLst>
      <p:ext uri="{BB962C8B-B14F-4D97-AF65-F5344CB8AC3E}">
        <p14:creationId xmlns:p14="http://schemas.microsoft.com/office/powerpoint/2010/main" val="3814314516"/>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59136A85-B5C7-D48C-2150-FA690BF5CE9F}"/>
              </a:ext>
            </a:extLst>
          </p:cNvPr>
          <p:cNvSpPr txBox="1">
            <a:spLocks/>
          </p:cNvSpPr>
          <p:nvPr/>
        </p:nvSpPr>
        <p:spPr>
          <a:xfrm>
            <a:off x="0" y="2069682"/>
            <a:ext cx="12192000" cy="2718636"/>
          </a:xfrm>
          <a:prstGeom prst="rect">
            <a:avLst/>
          </a:prstGeom>
        </p:spPr>
        <p:txBody>
          <a:bodyPr vert="horz" lIns="91440" tIns="45720" rIns="91440" bIns="45720" rtlCol="0" anchor="ctr" anchorCtr="1">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8000">
                <a:solidFill>
                  <a:srgbClr val="0432FF"/>
                </a:solidFill>
                <a:latin typeface="HG丸ｺﾞｼｯｸM-PRO"/>
                <a:ea typeface="HG丸ｺﾞｼｯｸM-PRO"/>
                <a:cs typeface="HG丸ｺﾞｼｯｸM-PRO"/>
              </a:rPr>
              <a:t>何を管理するのか？</a:t>
            </a:r>
            <a:endParaRPr lang="en-US" altLang="ja-JP" sz="8000" dirty="0">
              <a:solidFill>
                <a:srgbClr val="0432FF"/>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69B2DE0F-5634-9EBF-F496-B7B6A39D37AD}"/>
              </a:ext>
            </a:extLst>
          </p:cNvPr>
          <p:cNvSpPr>
            <a:spLocks noGrp="1"/>
          </p:cNvSpPr>
          <p:nvPr>
            <p:ph type="sldNum" sz="quarter" idx="12"/>
          </p:nvPr>
        </p:nvSpPr>
        <p:spPr/>
        <p:txBody>
          <a:bodyPr/>
          <a:lstStyle/>
          <a:p>
            <a:fld id="{7F53A4F6-1DED-4042-94B1-26CBF9BCF6BA}" type="slidenum">
              <a:rPr kumimoji="1" lang="ja-JP" altLang="en-US" smtClean="0"/>
              <a:t>328</a:t>
            </a:fld>
            <a:endParaRPr kumimoji="1" lang="ja-JP" altLang="en-US"/>
          </a:p>
        </p:txBody>
      </p:sp>
    </p:spTree>
    <p:extLst>
      <p:ext uri="{BB962C8B-B14F-4D97-AF65-F5344CB8AC3E}">
        <p14:creationId xmlns:p14="http://schemas.microsoft.com/office/powerpoint/2010/main" val="197229577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5A50A07B-5126-4841-64BA-AC5F76E0D065}"/>
              </a:ext>
            </a:extLst>
          </p:cNvPr>
          <p:cNvSpPr txBox="1">
            <a:spLocks/>
          </p:cNvSpPr>
          <p:nvPr/>
        </p:nvSpPr>
        <p:spPr>
          <a:xfrm>
            <a:off x="-9993" y="0"/>
            <a:ext cx="12192000" cy="924953"/>
          </a:xfrm>
          <a:prstGeom prst="rect">
            <a:avLst/>
          </a:prstGeom>
          <a:noFill/>
        </p:spPr>
        <p:txBody>
          <a:bodyPr vert="horz" lIns="91440" tIns="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何を管理するのか？</a:t>
            </a:r>
          </a:p>
          <a:p>
            <a:endParaRPr lang="en-US" altLang="ja-JP" sz="6000" dirty="0">
              <a:solidFill>
                <a:srgbClr val="0432FF"/>
              </a:solidFill>
              <a:latin typeface="HG丸ｺﾞｼｯｸM-PRO"/>
              <a:ea typeface="HG丸ｺﾞｼｯｸM-PRO"/>
              <a:cs typeface="HG丸ｺﾞｼｯｸM-PRO"/>
            </a:endParaRPr>
          </a:p>
        </p:txBody>
      </p:sp>
      <p:grpSp>
        <p:nvGrpSpPr>
          <p:cNvPr id="10" name="グループ化 9">
            <a:extLst>
              <a:ext uri="{FF2B5EF4-FFF2-40B4-BE49-F238E27FC236}">
                <a16:creationId xmlns:a16="http://schemas.microsoft.com/office/drawing/2014/main" id="{4ABB6581-FD2F-AD93-7F09-58AE852C8F67}"/>
              </a:ext>
            </a:extLst>
          </p:cNvPr>
          <p:cNvGrpSpPr/>
          <p:nvPr/>
        </p:nvGrpSpPr>
        <p:grpSpPr>
          <a:xfrm>
            <a:off x="666843" y="989569"/>
            <a:ext cx="10775289" cy="1536896"/>
            <a:chOff x="782726" y="1099297"/>
            <a:chExt cx="10775289" cy="1536896"/>
          </a:xfrm>
        </p:grpSpPr>
        <p:grpSp>
          <p:nvGrpSpPr>
            <p:cNvPr id="7" name="グループ化 6">
              <a:extLst>
                <a:ext uri="{FF2B5EF4-FFF2-40B4-BE49-F238E27FC236}">
                  <a16:creationId xmlns:a16="http://schemas.microsoft.com/office/drawing/2014/main" id="{A36955AC-1322-5300-8C4C-D6EE29EC8A8D}"/>
                </a:ext>
              </a:extLst>
            </p:cNvPr>
            <p:cNvGrpSpPr/>
            <p:nvPr/>
          </p:nvGrpSpPr>
          <p:grpSpPr>
            <a:xfrm>
              <a:off x="902982" y="1099297"/>
              <a:ext cx="7347896" cy="1536896"/>
              <a:chOff x="902982" y="1099297"/>
              <a:chExt cx="7347896" cy="1536896"/>
            </a:xfrm>
          </p:grpSpPr>
          <p:sp>
            <p:nvSpPr>
              <p:cNvPr id="5" name="サブタイトル 2">
                <a:extLst>
                  <a:ext uri="{FF2B5EF4-FFF2-40B4-BE49-F238E27FC236}">
                    <a16:creationId xmlns:a16="http://schemas.microsoft.com/office/drawing/2014/main" id="{652B8054-59F9-0470-DADF-9CD3AF82F19F}"/>
                  </a:ext>
                </a:extLst>
              </p:cNvPr>
              <p:cNvSpPr txBox="1">
                <a:spLocks/>
              </p:cNvSpPr>
              <p:nvPr/>
            </p:nvSpPr>
            <p:spPr>
              <a:xfrm>
                <a:off x="902982" y="1099297"/>
                <a:ext cx="4632425" cy="1446394"/>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buClr>
                    <a:schemeClr val="tx1"/>
                  </a:buClr>
                </a:pPr>
                <a:r>
                  <a:rPr lang="ja-JP" altLang="en-US" sz="2400" u="sng">
                    <a:solidFill>
                      <a:schemeClr val="tx1"/>
                    </a:solidFill>
                    <a:latin typeface="HG丸ｺﾞｼｯｸM-PRO"/>
                    <a:ea typeface="HG丸ｺﾞｼｯｸM-PRO"/>
                    <a:cs typeface="HG丸ｺﾞｼｯｸM-PRO"/>
                  </a:rPr>
                  <a:t>１．医学管理</a:t>
                </a:r>
                <a:endParaRPr lang="en-US" altLang="ja-JP" sz="1800" u="sng"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歯管</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特疾管</a:t>
                </a:r>
                <a:endParaRPr lang="en-US" altLang="ja-JP" sz="1800" dirty="0">
                  <a:solidFill>
                    <a:schemeClr val="tx1"/>
                  </a:solidFill>
                  <a:latin typeface="HG丸ｺﾞｼｯｸM-PRO"/>
                  <a:ea typeface="HG丸ｺﾞｼｯｸM-PRO"/>
                  <a:cs typeface="HG丸ｺﾞｼｯｸM-PRO"/>
                </a:endParaRPr>
              </a:p>
              <a:p>
                <a:pPr algn="l">
                  <a:buClr>
                    <a:schemeClr val="tx1"/>
                  </a:buClr>
                </a:pPr>
                <a:endParaRPr lang="en-US" altLang="ja-JP" sz="2400" dirty="0">
                  <a:solidFill>
                    <a:schemeClr val="tx1"/>
                  </a:solidFill>
                  <a:latin typeface="HG丸ｺﾞｼｯｸM-PRO"/>
                  <a:ea typeface="HG丸ｺﾞｼｯｸM-PRO"/>
                  <a:cs typeface="HG丸ｺﾞｼｯｸM-PRO"/>
                </a:endParaRPr>
              </a:p>
            </p:txBody>
          </p:sp>
          <p:sp>
            <p:nvSpPr>
              <p:cNvPr id="6" name="サブタイトル 2">
                <a:extLst>
                  <a:ext uri="{FF2B5EF4-FFF2-40B4-BE49-F238E27FC236}">
                    <a16:creationId xmlns:a16="http://schemas.microsoft.com/office/drawing/2014/main" id="{B1B153F0-3AD4-E90A-E9F9-2DB3B21008CB}"/>
                  </a:ext>
                </a:extLst>
              </p:cNvPr>
              <p:cNvSpPr txBox="1">
                <a:spLocks/>
              </p:cNvSpPr>
              <p:nvPr/>
            </p:nvSpPr>
            <p:spPr>
              <a:xfrm>
                <a:off x="3618453" y="1182483"/>
                <a:ext cx="4632425" cy="1453710"/>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buClr>
                    <a:schemeClr val="tx1"/>
                  </a:buClr>
                </a:pPr>
                <a:endParaRPr lang="en-US" altLang="ja-JP" sz="1800" u="sng"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歯在管・居宅療養管理指導</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訪問口腔リハ・小訪問口腔リハ</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endParaRPr lang="en-US" altLang="ja-JP" sz="1800" dirty="0">
                  <a:solidFill>
                    <a:schemeClr val="tx1"/>
                  </a:solidFill>
                  <a:latin typeface="HG丸ｺﾞｼｯｸM-PRO"/>
                  <a:ea typeface="HG丸ｺﾞｼｯｸM-PRO"/>
                  <a:cs typeface="HG丸ｺﾞｼｯｸM-PRO"/>
                </a:endParaRPr>
              </a:p>
              <a:p>
                <a:pPr algn="l">
                  <a:buClr>
                    <a:schemeClr val="tx1"/>
                  </a:buClr>
                </a:pPr>
                <a:endParaRPr lang="en-US" altLang="ja-JP" sz="2400" dirty="0">
                  <a:solidFill>
                    <a:schemeClr val="tx1"/>
                  </a:solidFill>
                  <a:latin typeface="HG丸ｺﾞｼｯｸM-PRO"/>
                  <a:ea typeface="HG丸ｺﾞｼｯｸM-PRO"/>
                  <a:cs typeface="HG丸ｺﾞｼｯｸM-PRO"/>
                </a:endParaRPr>
              </a:p>
            </p:txBody>
          </p:sp>
        </p:grpSp>
        <p:sp>
          <p:nvSpPr>
            <p:cNvPr id="8" name="角丸四角形 7">
              <a:extLst>
                <a:ext uri="{FF2B5EF4-FFF2-40B4-BE49-F238E27FC236}">
                  <a16:creationId xmlns:a16="http://schemas.microsoft.com/office/drawing/2014/main" id="{C3E5F3BD-6615-365D-8D10-66913B950F28}"/>
                </a:ext>
              </a:extLst>
            </p:cNvPr>
            <p:cNvSpPr/>
            <p:nvPr/>
          </p:nvSpPr>
          <p:spPr>
            <a:xfrm>
              <a:off x="782726" y="1099297"/>
              <a:ext cx="10775289" cy="1129195"/>
            </a:xfrm>
            <a:prstGeom prst="roundRect">
              <a:avLst>
                <a:gd name="adj" fmla="val 12312"/>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サブタイトル 2">
              <a:extLst>
                <a:ext uri="{FF2B5EF4-FFF2-40B4-BE49-F238E27FC236}">
                  <a16:creationId xmlns:a16="http://schemas.microsoft.com/office/drawing/2014/main" id="{D0FE09DB-4A90-6DE4-C385-C5FA775F364A}"/>
                </a:ext>
              </a:extLst>
            </p:cNvPr>
            <p:cNvSpPr txBox="1">
              <a:spLocks/>
            </p:cNvSpPr>
            <p:nvPr/>
          </p:nvSpPr>
          <p:spPr>
            <a:xfrm>
              <a:off x="8580694" y="1182483"/>
              <a:ext cx="2908819" cy="1453710"/>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buClr>
                  <a:schemeClr val="tx1"/>
                </a:buClr>
              </a:pPr>
              <a:endParaRPr lang="en-US" altLang="ja-JP" sz="1800" u="sng"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周管・回管</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歯科矯正管理</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endParaRPr lang="en-US" altLang="ja-JP" sz="1800" dirty="0">
                <a:solidFill>
                  <a:schemeClr val="tx1"/>
                </a:solidFill>
                <a:latin typeface="HG丸ｺﾞｼｯｸM-PRO"/>
                <a:ea typeface="HG丸ｺﾞｼｯｸM-PRO"/>
                <a:cs typeface="HG丸ｺﾞｼｯｸM-PRO"/>
              </a:endParaRPr>
            </a:p>
            <a:p>
              <a:pPr algn="l">
                <a:buClr>
                  <a:schemeClr val="tx1"/>
                </a:buClr>
              </a:pPr>
              <a:endParaRPr lang="en-US" altLang="ja-JP" sz="2400" dirty="0">
                <a:solidFill>
                  <a:schemeClr val="tx1"/>
                </a:solidFill>
                <a:latin typeface="HG丸ｺﾞｼｯｸM-PRO"/>
                <a:ea typeface="HG丸ｺﾞｼｯｸM-PRO"/>
                <a:cs typeface="HG丸ｺﾞｼｯｸM-PRO"/>
              </a:endParaRPr>
            </a:p>
          </p:txBody>
        </p:sp>
      </p:grpSp>
      <p:grpSp>
        <p:nvGrpSpPr>
          <p:cNvPr id="22" name="グループ化 21">
            <a:extLst>
              <a:ext uri="{FF2B5EF4-FFF2-40B4-BE49-F238E27FC236}">
                <a16:creationId xmlns:a16="http://schemas.microsoft.com/office/drawing/2014/main" id="{44B42C81-8AC9-47FE-E946-CB87F52A6EAA}"/>
              </a:ext>
            </a:extLst>
          </p:cNvPr>
          <p:cNvGrpSpPr/>
          <p:nvPr/>
        </p:nvGrpSpPr>
        <p:grpSpPr>
          <a:xfrm>
            <a:off x="666841" y="3370672"/>
            <a:ext cx="10789116" cy="1496244"/>
            <a:chOff x="666841" y="3097166"/>
            <a:chExt cx="10789116" cy="1496244"/>
          </a:xfrm>
        </p:grpSpPr>
        <p:sp>
          <p:nvSpPr>
            <p:cNvPr id="15" name="サブタイトル 2">
              <a:extLst>
                <a:ext uri="{FF2B5EF4-FFF2-40B4-BE49-F238E27FC236}">
                  <a16:creationId xmlns:a16="http://schemas.microsoft.com/office/drawing/2014/main" id="{88E5973F-16CE-35B2-3C8E-50BCE2A65CC2}"/>
                </a:ext>
              </a:extLst>
            </p:cNvPr>
            <p:cNvSpPr txBox="1">
              <a:spLocks/>
            </p:cNvSpPr>
            <p:nvPr/>
          </p:nvSpPr>
          <p:spPr>
            <a:xfrm>
              <a:off x="793153" y="3097993"/>
              <a:ext cx="2949978" cy="1480082"/>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buClr>
                  <a:schemeClr val="tx1"/>
                </a:buClr>
              </a:pPr>
              <a:r>
                <a:rPr lang="ja-JP" altLang="en-US" sz="2400" u="sng">
                  <a:solidFill>
                    <a:schemeClr val="tx1"/>
                  </a:solidFill>
                  <a:latin typeface="HG丸ｺﾞｼｯｸM-PRO"/>
                  <a:ea typeface="HG丸ｺﾞｼｯｸM-PRO"/>
                  <a:cs typeface="HG丸ｺﾞｼｯｸM-PRO"/>
                </a:rPr>
                <a:t>３．歯周病の管理</a:t>
              </a:r>
              <a:endParaRPr lang="en-US" altLang="ja-JP" sz="1800" u="sng"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歯周病検査</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歯周基本治療</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ＳＰＴ・Ｐ重防</a:t>
              </a:r>
              <a:endParaRPr lang="en-US" altLang="ja-JP" sz="1800" dirty="0">
                <a:solidFill>
                  <a:schemeClr val="tx1"/>
                </a:solidFill>
                <a:latin typeface="HG丸ｺﾞｼｯｸM-PRO"/>
                <a:ea typeface="HG丸ｺﾞｼｯｸM-PRO"/>
                <a:cs typeface="HG丸ｺﾞｼｯｸM-PRO"/>
              </a:endParaRPr>
            </a:p>
            <a:p>
              <a:pPr lvl="1" algn="l">
                <a:buClr>
                  <a:schemeClr val="tx1"/>
                </a:buClr>
              </a:pPr>
              <a:endParaRPr lang="en-US" altLang="ja-JP" sz="1800" dirty="0">
                <a:solidFill>
                  <a:srgbClr val="FF0000"/>
                </a:solidFill>
                <a:latin typeface="HG丸ｺﾞｼｯｸM-PRO"/>
                <a:ea typeface="HG丸ｺﾞｼｯｸM-PRO"/>
                <a:cs typeface="HG丸ｺﾞｼｯｸM-PRO"/>
              </a:endParaRPr>
            </a:p>
            <a:p>
              <a:pPr algn="l">
                <a:buClr>
                  <a:schemeClr val="tx1"/>
                </a:buClr>
              </a:pPr>
              <a:endParaRPr lang="en-US" altLang="ja-JP" sz="2400" dirty="0">
                <a:solidFill>
                  <a:srgbClr val="FF0000"/>
                </a:solidFill>
                <a:latin typeface="HG丸ｺﾞｼｯｸM-PRO"/>
                <a:ea typeface="HG丸ｺﾞｼｯｸM-PRO"/>
                <a:cs typeface="HG丸ｺﾞｼｯｸM-PRO"/>
              </a:endParaRPr>
            </a:p>
          </p:txBody>
        </p:sp>
        <p:sp>
          <p:nvSpPr>
            <p:cNvPr id="17" name="サブタイトル 2">
              <a:extLst>
                <a:ext uri="{FF2B5EF4-FFF2-40B4-BE49-F238E27FC236}">
                  <a16:creationId xmlns:a16="http://schemas.microsoft.com/office/drawing/2014/main" id="{2068FC14-8B4E-BBA9-877D-A938CBF355DA}"/>
                </a:ext>
              </a:extLst>
            </p:cNvPr>
            <p:cNvSpPr txBox="1">
              <a:spLocks/>
            </p:cNvSpPr>
            <p:nvPr/>
          </p:nvSpPr>
          <p:spPr>
            <a:xfrm>
              <a:off x="4828947" y="3097166"/>
              <a:ext cx="2776958" cy="1480909"/>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buClr>
                  <a:schemeClr val="tx1"/>
                </a:buClr>
              </a:pPr>
              <a:r>
                <a:rPr lang="ja-JP" altLang="en-US" sz="2400" u="sng">
                  <a:solidFill>
                    <a:schemeClr val="tx1"/>
                  </a:solidFill>
                  <a:latin typeface="HG丸ｺﾞｼｯｸM-PRO"/>
                  <a:ea typeface="HG丸ｺﾞｼｯｸM-PRO"/>
                  <a:cs typeface="HG丸ｺﾞｼｯｸM-PRO"/>
                </a:rPr>
                <a:t>４．義歯の管理</a:t>
              </a:r>
              <a:endParaRPr lang="en-US" altLang="ja-JP" sz="1800" u="sng"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義管・歯リハ１</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修理</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床裏装</a:t>
              </a:r>
              <a:endParaRPr lang="en-US" altLang="ja-JP" sz="1800" dirty="0">
                <a:solidFill>
                  <a:schemeClr val="tx1"/>
                </a:solidFill>
                <a:latin typeface="HG丸ｺﾞｼｯｸM-PRO"/>
                <a:ea typeface="HG丸ｺﾞｼｯｸM-PRO"/>
                <a:cs typeface="HG丸ｺﾞｼｯｸM-PRO"/>
              </a:endParaRPr>
            </a:p>
            <a:p>
              <a:pPr algn="l">
                <a:buClr>
                  <a:schemeClr val="tx1"/>
                </a:buClr>
              </a:pPr>
              <a:endParaRPr lang="en-US" altLang="ja-JP" sz="2400" dirty="0">
                <a:solidFill>
                  <a:schemeClr val="tx1"/>
                </a:solidFill>
                <a:latin typeface="HG丸ｺﾞｼｯｸM-PRO"/>
                <a:ea typeface="HG丸ｺﾞｼｯｸM-PRO"/>
                <a:cs typeface="HG丸ｺﾞｼｯｸM-PRO"/>
              </a:endParaRPr>
            </a:p>
          </p:txBody>
        </p:sp>
        <p:sp>
          <p:nvSpPr>
            <p:cNvPr id="19" name="サブタイトル 2">
              <a:extLst>
                <a:ext uri="{FF2B5EF4-FFF2-40B4-BE49-F238E27FC236}">
                  <a16:creationId xmlns:a16="http://schemas.microsoft.com/office/drawing/2014/main" id="{40A9DB86-83E3-A6F7-4659-076EA2499DCB}"/>
                </a:ext>
              </a:extLst>
            </p:cNvPr>
            <p:cNvSpPr txBox="1">
              <a:spLocks/>
            </p:cNvSpPr>
            <p:nvPr/>
          </p:nvSpPr>
          <p:spPr>
            <a:xfrm>
              <a:off x="8451364" y="3104219"/>
              <a:ext cx="3004593" cy="1480909"/>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buClr>
                  <a:schemeClr val="tx1"/>
                </a:buClr>
              </a:pPr>
              <a:r>
                <a:rPr lang="ja-JP" altLang="en-US" sz="2400" u="sng">
                  <a:solidFill>
                    <a:schemeClr val="tx1"/>
                  </a:solidFill>
                  <a:latin typeface="HG丸ｺﾞｼｯｸM-PRO"/>
                  <a:ea typeface="HG丸ｺﾞｼｯｸM-PRO"/>
                  <a:cs typeface="HG丸ｺﾞｼｯｸM-PRO"/>
                </a:rPr>
                <a:t>５．顎関節症の管理</a:t>
              </a:r>
              <a:endParaRPr lang="en-US" altLang="ja-JP" sz="1800" u="sng"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歯リハ２</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en-US" altLang="ja-JP" sz="1800" dirty="0" err="1">
                  <a:solidFill>
                    <a:schemeClr val="tx1"/>
                  </a:solidFill>
                  <a:latin typeface="HG丸ｺﾞｼｯｸM-PRO"/>
                  <a:ea typeface="HG丸ｺﾞｼｯｸM-PRO"/>
                  <a:cs typeface="HG丸ｺﾞｼｯｸM-PRO"/>
                </a:rPr>
                <a:t>OAp</a:t>
              </a:r>
              <a:r>
                <a:rPr lang="ja-JP" altLang="en-US" sz="1800">
                  <a:solidFill>
                    <a:schemeClr val="tx1"/>
                  </a:solidFill>
                  <a:latin typeface="HG丸ｺﾞｼｯｸM-PRO"/>
                  <a:ea typeface="HG丸ｺﾞｼｯｸM-PRO"/>
                  <a:cs typeface="HG丸ｺﾞｼｯｸM-PRO"/>
                </a:rPr>
                <a:t>の調整・修理</a:t>
              </a:r>
              <a:endParaRPr lang="en-US" altLang="ja-JP" sz="1800"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マイオモニター</a:t>
              </a:r>
              <a:endParaRPr lang="en-US" altLang="ja-JP" sz="1800" dirty="0">
                <a:solidFill>
                  <a:schemeClr val="tx1"/>
                </a:solidFill>
                <a:latin typeface="HG丸ｺﾞｼｯｸM-PRO"/>
                <a:ea typeface="HG丸ｺﾞｼｯｸM-PRO"/>
                <a:cs typeface="HG丸ｺﾞｼｯｸM-PRO"/>
              </a:endParaRPr>
            </a:p>
            <a:p>
              <a:pPr lvl="1" algn="l">
                <a:buClr>
                  <a:schemeClr val="tx1"/>
                </a:buClr>
              </a:pPr>
              <a:endParaRPr lang="en-US" altLang="ja-JP" sz="1800" dirty="0">
                <a:solidFill>
                  <a:schemeClr val="tx1"/>
                </a:solidFill>
                <a:latin typeface="HG丸ｺﾞｼｯｸM-PRO"/>
                <a:ea typeface="HG丸ｺﾞｼｯｸM-PRO"/>
                <a:cs typeface="HG丸ｺﾞｼｯｸM-PRO"/>
              </a:endParaRPr>
            </a:p>
            <a:p>
              <a:pPr algn="l">
                <a:buClr>
                  <a:schemeClr val="tx1"/>
                </a:buClr>
              </a:pPr>
              <a:endParaRPr lang="en-US" altLang="ja-JP" sz="2400" dirty="0">
                <a:solidFill>
                  <a:schemeClr val="tx1"/>
                </a:solidFill>
                <a:latin typeface="HG丸ｺﾞｼｯｸM-PRO"/>
                <a:ea typeface="HG丸ｺﾞｼｯｸM-PRO"/>
                <a:cs typeface="HG丸ｺﾞｼｯｸM-PRO"/>
              </a:endParaRPr>
            </a:p>
          </p:txBody>
        </p:sp>
        <p:sp>
          <p:nvSpPr>
            <p:cNvPr id="20" name="角丸四角形 19">
              <a:extLst>
                <a:ext uri="{FF2B5EF4-FFF2-40B4-BE49-F238E27FC236}">
                  <a16:creationId xmlns:a16="http://schemas.microsoft.com/office/drawing/2014/main" id="{73A02BDD-6D89-7949-9505-7F0A82CEA7B1}"/>
                </a:ext>
              </a:extLst>
            </p:cNvPr>
            <p:cNvSpPr/>
            <p:nvPr/>
          </p:nvSpPr>
          <p:spPr>
            <a:xfrm>
              <a:off x="666841" y="3110568"/>
              <a:ext cx="10775289" cy="1482842"/>
            </a:xfrm>
            <a:prstGeom prst="roundRect">
              <a:avLst>
                <a:gd name="adj" fmla="val 7538"/>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CABE0585-065D-9CEA-3872-74FD83C2561A}"/>
              </a:ext>
            </a:extLst>
          </p:cNvPr>
          <p:cNvGrpSpPr/>
          <p:nvPr/>
        </p:nvGrpSpPr>
        <p:grpSpPr>
          <a:xfrm>
            <a:off x="666841" y="5078389"/>
            <a:ext cx="10775289" cy="1580083"/>
            <a:chOff x="666841" y="4786890"/>
            <a:chExt cx="10775289" cy="1580083"/>
          </a:xfrm>
        </p:grpSpPr>
        <p:sp>
          <p:nvSpPr>
            <p:cNvPr id="23" name="角丸四角形 22">
              <a:extLst>
                <a:ext uri="{FF2B5EF4-FFF2-40B4-BE49-F238E27FC236}">
                  <a16:creationId xmlns:a16="http://schemas.microsoft.com/office/drawing/2014/main" id="{EB1971DD-909F-A287-4D6C-B9E33361BAE6}"/>
                </a:ext>
              </a:extLst>
            </p:cNvPr>
            <p:cNvSpPr/>
            <p:nvPr/>
          </p:nvSpPr>
          <p:spPr>
            <a:xfrm>
              <a:off x="666841" y="4807934"/>
              <a:ext cx="10775289" cy="1482842"/>
            </a:xfrm>
            <a:prstGeom prst="roundRect">
              <a:avLst>
                <a:gd name="adj" fmla="val 8984"/>
              </a:avLst>
            </a:prstGeom>
            <a:solidFill>
              <a:srgbClr val="FF0000"/>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サブタイトル 2">
              <a:extLst>
                <a:ext uri="{FF2B5EF4-FFF2-40B4-BE49-F238E27FC236}">
                  <a16:creationId xmlns:a16="http://schemas.microsoft.com/office/drawing/2014/main" id="{E07F57DF-AB31-C3B3-65F3-8F1F5EF6A8CE}"/>
                </a:ext>
              </a:extLst>
            </p:cNvPr>
            <p:cNvSpPr txBox="1">
              <a:spLocks/>
            </p:cNvSpPr>
            <p:nvPr/>
          </p:nvSpPr>
          <p:spPr>
            <a:xfrm>
              <a:off x="4823620" y="4786890"/>
              <a:ext cx="6058830" cy="158008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buClr>
                  <a:schemeClr val="tx1"/>
                </a:buClr>
              </a:pPr>
              <a:r>
                <a:rPr lang="ja-JP" altLang="en-US" sz="2400" u="sng">
                  <a:solidFill>
                    <a:schemeClr val="bg1"/>
                  </a:solidFill>
                  <a:latin typeface="HG丸ｺﾞｼｯｸM-PRO"/>
                  <a:ea typeface="HG丸ｺﾞｼｯｸM-PRO"/>
                  <a:cs typeface="HG丸ｺﾞｼｯｸM-PRO"/>
                </a:rPr>
                <a:t>７．口腔機能の管理</a:t>
              </a:r>
              <a:endParaRPr lang="en-US" altLang="ja-JP" sz="1800" u="sng" dirty="0">
                <a:solidFill>
                  <a:schemeClr val="bg1"/>
                </a:solidFill>
                <a:latin typeface="HG丸ｺﾞｼｯｸM-PRO"/>
                <a:ea typeface="HG丸ｺﾞｼｯｸM-PRO"/>
                <a:cs typeface="HG丸ｺﾞｼｯｸM-PRO"/>
              </a:endParaRPr>
            </a:p>
            <a:p>
              <a:pPr marL="800100" lvl="1" indent="-342900" algn="l">
                <a:buClr>
                  <a:schemeClr val="bg1"/>
                </a:buClr>
                <a:buFont typeface="Wingdings" pitchFamily="2" charset="2"/>
                <a:buChar char="n"/>
              </a:pPr>
              <a:r>
                <a:rPr lang="ja-JP" altLang="en-US" sz="1800">
                  <a:solidFill>
                    <a:schemeClr val="bg1"/>
                  </a:solidFill>
                  <a:latin typeface="HG丸ｺﾞｼｯｸM-PRO"/>
                  <a:ea typeface="HG丸ｺﾞｼｯｸM-PRO"/>
                  <a:cs typeface="HG丸ｺﾞｼｯｸM-PRO"/>
                </a:rPr>
                <a:t>小口唇・舌圧・咀嚼能力・咬合圧・口菌検</a:t>
              </a:r>
              <a:r>
                <a:rPr lang="en-US" altLang="ja-JP" sz="1800" dirty="0">
                  <a:solidFill>
                    <a:schemeClr val="bg1"/>
                  </a:solidFill>
                  <a:latin typeface="HG丸ｺﾞｼｯｸM-PRO"/>
                  <a:ea typeface="HG丸ｺﾞｼｯｸM-PRO"/>
                  <a:cs typeface="HG丸ｺﾞｼｯｸM-PRO"/>
                </a:rPr>
                <a:t>2</a:t>
              </a:r>
            </a:p>
            <a:p>
              <a:pPr marL="800100" lvl="1" indent="-342900" algn="l">
                <a:buClr>
                  <a:schemeClr val="bg1"/>
                </a:buClr>
                <a:buFont typeface="Wingdings" pitchFamily="2" charset="2"/>
                <a:buChar char="n"/>
              </a:pPr>
              <a:r>
                <a:rPr lang="ja-JP" altLang="en-US" sz="1800">
                  <a:solidFill>
                    <a:schemeClr val="bg1"/>
                  </a:solidFill>
                  <a:latin typeface="HG丸ｺﾞｼｯｸM-PRO"/>
                  <a:ea typeface="HG丸ｺﾞｼｯｸM-PRO"/>
                  <a:cs typeface="HG丸ｺﾞｼｯｸM-PRO"/>
                </a:rPr>
                <a:t>小機能・口機能</a:t>
              </a:r>
              <a:r>
                <a:rPr lang="en-US" altLang="ja-JP" sz="1800" dirty="0">
                  <a:solidFill>
                    <a:schemeClr val="bg1"/>
                  </a:solidFill>
                  <a:latin typeface="HG丸ｺﾞｼｯｸM-PRO"/>
                  <a:ea typeface="HG丸ｺﾞｼｯｸM-PRO"/>
                  <a:cs typeface="HG丸ｺﾞｼｯｸM-PRO"/>
                </a:rPr>
                <a:t> </a:t>
              </a:r>
              <a:r>
                <a:rPr lang="ja-JP" altLang="en-US" sz="1800">
                  <a:solidFill>
                    <a:schemeClr val="bg1"/>
                  </a:solidFill>
                  <a:latin typeface="HG丸ｺﾞｼｯｸM-PRO"/>
                  <a:ea typeface="HG丸ｺﾞｼｯｸM-PRO"/>
                  <a:cs typeface="HG丸ｺﾞｼｯｸM-PRO"/>
                </a:rPr>
                <a:t>＋</a:t>
              </a:r>
              <a:r>
                <a:rPr lang="en-US" altLang="ja-JP" sz="1800" dirty="0">
                  <a:solidFill>
                    <a:schemeClr val="bg1"/>
                  </a:solidFill>
                  <a:latin typeface="HG丸ｺﾞｼｯｸM-PRO"/>
                  <a:ea typeface="HG丸ｺﾞｼｯｸM-PRO"/>
                  <a:cs typeface="HG丸ｺﾞｼｯｸM-PRO"/>
                </a:rPr>
                <a:t> </a:t>
              </a:r>
              <a:r>
                <a:rPr lang="ja-JP" altLang="en-US" sz="1800">
                  <a:solidFill>
                    <a:schemeClr val="bg1"/>
                  </a:solidFill>
                  <a:latin typeface="HG丸ｺﾞｼｯｸM-PRO"/>
                  <a:ea typeface="HG丸ｺﾞｼｯｸM-PRO"/>
                  <a:cs typeface="HG丸ｺﾞｼｯｸM-PRO"/>
                </a:rPr>
                <a:t>口管強</a:t>
              </a:r>
              <a:endParaRPr lang="en-US" altLang="ja-JP" sz="1800" dirty="0">
                <a:solidFill>
                  <a:schemeClr val="bg1"/>
                </a:solidFill>
                <a:latin typeface="HG丸ｺﾞｼｯｸM-PRO"/>
                <a:ea typeface="HG丸ｺﾞｼｯｸM-PRO"/>
                <a:cs typeface="HG丸ｺﾞｼｯｸM-PRO"/>
              </a:endParaRPr>
            </a:p>
            <a:p>
              <a:pPr marL="800100" lvl="1" indent="-342900" algn="l">
                <a:buClr>
                  <a:schemeClr val="bg1"/>
                </a:buClr>
                <a:buFont typeface="Wingdings" pitchFamily="2" charset="2"/>
                <a:buChar char="n"/>
              </a:pPr>
              <a:r>
                <a:rPr lang="ja-JP" altLang="en-US" sz="1800">
                  <a:solidFill>
                    <a:schemeClr val="bg1"/>
                  </a:solidFill>
                  <a:latin typeface="HG丸ｺﾞｼｯｸM-PRO"/>
                  <a:ea typeface="HG丸ｺﾞｼｯｸM-PRO"/>
                  <a:cs typeface="HG丸ｺﾞｼｯｸM-PRO"/>
                </a:rPr>
                <a:t>歯リハ３・口指導</a:t>
              </a:r>
              <a:endParaRPr lang="en-US" altLang="ja-JP" sz="2400" dirty="0">
                <a:solidFill>
                  <a:schemeClr val="bg1"/>
                </a:solidFill>
                <a:latin typeface="HG丸ｺﾞｼｯｸM-PRO"/>
                <a:ea typeface="HG丸ｺﾞｼｯｸM-PRO"/>
                <a:cs typeface="HG丸ｺﾞｼｯｸM-PRO"/>
              </a:endParaRPr>
            </a:p>
          </p:txBody>
        </p:sp>
        <p:sp>
          <p:nvSpPr>
            <p:cNvPr id="18" name="サブタイトル 2">
              <a:extLst>
                <a:ext uri="{FF2B5EF4-FFF2-40B4-BE49-F238E27FC236}">
                  <a16:creationId xmlns:a16="http://schemas.microsoft.com/office/drawing/2014/main" id="{C896294D-17E8-109E-9A9F-12E38480AB86}"/>
                </a:ext>
              </a:extLst>
            </p:cNvPr>
            <p:cNvSpPr txBox="1">
              <a:spLocks/>
            </p:cNvSpPr>
            <p:nvPr/>
          </p:nvSpPr>
          <p:spPr>
            <a:xfrm>
              <a:off x="760530" y="4820415"/>
              <a:ext cx="4272789" cy="122536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buClr>
                  <a:schemeClr val="tx1"/>
                </a:buClr>
              </a:pPr>
              <a:r>
                <a:rPr lang="ja-JP" altLang="en-US" sz="2400" u="sng">
                  <a:solidFill>
                    <a:schemeClr val="bg1"/>
                  </a:solidFill>
                  <a:latin typeface="HG丸ｺﾞｼｯｸM-PRO"/>
                  <a:ea typeface="HG丸ｺﾞｼｯｸM-PRO"/>
                  <a:cs typeface="HG丸ｺﾞｼｯｸM-PRO"/>
                </a:rPr>
                <a:t>６．う蝕の管理</a:t>
              </a:r>
              <a:endParaRPr lang="en-US" altLang="ja-JP" sz="1800" u="sng" dirty="0">
                <a:solidFill>
                  <a:schemeClr val="bg1"/>
                </a:solidFill>
                <a:latin typeface="HG丸ｺﾞｼｯｸM-PRO"/>
                <a:ea typeface="HG丸ｺﾞｼｯｸM-PRO"/>
                <a:cs typeface="HG丸ｺﾞｼｯｸM-PRO"/>
              </a:endParaRPr>
            </a:p>
            <a:p>
              <a:pPr marL="800100" lvl="1" indent="-342900" algn="l">
                <a:buClr>
                  <a:schemeClr val="bg1"/>
                </a:buClr>
                <a:buFont typeface="Wingdings" pitchFamily="2" charset="2"/>
                <a:buChar char="n"/>
              </a:pPr>
              <a:r>
                <a:rPr lang="en-US" altLang="ja-JP" sz="1800" dirty="0">
                  <a:solidFill>
                    <a:schemeClr val="bg1"/>
                  </a:solidFill>
                  <a:latin typeface="HG丸ｺﾞｼｯｸM-PRO"/>
                  <a:ea typeface="HG丸ｺﾞｼｯｸM-PRO"/>
                  <a:cs typeface="HG丸ｺﾞｼｯｸM-PRO"/>
                </a:rPr>
                <a:t>Ce</a:t>
              </a:r>
              <a:r>
                <a:rPr lang="ja-JP" altLang="en-US" sz="1800">
                  <a:solidFill>
                    <a:schemeClr val="bg1"/>
                  </a:solidFill>
                  <a:latin typeface="HG丸ｺﾞｼｯｸM-PRO"/>
                  <a:ea typeface="HG丸ｺﾞｼｯｸM-PRO"/>
                  <a:cs typeface="HG丸ｺﾞｼｯｸM-PRO"/>
                </a:rPr>
                <a:t>管・根</a:t>
              </a:r>
              <a:r>
                <a:rPr lang="en-US" altLang="ja-JP" sz="1800" dirty="0">
                  <a:solidFill>
                    <a:schemeClr val="bg1"/>
                  </a:solidFill>
                  <a:latin typeface="HG丸ｺﾞｼｯｸM-PRO"/>
                  <a:ea typeface="HG丸ｺﾞｼｯｸM-PRO"/>
                  <a:cs typeface="HG丸ｺﾞｼｯｸM-PRO"/>
                </a:rPr>
                <a:t>C</a:t>
              </a:r>
              <a:r>
                <a:rPr lang="ja-JP" altLang="en-US" sz="1800">
                  <a:solidFill>
                    <a:schemeClr val="bg1"/>
                  </a:solidFill>
                  <a:latin typeface="HG丸ｺﾞｼｯｸM-PRO"/>
                  <a:ea typeface="HG丸ｺﾞｼｯｸM-PRO"/>
                  <a:cs typeface="HG丸ｺﾞｼｯｸM-PRO"/>
                </a:rPr>
                <a:t>管</a:t>
              </a:r>
              <a:r>
                <a:rPr lang="en-US" altLang="ja-JP" sz="1800" dirty="0">
                  <a:solidFill>
                    <a:schemeClr val="bg1"/>
                  </a:solidFill>
                  <a:latin typeface="HG丸ｺﾞｼｯｸM-PRO"/>
                  <a:ea typeface="HG丸ｺﾞｼｯｸM-PRO"/>
                  <a:cs typeface="HG丸ｺﾞｼｯｸM-PRO"/>
                </a:rPr>
                <a:t> </a:t>
              </a:r>
              <a:r>
                <a:rPr lang="ja-JP" altLang="en-US" sz="1800">
                  <a:solidFill>
                    <a:schemeClr val="bg1"/>
                  </a:solidFill>
                  <a:latin typeface="HG丸ｺﾞｼｯｸM-PRO"/>
                  <a:ea typeface="HG丸ｺﾞｼｯｸM-PRO"/>
                  <a:cs typeface="HG丸ｺﾞｼｯｸM-PRO"/>
                </a:rPr>
                <a:t>＋</a:t>
              </a:r>
              <a:r>
                <a:rPr lang="en-US" altLang="ja-JP" sz="1800" dirty="0">
                  <a:solidFill>
                    <a:schemeClr val="bg1"/>
                  </a:solidFill>
                  <a:latin typeface="HG丸ｺﾞｼｯｸM-PRO"/>
                  <a:ea typeface="HG丸ｺﾞｼｯｸM-PRO"/>
                  <a:cs typeface="HG丸ｺﾞｼｯｸM-PRO"/>
                </a:rPr>
                <a:t> </a:t>
              </a:r>
              <a:r>
                <a:rPr lang="ja-JP" altLang="en-US" sz="1800">
                  <a:solidFill>
                    <a:schemeClr val="bg1"/>
                  </a:solidFill>
                  <a:latin typeface="HG丸ｺﾞｼｯｸM-PRO"/>
                  <a:ea typeface="HG丸ｺﾞｼｯｸM-PRO"/>
                  <a:cs typeface="HG丸ｺﾞｼｯｸM-PRO"/>
                </a:rPr>
                <a:t>口管強</a:t>
              </a:r>
              <a:endParaRPr lang="en-US" altLang="ja-JP" sz="1800" dirty="0">
                <a:solidFill>
                  <a:schemeClr val="bg1"/>
                </a:solidFill>
                <a:latin typeface="HG丸ｺﾞｼｯｸM-PRO"/>
                <a:ea typeface="HG丸ｺﾞｼｯｸM-PRO"/>
                <a:cs typeface="HG丸ｺﾞｼｯｸM-PRO"/>
              </a:endParaRPr>
            </a:p>
            <a:p>
              <a:pPr marL="800100" lvl="1" indent="-342900" algn="l">
                <a:buClr>
                  <a:schemeClr val="bg1"/>
                </a:buClr>
                <a:buFont typeface="Wingdings" pitchFamily="2" charset="2"/>
                <a:buChar char="n"/>
              </a:pPr>
              <a:r>
                <a:rPr lang="en-US" altLang="ja-JP" sz="1800" dirty="0">
                  <a:solidFill>
                    <a:schemeClr val="bg1"/>
                  </a:solidFill>
                  <a:latin typeface="HG丸ｺﾞｼｯｸM-PRO"/>
                  <a:ea typeface="HG丸ｺﾞｼｯｸM-PRO"/>
                  <a:cs typeface="HG丸ｺﾞｼｯｸM-PRO"/>
                </a:rPr>
                <a:t>F</a:t>
              </a:r>
              <a:r>
                <a:rPr lang="ja-JP" altLang="en-US" sz="1800">
                  <a:solidFill>
                    <a:schemeClr val="bg1"/>
                  </a:solidFill>
                  <a:latin typeface="HG丸ｺﾞｼｯｸM-PRO"/>
                  <a:ea typeface="HG丸ｺﾞｼｯｸM-PRO"/>
                  <a:cs typeface="HG丸ｺﾞｼｯｸM-PRO"/>
                </a:rPr>
                <a:t>局</a:t>
              </a:r>
              <a:endParaRPr lang="en-US" altLang="ja-JP" sz="2400" dirty="0">
                <a:solidFill>
                  <a:schemeClr val="bg1"/>
                </a:solidFill>
                <a:latin typeface="HG丸ｺﾞｼｯｸM-PRO"/>
                <a:ea typeface="HG丸ｺﾞｼｯｸM-PRO"/>
                <a:cs typeface="HG丸ｺﾞｼｯｸM-PRO"/>
              </a:endParaRPr>
            </a:p>
          </p:txBody>
        </p:sp>
      </p:grpSp>
      <p:grpSp>
        <p:nvGrpSpPr>
          <p:cNvPr id="4" name="グループ化 3">
            <a:extLst>
              <a:ext uri="{FF2B5EF4-FFF2-40B4-BE49-F238E27FC236}">
                <a16:creationId xmlns:a16="http://schemas.microsoft.com/office/drawing/2014/main" id="{7764C1B9-3B20-D245-8145-7148363D5B70}"/>
              </a:ext>
            </a:extLst>
          </p:cNvPr>
          <p:cNvGrpSpPr/>
          <p:nvPr/>
        </p:nvGrpSpPr>
        <p:grpSpPr>
          <a:xfrm>
            <a:off x="666841" y="2327805"/>
            <a:ext cx="10775289" cy="926400"/>
            <a:chOff x="666841" y="2327805"/>
            <a:chExt cx="10775289" cy="926400"/>
          </a:xfrm>
        </p:grpSpPr>
        <p:grpSp>
          <p:nvGrpSpPr>
            <p:cNvPr id="26" name="グループ化 25">
              <a:extLst>
                <a:ext uri="{FF2B5EF4-FFF2-40B4-BE49-F238E27FC236}">
                  <a16:creationId xmlns:a16="http://schemas.microsoft.com/office/drawing/2014/main" id="{A29AA3A9-156D-C874-9845-C1B888105CB3}"/>
                </a:ext>
              </a:extLst>
            </p:cNvPr>
            <p:cNvGrpSpPr/>
            <p:nvPr/>
          </p:nvGrpSpPr>
          <p:grpSpPr>
            <a:xfrm>
              <a:off x="666841" y="2327805"/>
              <a:ext cx="10775289" cy="926400"/>
              <a:chOff x="666842" y="2263453"/>
              <a:chExt cx="10775289" cy="926400"/>
            </a:xfrm>
          </p:grpSpPr>
          <p:grpSp>
            <p:nvGrpSpPr>
              <p:cNvPr id="14" name="グループ化 13">
                <a:extLst>
                  <a:ext uri="{FF2B5EF4-FFF2-40B4-BE49-F238E27FC236}">
                    <a16:creationId xmlns:a16="http://schemas.microsoft.com/office/drawing/2014/main" id="{D8FB682D-B50A-A5ED-54F6-E6F502694B8C}"/>
                  </a:ext>
                </a:extLst>
              </p:cNvPr>
              <p:cNvGrpSpPr/>
              <p:nvPr/>
            </p:nvGrpSpPr>
            <p:grpSpPr>
              <a:xfrm>
                <a:off x="666842" y="2263453"/>
                <a:ext cx="10775289" cy="926400"/>
                <a:chOff x="666842" y="2299603"/>
                <a:chExt cx="10775289" cy="926400"/>
              </a:xfrm>
            </p:grpSpPr>
            <p:sp>
              <p:nvSpPr>
                <p:cNvPr id="11" name="サブタイトル 2">
                  <a:extLst>
                    <a:ext uri="{FF2B5EF4-FFF2-40B4-BE49-F238E27FC236}">
                      <a16:creationId xmlns:a16="http://schemas.microsoft.com/office/drawing/2014/main" id="{5355BAE0-F67F-1913-571D-2B7DAE4E3670}"/>
                    </a:ext>
                  </a:extLst>
                </p:cNvPr>
                <p:cNvSpPr txBox="1">
                  <a:spLocks/>
                </p:cNvSpPr>
                <p:nvPr/>
              </p:nvSpPr>
              <p:spPr>
                <a:xfrm>
                  <a:off x="787099" y="2337207"/>
                  <a:ext cx="6058830" cy="888796"/>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buClr>
                      <a:schemeClr val="tx1"/>
                    </a:buClr>
                  </a:pPr>
                  <a:r>
                    <a:rPr lang="ja-JP" altLang="en-US" sz="2400" u="sng">
                      <a:solidFill>
                        <a:schemeClr val="tx1"/>
                      </a:solidFill>
                      <a:latin typeface="HG丸ｺﾞｼｯｸM-PRO"/>
                      <a:ea typeface="HG丸ｺﾞｼｯｸM-PRO"/>
                      <a:cs typeface="HG丸ｺﾞｼｯｸM-PRO"/>
                    </a:rPr>
                    <a:t>２．全身疾患の管理</a:t>
                  </a:r>
                  <a:endParaRPr lang="en-US" altLang="ja-JP" sz="1800" u="sng" dirty="0">
                    <a:solidFill>
                      <a:schemeClr val="tx1"/>
                    </a:solidFill>
                    <a:latin typeface="HG丸ｺﾞｼｯｸM-PRO"/>
                    <a:ea typeface="HG丸ｺﾞｼｯｸM-PRO"/>
                    <a:cs typeface="HG丸ｺﾞｼｯｸM-PRO"/>
                  </a:endParaRPr>
                </a:p>
                <a:p>
                  <a:pPr marL="800100" lvl="1" indent="-34290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総医・在歯総医</a:t>
                  </a:r>
                  <a:endParaRPr lang="en-US" altLang="ja-JP" sz="2400" dirty="0">
                    <a:solidFill>
                      <a:srgbClr val="FF0000"/>
                    </a:solidFill>
                    <a:latin typeface="HG丸ｺﾞｼｯｸM-PRO"/>
                    <a:ea typeface="HG丸ｺﾞｼｯｸM-PRO"/>
                    <a:cs typeface="HG丸ｺﾞｼｯｸM-PRO"/>
                  </a:endParaRPr>
                </a:p>
              </p:txBody>
            </p:sp>
            <p:sp>
              <p:nvSpPr>
                <p:cNvPr id="13" name="角丸四角形 12">
                  <a:extLst>
                    <a:ext uri="{FF2B5EF4-FFF2-40B4-BE49-F238E27FC236}">
                      <a16:creationId xmlns:a16="http://schemas.microsoft.com/office/drawing/2014/main" id="{19E7BB56-76F8-7C0C-5927-3D56F58A7AFB}"/>
                    </a:ext>
                  </a:extLst>
                </p:cNvPr>
                <p:cNvSpPr/>
                <p:nvPr/>
              </p:nvSpPr>
              <p:spPr>
                <a:xfrm>
                  <a:off x="666842" y="2299603"/>
                  <a:ext cx="10775289" cy="821544"/>
                </a:xfrm>
                <a:prstGeom prst="roundRect">
                  <a:avLst>
                    <a:gd name="adj" fmla="val 12312"/>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サブタイトル 2">
                <a:extLst>
                  <a:ext uri="{FF2B5EF4-FFF2-40B4-BE49-F238E27FC236}">
                    <a16:creationId xmlns:a16="http://schemas.microsoft.com/office/drawing/2014/main" id="{C23B8B05-DC4A-1866-4FD5-0566C90CEADA}"/>
                  </a:ext>
                </a:extLst>
              </p:cNvPr>
              <p:cNvSpPr txBox="1">
                <a:spLocks/>
              </p:cNvSpPr>
              <p:nvPr/>
            </p:nvSpPr>
            <p:spPr>
              <a:xfrm>
                <a:off x="8920881" y="2694947"/>
                <a:ext cx="1958602" cy="473868"/>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285750" indent="-28575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医科学的検査</a:t>
                </a:r>
                <a:endParaRPr lang="en-US" altLang="ja-JP" sz="1800" dirty="0">
                  <a:solidFill>
                    <a:schemeClr val="tx1"/>
                  </a:solidFill>
                  <a:latin typeface="HG丸ｺﾞｼｯｸM-PRO"/>
                  <a:ea typeface="HG丸ｺﾞｼｯｸM-PRO"/>
                  <a:cs typeface="HG丸ｺﾞｼｯｸM-PRO"/>
                </a:endParaRPr>
              </a:p>
            </p:txBody>
          </p:sp>
        </p:grpSp>
        <p:sp>
          <p:nvSpPr>
            <p:cNvPr id="3" name="サブタイトル 2">
              <a:extLst>
                <a:ext uri="{FF2B5EF4-FFF2-40B4-BE49-F238E27FC236}">
                  <a16:creationId xmlns:a16="http://schemas.microsoft.com/office/drawing/2014/main" id="{240DC42F-1535-7904-B869-C7DEB90FB96C}"/>
                </a:ext>
              </a:extLst>
            </p:cNvPr>
            <p:cNvSpPr txBox="1">
              <a:spLocks/>
            </p:cNvSpPr>
            <p:nvPr/>
          </p:nvSpPr>
          <p:spPr>
            <a:xfrm>
              <a:off x="5305360" y="2761634"/>
              <a:ext cx="1958602" cy="473868"/>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285750" indent="-285750" algn="l">
                <a:buClr>
                  <a:schemeClr val="tx1"/>
                </a:buClr>
                <a:buFont typeface="Wingdings" pitchFamily="2" charset="2"/>
                <a:buChar char="n"/>
              </a:pPr>
              <a:r>
                <a:rPr lang="ja-JP" altLang="en-US" sz="1800">
                  <a:solidFill>
                    <a:schemeClr val="tx1"/>
                  </a:solidFill>
                  <a:latin typeface="HG丸ｺﾞｼｯｸM-PRO"/>
                  <a:ea typeface="HG丸ｺﾞｼｯｸM-PRO"/>
                  <a:cs typeface="HG丸ｺﾞｼｯｸM-PRO"/>
                </a:rPr>
                <a:t>医管・在歯管</a:t>
              </a:r>
              <a:endParaRPr lang="en-US" altLang="ja-JP" sz="1800" dirty="0">
                <a:solidFill>
                  <a:schemeClr val="tx1"/>
                </a:solidFill>
                <a:latin typeface="HG丸ｺﾞｼｯｸM-PRO"/>
                <a:ea typeface="HG丸ｺﾞｼｯｸM-PRO"/>
                <a:cs typeface="HG丸ｺﾞｼｯｸM-PRO"/>
              </a:endParaRPr>
            </a:p>
          </p:txBody>
        </p:sp>
      </p:grpSp>
    </p:spTree>
    <p:extLst>
      <p:ext uri="{BB962C8B-B14F-4D97-AF65-F5344CB8AC3E}">
        <p14:creationId xmlns:p14="http://schemas.microsoft.com/office/powerpoint/2010/main" val="8600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CBF662-B93D-9CAC-23A7-CBF659530616}"/>
              </a:ext>
            </a:extLst>
          </p:cNvPr>
          <p:cNvSpPr>
            <a:spLocks noGrp="1"/>
          </p:cNvSpPr>
          <p:nvPr>
            <p:ph idx="1"/>
          </p:nvPr>
        </p:nvSpPr>
        <p:spPr>
          <a:xfrm>
            <a:off x="141514" y="838200"/>
            <a:ext cx="11734800" cy="5338763"/>
          </a:xfrm>
        </p:spPr>
        <p:txBody>
          <a:bodyPr anchor="ctr" anchorCtr="1">
            <a:normAutofit/>
          </a:bodyPr>
          <a:lstStyle/>
          <a:p>
            <a:pPr marL="0" indent="0">
              <a:buNone/>
            </a:pPr>
            <a:r>
              <a:rPr lang="ja-JP" altLang="en-US" sz="6000">
                <a:latin typeface="HGMaruGothicMPRO" panose="020F0600000000000000" pitchFamily="34" charset="-128"/>
                <a:ea typeface="HGMaruGothicMPRO" panose="020F0600000000000000" pitchFamily="34" charset="-128"/>
              </a:rPr>
              <a:t>近年の厚労省のトレンド③</a:t>
            </a:r>
            <a:endParaRPr kumimoji="1" lang="en-US" altLang="ja-JP" sz="6000" dirty="0">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777A7970-D144-69B5-8B7C-C4C3DB4471A2}"/>
              </a:ext>
            </a:extLst>
          </p:cNvPr>
          <p:cNvSpPr>
            <a:spLocks noGrp="1"/>
          </p:cNvSpPr>
          <p:nvPr>
            <p:ph type="sldNum" sz="quarter" idx="12"/>
          </p:nvPr>
        </p:nvSpPr>
        <p:spPr/>
        <p:txBody>
          <a:bodyPr/>
          <a:lstStyle/>
          <a:p>
            <a:fld id="{7F53A4F6-1DED-4042-94B1-26CBF9BCF6BA}" type="slidenum">
              <a:rPr kumimoji="1" lang="ja-JP" altLang="en-US" smtClean="0"/>
              <a:t>33</a:t>
            </a:fld>
            <a:endParaRPr kumimoji="1" lang="ja-JP" altLang="en-US"/>
          </a:p>
        </p:txBody>
      </p:sp>
    </p:spTree>
    <p:extLst>
      <p:ext uri="{BB962C8B-B14F-4D97-AF65-F5344CB8AC3E}">
        <p14:creationId xmlns:p14="http://schemas.microsoft.com/office/powerpoint/2010/main" val="70695313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8517-3241-9ACE-C31D-E7FD1DC84340}"/>
            </a:ext>
          </a:extLst>
        </p:cNvPr>
        <p:cNvGrpSpPr/>
        <p:nvPr/>
      </p:nvGrpSpPr>
      <p:grpSpPr>
        <a:xfrm>
          <a:off x="0" y="0"/>
          <a:ext cx="0" cy="0"/>
          <a:chOff x="0" y="0"/>
          <a:chExt cx="0" cy="0"/>
        </a:xfrm>
      </p:grpSpPr>
      <p:sp>
        <p:nvSpPr>
          <p:cNvPr id="9" name="タイトル 1">
            <a:extLst>
              <a:ext uri="{FF2B5EF4-FFF2-40B4-BE49-F238E27FC236}">
                <a16:creationId xmlns:a16="http://schemas.microsoft.com/office/drawing/2014/main" id="{DE7709FE-C394-53B4-8680-96EAE6C5937B}"/>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FF49F4CD-76EA-2253-D8EF-6736E4381D8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en-US" altLang="ja-JP" sz="2800" dirty="0">
                <a:solidFill>
                  <a:schemeClr val="tx1"/>
                </a:solidFill>
                <a:latin typeface="HGMaruGothicMPRO" panose="020F0600000000000000" pitchFamily="34" charset="-128"/>
                <a:ea typeface="HGMaruGothicMPRO" panose="020F0600000000000000" pitchFamily="34" charset="-128"/>
              </a:rPr>
              <a:t>⑩ </a:t>
            </a:r>
            <a:r>
              <a:rPr lang="ja-JP" altLang="en-US" sz="2800">
                <a:solidFill>
                  <a:schemeClr val="tx1"/>
                </a:solidFill>
                <a:latin typeface="HGMaruGothicMPRO" panose="020F0600000000000000" pitchFamily="34" charset="-128"/>
                <a:ea typeface="HGMaruGothicMPRO" panose="020F0600000000000000" pitchFamily="34" charset="-128"/>
              </a:rPr>
              <a:t>う蝕の重症化予防の推進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六角形 1">
            <a:extLst>
              <a:ext uri="{FF2B5EF4-FFF2-40B4-BE49-F238E27FC236}">
                <a16:creationId xmlns:a16="http://schemas.microsoft.com/office/drawing/2014/main" id="{D1C45C99-FC49-DB7B-2DC6-85ED8BB3CA71}"/>
              </a:ext>
            </a:extLst>
          </p:cNvPr>
          <p:cNvSpPr/>
          <p:nvPr/>
        </p:nvSpPr>
        <p:spPr>
          <a:xfrm>
            <a:off x="10208093" y="5978718"/>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E946DACE-85BA-1D5D-AA22-FCFCC4C58AFA}"/>
              </a:ext>
            </a:extLst>
          </p:cNvPr>
          <p:cNvSpPr/>
          <p:nvPr/>
        </p:nvSpPr>
        <p:spPr>
          <a:xfrm>
            <a:off x="11190451" y="597983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4" name="タイトル 1">
            <a:extLst>
              <a:ext uri="{FF2B5EF4-FFF2-40B4-BE49-F238E27FC236}">
                <a16:creationId xmlns:a16="http://schemas.microsoft.com/office/drawing/2014/main" id="{4A79A655-808C-10BD-03E8-8C280F3FE7B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6" name="正方形/長方形 5">
            <a:extLst>
              <a:ext uri="{FF2B5EF4-FFF2-40B4-BE49-F238E27FC236}">
                <a16:creationId xmlns:a16="http://schemas.microsoft.com/office/drawing/2014/main" id="{A7C23A98-F400-34C6-ADBF-538CED596AB1}"/>
              </a:ext>
            </a:extLst>
          </p:cNvPr>
          <p:cNvSpPr/>
          <p:nvPr/>
        </p:nvSpPr>
        <p:spPr>
          <a:xfrm>
            <a:off x="386550" y="2179102"/>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7" name="正方形/長方形 6">
            <a:extLst>
              <a:ext uri="{FF2B5EF4-FFF2-40B4-BE49-F238E27FC236}">
                <a16:creationId xmlns:a16="http://schemas.microsoft.com/office/drawing/2014/main" id="{6C269EF0-0DF3-007E-1BCF-ECA6FD42B36C}"/>
              </a:ext>
            </a:extLst>
          </p:cNvPr>
          <p:cNvSpPr/>
          <p:nvPr/>
        </p:nvSpPr>
        <p:spPr>
          <a:xfrm>
            <a:off x="2228683" y="2169745"/>
            <a:ext cx="1748360"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bg1"/>
                </a:solidFill>
                <a:latin typeface="HGMaruGothicMPRO" panose="020F0600000000000000" pitchFamily="34" charset="-128"/>
                <a:ea typeface="HGMaruGothicMPRO" panose="020F0600000000000000" pitchFamily="34" charset="-128"/>
              </a:rPr>
              <a:t>初期う蝕</a:t>
            </a:r>
            <a:endParaRPr kumimoji="1" lang="en-US" altLang="ja-JP" sz="2400" dirty="0">
              <a:solidFill>
                <a:schemeClr val="bg1"/>
              </a:solidFill>
              <a:latin typeface="HGMaruGothicMPRO" panose="020F0600000000000000" pitchFamily="34" charset="-128"/>
              <a:ea typeface="HGMaruGothicMPRO" panose="020F0600000000000000" pitchFamily="34" charset="-128"/>
            </a:endParaRPr>
          </a:p>
          <a:p>
            <a:pPr algn="ctr"/>
            <a:r>
              <a:rPr lang="en-US" altLang="ja-JP" sz="3200" dirty="0">
                <a:solidFill>
                  <a:schemeClr val="bg1"/>
                </a:solidFill>
                <a:latin typeface="HGMaruGothicMPRO" panose="020F0600000000000000" pitchFamily="34" charset="-128"/>
                <a:ea typeface="HGMaruGothicMPRO" panose="020F0600000000000000" pitchFamily="34" charset="-128"/>
              </a:rPr>
              <a:t>260</a:t>
            </a:r>
            <a:r>
              <a:rPr kumimoji="1" lang="ja-JP" altLang="en-US" sz="3200">
                <a:solidFill>
                  <a:schemeClr val="bg1"/>
                </a:solidFill>
                <a:latin typeface="HGMaruGothicMPRO" panose="020F0600000000000000" pitchFamily="34" charset="-128"/>
                <a:ea typeface="HGMaruGothicMPRO" panose="020F0600000000000000" pitchFamily="34" charset="-128"/>
              </a:rPr>
              <a:t>点</a:t>
            </a:r>
          </a:p>
        </p:txBody>
      </p:sp>
      <p:sp>
        <p:nvSpPr>
          <p:cNvPr id="13" name="正方形/長方形 12">
            <a:extLst>
              <a:ext uri="{FF2B5EF4-FFF2-40B4-BE49-F238E27FC236}">
                <a16:creationId xmlns:a16="http://schemas.microsoft.com/office/drawing/2014/main" id="{4BDFCC10-71DB-37E1-B0EE-9B087C771ECD}"/>
              </a:ext>
            </a:extLst>
          </p:cNvPr>
          <p:cNvSpPr/>
          <p:nvPr/>
        </p:nvSpPr>
        <p:spPr>
          <a:xfrm>
            <a:off x="9780517" y="2125361"/>
            <a:ext cx="800117" cy="1303637"/>
          </a:xfrm>
          <a:prstGeom prst="rect">
            <a:avLst/>
          </a:prstGeom>
          <a:solidFill>
            <a:schemeClr val="accent1">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a:solidFill>
                  <a:schemeClr val="tx1"/>
                </a:solidFill>
                <a:latin typeface="HGMaruGothicMPRO" panose="020F0600000000000000" pitchFamily="34" charset="-128"/>
                <a:ea typeface="HGMaruGothicMPRO" panose="020F0600000000000000" pitchFamily="34" charset="-128"/>
              </a:rPr>
              <a:t>Ｆ局</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1700" dirty="0">
                <a:solidFill>
                  <a:schemeClr val="tx1"/>
                </a:solidFill>
                <a:latin typeface="HGMaruGothicMPRO" panose="020F0600000000000000" pitchFamily="34" charset="-128"/>
                <a:ea typeface="HGMaruGothicMPRO" panose="020F0600000000000000" pitchFamily="34" charset="-128"/>
              </a:rPr>
              <a:t>100</a:t>
            </a:r>
            <a:r>
              <a:rPr kumimoji="1" lang="ja-JP" altLang="en-US" sz="1700">
                <a:solidFill>
                  <a:schemeClr val="tx1"/>
                </a:solidFill>
                <a:latin typeface="HGMaruGothicMPRO" panose="020F0600000000000000" pitchFamily="34" charset="-128"/>
                <a:ea typeface="HGMaruGothicMPRO" panose="020F0600000000000000" pitchFamily="34" charset="-128"/>
              </a:rPr>
              <a:t>点</a:t>
            </a:r>
          </a:p>
        </p:txBody>
      </p:sp>
      <p:sp>
        <p:nvSpPr>
          <p:cNvPr id="14" name="正方形/長方形 13">
            <a:extLst>
              <a:ext uri="{FF2B5EF4-FFF2-40B4-BE49-F238E27FC236}">
                <a16:creationId xmlns:a16="http://schemas.microsoft.com/office/drawing/2014/main" id="{751006EB-9650-3F82-0C4F-7CC34BDBCEBC}"/>
              </a:ext>
            </a:extLst>
          </p:cNvPr>
          <p:cNvSpPr/>
          <p:nvPr/>
        </p:nvSpPr>
        <p:spPr>
          <a:xfrm>
            <a:off x="386550" y="4166888"/>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grpSp>
        <p:nvGrpSpPr>
          <p:cNvPr id="15" name="グループ化 14">
            <a:extLst>
              <a:ext uri="{FF2B5EF4-FFF2-40B4-BE49-F238E27FC236}">
                <a16:creationId xmlns:a16="http://schemas.microsoft.com/office/drawing/2014/main" id="{B93A94CF-33D4-C5B2-E54C-13A4588DA7C6}"/>
              </a:ext>
            </a:extLst>
          </p:cNvPr>
          <p:cNvGrpSpPr/>
          <p:nvPr/>
        </p:nvGrpSpPr>
        <p:grpSpPr>
          <a:xfrm>
            <a:off x="4640087" y="2388672"/>
            <a:ext cx="581024" cy="2825077"/>
            <a:chOff x="4640087" y="2388672"/>
            <a:chExt cx="581024" cy="2825077"/>
          </a:xfrm>
        </p:grpSpPr>
        <p:sp>
          <p:nvSpPr>
            <p:cNvPr id="8" name="右矢印 7">
              <a:extLst>
                <a:ext uri="{FF2B5EF4-FFF2-40B4-BE49-F238E27FC236}">
                  <a16:creationId xmlns:a16="http://schemas.microsoft.com/office/drawing/2014/main" id="{03286BAF-A76B-E16A-176F-747FCCAC56D5}"/>
                </a:ext>
              </a:extLst>
            </p:cNvPr>
            <p:cNvSpPr/>
            <p:nvPr/>
          </p:nvSpPr>
          <p:spPr>
            <a:xfrm>
              <a:off x="4640087" y="2388672"/>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右矢印 15">
              <a:extLst>
                <a:ext uri="{FF2B5EF4-FFF2-40B4-BE49-F238E27FC236}">
                  <a16:creationId xmlns:a16="http://schemas.microsoft.com/office/drawing/2014/main" id="{FDD134EB-C10B-1A01-A693-3BD5A922AF06}"/>
                </a:ext>
              </a:extLst>
            </p:cNvPr>
            <p:cNvSpPr/>
            <p:nvPr/>
          </p:nvSpPr>
          <p:spPr>
            <a:xfrm>
              <a:off x="4640087" y="4441589"/>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23690D73-5223-3B97-8043-688E5A59B694}"/>
              </a:ext>
            </a:extLst>
          </p:cNvPr>
          <p:cNvGrpSpPr/>
          <p:nvPr/>
        </p:nvGrpSpPr>
        <p:grpSpPr>
          <a:xfrm>
            <a:off x="5925131" y="2116401"/>
            <a:ext cx="1728000" cy="3356554"/>
            <a:chOff x="5925131" y="2116401"/>
            <a:chExt cx="1728000" cy="3356554"/>
          </a:xfrm>
        </p:grpSpPr>
        <p:sp>
          <p:nvSpPr>
            <p:cNvPr id="10" name="正方形/長方形 9">
              <a:extLst>
                <a:ext uri="{FF2B5EF4-FFF2-40B4-BE49-F238E27FC236}">
                  <a16:creationId xmlns:a16="http://schemas.microsoft.com/office/drawing/2014/main" id="{447487CD-9E61-A5D2-D516-C13CCC12AC95}"/>
                </a:ext>
              </a:extLst>
            </p:cNvPr>
            <p:cNvSpPr/>
            <p:nvPr/>
          </p:nvSpPr>
          <p:spPr>
            <a:xfrm>
              <a:off x="5925131" y="2116401"/>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7" name="正方形/長方形 16">
              <a:extLst>
                <a:ext uri="{FF2B5EF4-FFF2-40B4-BE49-F238E27FC236}">
                  <a16:creationId xmlns:a16="http://schemas.microsoft.com/office/drawing/2014/main" id="{523006EB-D051-C727-1C9A-0E3D6E1FD01E}"/>
                </a:ext>
              </a:extLst>
            </p:cNvPr>
            <p:cNvSpPr/>
            <p:nvPr/>
          </p:nvSpPr>
          <p:spPr>
            <a:xfrm>
              <a:off x="5925131" y="4169318"/>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grpSp>
      <p:grpSp>
        <p:nvGrpSpPr>
          <p:cNvPr id="23" name="グループ化 22">
            <a:extLst>
              <a:ext uri="{FF2B5EF4-FFF2-40B4-BE49-F238E27FC236}">
                <a16:creationId xmlns:a16="http://schemas.microsoft.com/office/drawing/2014/main" id="{E21E8C83-5DC1-FC5E-8347-88170D233699}"/>
              </a:ext>
            </a:extLst>
          </p:cNvPr>
          <p:cNvGrpSpPr/>
          <p:nvPr/>
        </p:nvGrpSpPr>
        <p:grpSpPr>
          <a:xfrm>
            <a:off x="7762124" y="2116400"/>
            <a:ext cx="873335" cy="3363088"/>
            <a:chOff x="7762124" y="2116400"/>
            <a:chExt cx="873335" cy="3363088"/>
          </a:xfrm>
        </p:grpSpPr>
        <p:sp>
          <p:nvSpPr>
            <p:cNvPr id="11" name="正方形/長方形 10">
              <a:extLst>
                <a:ext uri="{FF2B5EF4-FFF2-40B4-BE49-F238E27FC236}">
                  <a16:creationId xmlns:a16="http://schemas.microsoft.com/office/drawing/2014/main" id="{CA77ED89-E2ED-3CBB-5FFC-016A755160B5}"/>
                </a:ext>
              </a:extLst>
            </p:cNvPr>
            <p:cNvSpPr/>
            <p:nvPr/>
          </p:nvSpPr>
          <p:spPr>
            <a:xfrm>
              <a:off x="7762124" y="2116400"/>
              <a:ext cx="873335"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bg1"/>
                  </a:solidFill>
                  <a:latin typeface="HGMaruGothicMPRO" panose="020F0600000000000000" pitchFamily="34" charset="-128"/>
                  <a:ea typeface="HGMaruGothicMPRO" panose="020F0600000000000000" pitchFamily="34" charset="-128"/>
                </a:rPr>
                <a:t>エナメル質初期う蝕管理料</a:t>
              </a:r>
              <a:endParaRPr kumimoji="1" lang="en-US" altLang="ja-JP" sz="12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30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18" name="正方形/長方形 17">
              <a:extLst>
                <a:ext uri="{FF2B5EF4-FFF2-40B4-BE49-F238E27FC236}">
                  <a16:creationId xmlns:a16="http://schemas.microsoft.com/office/drawing/2014/main" id="{7EBAD586-9618-C7DB-0608-B7074F7B4C7D}"/>
                </a:ext>
              </a:extLst>
            </p:cNvPr>
            <p:cNvSpPr/>
            <p:nvPr/>
          </p:nvSpPr>
          <p:spPr>
            <a:xfrm>
              <a:off x="7762124" y="4175851"/>
              <a:ext cx="873335" cy="1303637"/>
            </a:xfrm>
            <a:prstGeom prst="rect">
              <a:avLst/>
            </a:prstGeom>
            <a:solidFill>
              <a:srgbClr val="C0000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300">
                  <a:solidFill>
                    <a:schemeClr val="bg1"/>
                  </a:solidFill>
                  <a:latin typeface="HGMaruGothicMPRO" panose="020F0600000000000000" pitchFamily="34" charset="-128"/>
                  <a:ea typeface="HGMaruGothicMPRO" panose="020F0600000000000000" pitchFamily="34" charset="-128"/>
                </a:rPr>
                <a:t>根面う蝕管理料</a:t>
              </a:r>
              <a:endParaRPr lang="en-US" altLang="ja-JP" sz="13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30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grpSp>
      <p:sp>
        <p:nvSpPr>
          <p:cNvPr id="20" name="正方形/長方形 19">
            <a:extLst>
              <a:ext uri="{FF2B5EF4-FFF2-40B4-BE49-F238E27FC236}">
                <a16:creationId xmlns:a16="http://schemas.microsoft.com/office/drawing/2014/main" id="{5A26A53F-B3F8-2C12-7705-053A2713A68C}"/>
              </a:ext>
            </a:extLst>
          </p:cNvPr>
          <p:cNvSpPr/>
          <p:nvPr/>
        </p:nvSpPr>
        <p:spPr>
          <a:xfrm>
            <a:off x="9780517" y="4166884"/>
            <a:ext cx="800117"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400">
                <a:solidFill>
                  <a:schemeClr val="tx1"/>
                </a:solidFill>
                <a:latin typeface="HGMaruGothicMPRO" panose="020F0600000000000000" pitchFamily="34" charset="-128"/>
                <a:ea typeface="HGMaruGothicMPRO" panose="020F0600000000000000" pitchFamily="34" charset="-128"/>
              </a:rPr>
              <a:t>Ｆ局</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80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21" name="正方形/長方形 20">
            <a:extLst>
              <a:ext uri="{FF2B5EF4-FFF2-40B4-BE49-F238E27FC236}">
                <a16:creationId xmlns:a16="http://schemas.microsoft.com/office/drawing/2014/main" id="{5A9AD27A-4F00-D35F-14EA-A7E88F4C3915}"/>
              </a:ext>
            </a:extLst>
          </p:cNvPr>
          <p:cNvSpPr/>
          <p:nvPr/>
        </p:nvSpPr>
        <p:spPr>
          <a:xfrm>
            <a:off x="2223543" y="4166885"/>
            <a:ext cx="810670"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400">
                <a:solidFill>
                  <a:schemeClr val="tx1"/>
                </a:solidFill>
                <a:latin typeface="HGMaruGothicMPRO" panose="020F0600000000000000" pitchFamily="34" charset="-128"/>
                <a:ea typeface="HGMaruGothicMPRO" panose="020F0600000000000000" pitchFamily="34" charset="-128"/>
              </a:rPr>
              <a:t>Ｆ局</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dirty="0">
                <a:solidFill>
                  <a:schemeClr val="tx1"/>
                </a:solidFill>
                <a:latin typeface="HGMaruGothicMPRO" panose="020F0600000000000000" pitchFamily="34" charset="-128"/>
                <a:ea typeface="HGMaruGothicMPRO" panose="020F0600000000000000" pitchFamily="34" charset="-128"/>
              </a:rPr>
              <a:t>110</a:t>
            </a:r>
            <a:r>
              <a:rPr kumimoji="1" lang="ja-JP" altLang="en-US">
                <a:solidFill>
                  <a:schemeClr val="tx1"/>
                </a:solidFill>
                <a:latin typeface="HGMaruGothicMPRO" panose="020F0600000000000000" pitchFamily="34" charset="-128"/>
                <a:ea typeface="HGMaruGothicMPRO" panose="020F0600000000000000" pitchFamily="34" charset="-128"/>
              </a:rPr>
              <a:t>点</a:t>
            </a:r>
          </a:p>
        </p:txBody>
      </p:sp>
      <p:grpSp>
        <p:nvGrpSpPr>
          <p:cNvPr id="24" name="グループ化 23">
            <a:extLst>
              <a:ext uri="{FF2B5EF4-FFF2-40B4-BE49-F238E27FC236}">
                <a16:creationId xmlns:a16="http://schemas.microsoft.com/office/drawing/2014/main" id="{27D6FFBF-649F-2358-F9D5-EA72A9F01AAC}"/>
              </a:ext>
            </a:extLst>
          </p:cNvPr>
          <p:cNvGrpSpPr/>
          <p:nvPr/>
        </p:nvGrpSpPr>
        <p:grpSpPr>
          <a:xfrm>
            <a:off x="8704954" y="2122931"/>
            <a:ext cx="800117" cy="3347591"/>
            <a:chOff x="8737592" y="2122933"/>
            <a:chExt cx="800117" cy="3347591"/>
          </a:xfrm>
        </p:grpSpPr>
        <p:sp>
          <p:nvSpPr>
            <p:cNvPr id="12" name="正方形/長方形 11">
              <a:extLst>
                <a:ext uri="{FF2B5EF4-FFF2-40B4-BE49-F238E27FC236}">
                  <a16:creationId xmlns:a16="http://schemas.microsoft.com/office/drawing/2014/main" id="{4728F23A-5129-2F4B-C1E0-DB07FC74C7CD}"/>
                </a:ext>
              </a:extLst>
            </p:cNvPr>
            <p:cNvSpPr/>
            <p:nvPr/>
          </p:nvSpPr>
          <p:spPr>
            <a:xfrm>
              <a:off x="8737592" y="2122933"/>
              <a:ext cx="800117"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a:solidFill>
                    <a:schemeClr val="bg1"/>
                  </a:solidFill>
                  <a:latin typeface="HGMaruGothicMPRO" panose="020F0600000000000000" pitchFamily="34" charset="-128"/>
                  <a:ea typeface="HGMaruGothicMPRO" panose="020F0600000000000000" pitchFamily="34" charset="-128"/>
                </a:rPr>
                <a:t>口腔管理体制強化加算</a:t>
              </a:r>
              <a:endParaRPr kumimoji="1" lang="en-US" altLang="ja-JP" sz="10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48</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22" name="正方形/長方形 21">
              <a:extLst>
                <a:ext uri="{FF2B5EF4-FFF2-40B4-BE49-F238E27FC236}">
                  <a16:creationId xmlns:a16="http://schemas.microsoft.com/office/drawing/2014/main" id="{4B49DE02-CC98-586B-39CD-69FC62FD532F}"/>
                </a:ext>
              </a:extLst>
            </p:cNvPr>
            <p:cNvSpPr/>
            <p:nvPr/>
          </p:nvSpPr>
          <p:spPr>
            <a:xfrm>
              <a:off x="8737592" y="4166887"/>
              <a:ext cx="800117"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1000">
                  <a:solidFill>
                    <a:schemeClr val="bg1"/>
                  </a:solidFill>
                  <a:latin typeface="HGMaruGothicMPRO" panose="020F0600000000000000" pitchFamily="34" charset="-128"/>
                  <a:ea typeface="HGMaruGothicMPRO" panose="020F0600000000000000" pitchFamily="34" charset="-128"/>
                </a:rPr>
                <a:t>口腔管理体制強化加算</a:t>
              </a:r>
              <a:endParaRPr kumimoji="1" lang="en-US" altLang="ja-JP" sz="10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48</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grpSp>
      <p:grpSp>
        <p:nvGrpSpPr>
          <p:cNvPr id="28" name="グループ化 27">
            <a:extLst>
              <a:ext uri="{FF2B5EF4-FFF2-40B4-BE49-F238E27FC236}">
                <a16:creationId xmlns:a16="http://schemas.microsoft.com/office/drawing/2014/main" id="{5B20AEA7-7A0B-9B0D-F023-8564AC6ADAEA}"/>
              </a:ext>
            </a:extLst>
          </p:cNvPr>
          <p:cNvGrpSpPr/>
          <p:nvPr/>
        </p:nvGrpSpPr>
        <p:grpSpPr>
          <a:xfrm>
            <a:off x="10879133" y="2116399"/>
            <a:ext cx="810670" cy="3354121"/>
            <a:chOff x="10879133" y="2116399"/>
            <a:chExt cx="810670" cy="3354121"/>
          </a:xfrm>
        </p:grpSpPr>
        <p:sp>
          <p:nvSpPr>
            <p:cNvPr id="25" name="正方形/長方形 24">
              <a:extLst>
                <a:ext uri="{FF2B5EF4-FFF2-40B4-BE49-F238E27FC236}">
                  <a16:creationId xmlns:a16="http://schemas.microsoft.com/office/drawing/2014/main" id="{3FD0BEF2-2F23-1BBD-E315-7430426E9496}"/>
                </a:ext>
              </a:extLst>
            </p:cNvPr>
            <p:cNvSpPr/>
            <p:nvPr/>
          </p:nvSpPr>
          <p:spPr>
            <a:xfrm>
              <a:off x="10879133" y="2116399"/>
              <a:ext cx="81067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a:solidFill>
                    <a:schemeClr val="tx1"/>
                  </a:solidFill>
                  <a:latin typeface="HGMaruGothicMPRO" panose="020F0600000000000000" pitchFamily="34" charset="-128"/>
                  <a:ea typeface="HGMaruGothicMPRO" panose="020F0600000000000000" pitchFamily="34" charset="-128"/>
                </a:rPr>
                <a:t>歯清</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72</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26" name="正方形/長方形 25">
              <a:extLst>
                <a:ext uri="{FF2B5EF4-FFF2-40B4-BE49-F238E27FC236}">
                  <a16:creationId xmlns:a16="http://schemas.microsoft.com/office/drawing/2014/main" id="{3BBCB061-B226-EEF4-C93D-D3A09B282B13}"/>
                </a:ext>
              </a:extLst>
            </p:cNvPr>
            <p:cNvSpPr/>
            <p:nvPr/>
          </p:nvSpPr>
          <p:spPr>
            <a:xfrm>
              <a:off x="10879133" y="4166883"/>
              <a:ext cx="81067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a:solidFill>
                    <a:schemeClr val="tx1"/>
                  </a:solidFill>
                  <a:latin typeface="HGMaruGothicMPRO" panose="020F0600000000000000" pitchFamily="34" charset="-128"/>
                  <a:ea typeface="HGMaruGothicMPRO" panose="020F0600000000000000" pitchFamily="34" charset="-128"/>
                </a:rPr>
                <a:t>歯清</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72</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grpSp>
      <p:sp>
        <p:nvSpPr>
          <p:cNvPr id="27" name="正方形/長方形 26">
            <a:extLst>
              <a:ext uri="{FF2B5EF4-FFF2-40B4-BE49-F238E27FC236}">
                <a16:creationId xmlns:a16="http://schemas.microsoft.com/office/drawing/2014/main" id="{381006B3-A4C3-4D1C-51D4-314870B7B5B5}"/>
              </a:ext>
            </a:extLst>
          </p:cNvPr>
          <p:cNvSpPr/>
          <p:nvPr/>
        </p:nvSpPr>
        <p:spPr>
          <a:xfrm>
            <a:off x="3125397" y="4166882"/>
            <a:ext cx="81067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a:solidFill>
                  <a:schemeClr val="tx1"/>
                </a:solidFill>
                <a:latin typeface="HGMaruGothicMPRO" panose="020F0600000000000000" pitchFamily="34" charset="-128"/>
                <a:ea typeface="HGMaruGothicMPRO" panose="020F0600000000000000" pitchFamily="34" charset="-128"/>
              </a:rPr>
              <a:t>歯清</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72</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29" name="正方形/長方形 28">
            <a:extLst>
              <a:ext uri="{FF2B5EF4-FFF2-40B4-BE49-F238E27FC236}">
                <a16:creationId xmlns:a16="http://schemas.microsoft.com/office/drawing/2014/main" id="{5D18FB46-6F30-4011-5641-2AA59AF39A91}"/>
              </a:ext>
            </a:extLst>
          </p:cNvPr>
          <p:cNvSpPr/>
          <p:nvPr/>
        </p:nvSpPr>
        <p:spPr>
          <a:xfrm>
            <a:off x="5925131" y="3426568"/>
            <a:ext cx="5764672" cy="651818"/>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solidFill>
                  <a:schemeClr val="tx1"/>
                </a:solidFill>
                <a:latin typeface="HGMaruGothicMPRO" panose="020F0600000000000000" pitchFamily="34" charset="-128"/>
                <a:ea typeface="HGMaruGothicMPRO" panose="020F0600000000000000" pitchFamily="34" charset="-128"/>
              </a:rPr>
              <a:t>合計</a:t>
            </a:r>
            <a:r>
              <a:rPr lang="en-US" altLang="ja-JP" sz="3200" dirty="0">
                <a:solidFill>
                  <a:schemeClr val="bg1">
                    <a:lumMod val="75000"/>
                  </a:schemeClr>
                </a:solidFill>
                <a:latin typeface="HGMaruGothicMPRO" panose="020F0600000000000000" pitchFamily="34" charset="-128"/>
                <a:ea typeface="HGMaruGothicMPRO" panose="020F0600000000000000" pitchFamily="34" charset="-128"/>
              </a:rPr>
              <a:t>150</a:t>
            </a:r>
            <a:r>
              <a:rPr lang="ja-JP" altLang="en-US" sz="3200">
                <a:solidFill>
                  <a:schemeClr val="bg1">
                    <a:lumMod val="75000"/>
                  </a:schemeClr>
                </a:solidFill>
                <a:latin typeface="HGMaruGothicMPRO" panose="020F0600000000000000" pitchFamily="34" charset="-128"/>
                <a:ea typeface="HGMaruGothicMPRO" panose="020F0600000000000000" pitchFamily="34" charset="-128"/>
              </a:rPr>
              <a:t>点</a:t>
            </a:r>
            <a:r>
              <a:rPr lang="ja-JP" altLang="en-US" sz="3200">
                <a:solidFill>
                  <a:schemeClr val="tx1"/>
                </a:solidFill>
                <a:latin typeface="HGMaruGothicMPRO" panose="020F0600000000000000" pitchFamily="34" charset="-128"/>
                <a:ea typeface="HGMaruGothicMPRO" panose="020F0600000000000000" pitchFamily="34" charset="-128"/>
              </a:rPr>
              <a:t>・</a:t>
            </a:r>
            <a:r>
              <a:rPr lang="en-US" altLang="ja-JP" sz="3200" dirty="0">
                <a:solidFill>
                  <a:schemeClr val="tx1"/>
                </a:solidFill>
                <a:latin typeface="HGMaruGothicMPRO" panose="020F0600000000000000" pitchFamily="34" charset="-128"/>
                <a:ea typeface="HGMaruGothicMPRO" panose="020F0600000000000000" pitchFamily="34" charset="-128"/>
              </a:rPr>
              <a:t>250</a:t>
            </a:r>
            <a:r>
              <a:rPr kumimoji="1" lang="ja-JP" altLang="en-US" sz="3200">
                <a:solidFill>
                  <a:schemeClr val="tx1"/>
                </a:solidFill>
                <a:latin typeface="HGMaruGothicMPRO" panose="020F0600000000000000" pitchFamily="34" charset="-128"/>
                <a:ea typeface="HGMaruGothicMPRO" panose="020F0600000000000000" pitchFamily="34" charset="-128"/>
              </a:rPr>
              <a:t>点</a:t>
            </a:r>
          </a:p>
        </p:txBody>
      </p:sp>
      <p:sp>
        <p:nvSpPr>
          <p:cNvPr id="30" name="正方形/長方形 29">
            <a:extLst>
              <a:ext uri="{FF2B5EF4-FFF2-40B4-BE49-F238E27FC236}">
                <a16:creationId xmlns:a16="http://schemas.microsoft.com/office/drawing/2014/main" id="{A092ACFA-E50C-0211-C52C-5E046DB9DDA6}"/>
              </a:ext>
            </a:extLst>
          </p:cNvPr>
          <p:cNvSpPr/>
          <p:nvPr/>
        </p:nvSpPr>
        <p:spPr>
          <a:xfrm>
            <a:off x="5925131" y="5423249"/>
            <a:ext cx="5764672" cy="651818"/>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solidFill>
                  <a:schemeClr val="tx1"/>
                </a:solidFill>
                <a:latin typeface="HGMaruGothicMPRO" panose="020F0600000000000000" pitchFamily="34" charset="-128"/>
                <a:ea typeface="HGMaruGothicMPRO" panose="020F0600000000000000" pitchFamily="34" charset="-128"/>
              </a:rPr>
              <a:t>合計</a:t>
            </a:r>
            <a:r>
              <a:rPr lang="en-US" altLang="ja-JP" sz="3200" dirty="0">
                <a:solidFill>
                  <a:schemeClr val="tx1"/>
                </a:solidFill>
                <a:latin typeface="HGMaruGothicMPRO" panose="020F0600000000000000" pitchFamily="34" charset="-128"/>
                <a:ea typeface="HGMaruGothicMPRO" panose="020F0600000000000000" pitchFamily="34" charset="-128"/>
              </a:rPr>
              <a:t>130</a:t>
            </a:r>
            <a:r>
              <a:rPr lang="ja-JP" altLang="en-US" sz="3200">
                <a:solidFill>
                  <a:schemeClr val="tx1"/>
                </a:solidFill>
                <a:latin typeface="HGMaruGothicMPRO" panose="020F0600000000000000" pitchFamily="34" charset="-128"/>
                <a:ea typeface="HGMaruGothicMPRO" panose="020F0600000000000000" pitchFamily="34" charset="-128"/>
              </a:rPr>
              <a:t>点・</a:t>
            </a:r>
            <a:r>
              <a:rPr lang="en-US" altLang="ja-JP" sz="3200" dirty="0">
                <a:solidFill>
                  <a:schemeClr val="tx1"/>
                </a:solidFill>
                <a:latin typeface="HGMaruGothicMPRO" panose="020F0600000000000000" pitchFamily="34" charset="-128"/>
                <a:ea typeface="HGMaruGothicMPRO" panose="020F0600000000000000" pitchFamily="34" charset="-128"/>
              </a:rPr>
              <a:t>230</a:t>
            </a:r>
            <a:r>
              <a:rPr kumimoji="1" lang="ja-JP" altLang="en-US" sz="3200">
                <a:solidFill>
                  <a:schemeClr val="tx1"/>
                </a:solidFill>
                <a:latin typeface="HGMaruGothicMPRO" panose="020F0600000000000000" pitchFamily="34" charset="-128"/>
                <a:ea typeface="HGMaruGothicMPRO" panose="020F0600000000000000" pitchFamily="34" charset="-128"/>
              </a:rPr>
              <a:t>点</a:t>
            </a:r>
          </a:p>
        </p:txBody>
      </p:sp>
      <p:sp>
        <p:nvSpPr>
          <p:cNvPr id="31" name="タイトル 1">
            <a:extLst>
              <a:ext uri="{FF2B5EF4-FFF2-40B4-BE49-F238E27FC236}">
                <a16:creationId xmlns:a16="http://schemas.microsoft.com/office/drawing/2014/main" id="{266FD4E0-079D-3711-D82B-CFC3C9C485C5}"/>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３．う蝕の管理</a:t>
            </a:r>
          </a:p>
        </p:txBody>
      </p:sp>
      <p:grpSp>
        <p:nvGrpSpPr>
          <p:cNvPr id="45" name="グループ化 44">
            <a:extLst>
              <a:ext uri="{FF2B5EF4-FFF2-40B4-BE49-F238E27FC236}">
                <a16:creationId xmlns:a16="http://schemas.microsoft.com/office/drawing/2014/main" id="{84A0D793-CC88-8799-1AEF-9F2B7495E72C}"/>
              </a:ext>
            </a:extLst>
          </p:cNvPr>
          <p:cNvGrpSpPr/>
          <p:nvPr/>
        </p:nvGrpSpPr>
        <p:grpSpPr>
          <a:xfrm>
            <a:off x="7762124" y="2116399"/>
            <a:ext cx="1742947" cy="3363088"/>
            <a:chOff x="7914524" y="2268800"/>
            <a:chExt cx="1742947" cy="3363088"/>
          </a:xfrm>
        </p:grpSpPr>
        <p:grpSp>
          <p:nvGrpSpPr>
            <p:cNvPr id="36" name="グループ化 35">
              <a:extLst>
                <a:ext uri="{FF2B5EF4-FFF2-40B4-BE49-F238E27FC236}">
                  <a16:creationId xmlns:a16="http://schemas.microsoft.com/office/drawing/2014/main" id="{49218E7C-66EF-F3E1-C9A4-E83B66FEF7D7}"/>
                </a:ext>
              </a:extLst>
            </p:cNvPr>
            <p:cNvGrpSpPr/>
            <p:nvPr/>
          </p:nvGrpSpPr>
          <p:grpSpPr>
            <a:xfrm>
              <a:off x="7914524" y="2268800"/>
              <a:ext cx="873335" cy="3363088"/>
              <a:chOff x="7762124" y="2116400"/>
              <a:chExt cx="873335" cy="3363088"/>
            </a:xfrm>
          </p:grpSpPr>
          <p:sp>
            <p:nvSpPr>
              <p:cNvPr id="37" name="正方形/長方形 36">
                <a:extLst>
                  <a:ext uri="{FF2B5EF4-FFF2-40B4-BE49-F238E27FC236}">
                    <a16:creationId xmlns:a16="http://schemas.microsoft.com/office/drawing/2014/main" id="{B22A7504-53C5-3576-11FF-9D47709EFBB8}"/>
                  </a:ext>
                </a:extLst>
              </p:cNvPr>
              <p:cNvSpPr/>
              <p:nvPr/>
            </p:nvSpPr>
            <p:spPr>
              <a:xfrm>
                <a:off x="7762124" y="2116400"/>
                <a:ext cx="873335"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Ce</a:t>
                </a:r>
                <a:r>
                  <a:rPr kumimoji="1" lang="ja-JP" altLang="en-US" sz="2000">
                    <a:solidFill>
                      <a:schemeClr val="bg1"/>
                    </a:solidFill>
                    <a:latin typeface="HGMaruGothicMPRO" panose="020F0600000000000000" pitchFamily="34" charset="-128"/>
                    <a:ea typeface="HGMaruGothicMPRO" panose="020F0600000000000000" pitchFamily="34" charset="-128"/>
                  </a:rPr>
                  <a:t>管</a:t>
                </a:r>
                <a:endParaRPr kumimoji="1" lang="en-US" altLang="ja-JP" sz="20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30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38" name="正方形/長方形 37">
                <a:extLst>
                  <a:ext uri="{FF2B5EF4-FFF2-40B4-BE49-F238E27FC236}">
                    <a16:creationId xmlns:a16="http://schemas.microsoft.com/office/drawing/2014/main" id="{88663585-507C-AEB3-E006-098CE9B6456B}"/>
                  </a:ext>
                </a:extLst>
              </p:cNvPr>
              <p:cNvSpPr/>
              <p:nvPr/>
            </p:nvSpPr>
            <p:spPr>
              <a:xfrm>
                <a:off x="7762124" y="4175851"/>
                <a:ext cx="873335" cy="1303637"/>
              </a:xfrm>
              <a:prstGeom prst="rect">
                <a:avLst/>
              </a:prstGeom>
              <a:solidFill>
                <a:srgbClr val="C0000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根</a:t>
                </a:r>
                <a:r>
                  <a:rPr lang="en-US" altLang="ja-JP" dirty="0">
                    <a:solidFill>
                      <a:schemeClr val="bg1"/>
                    </a:solidFill>
                    <a:latin typeface="HGMaruGothicMPRO" panose="020F0600000000000000" pitchFamily="34" charset="-128"/>
                    <a:ea typeface="HGMaruGothicMPRO" panose="020F0600000000000000" pitchFamily="34" charset="-128"/>
                  </a:rPr>
                  <a:t>C</a:t>
                </a:r>
                <a:r>
                  <a:rPr lang="ja-JP" altLang="en-US">
                    <a:solidFill>
                      <a:schemeClr val="bg1"/>
                    </a:solidFill>
                    <a:latin typeface="HGMaruGothicMPRO" panose="020F0600000000000000" pitchFamily="34" charset="-128"/>
                    <a:ea typeface="HGMaruGothicMPRO" panose="020F0600000000000000" pitchFamily="34" charset="-128"/>
                  </a:rPr>
                  <a:t>管</a:t>
                </a:r>
                <a:endParaRPr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30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grpSp>
        <p:grpSp>
          <p:nvGrpSpPr>
            <p:cNvPr id="39" name="グループ化 38">
              <a:extLst>
                <a:ext uri="{FF2B5EF4-FFF2-40B4-BE49-F238E27FC236}">
                  <a16:creationId xmlns:a16="http://schemas.microsoft.com/office/drawing/2014/main" id="{C07D5272-C936-CE82-FAE0-51C475610252}"/>
                </a:ext>
              </a:extLst>
            </p:cNvPr>
            <p:cNvGrpSpPr/>
            <p:nvPr/>
          </p:nvGrpSpPr>
          <p:grpSpPr>
            <a:xfrm>
              <a:off x="8857354" y="2275331"/>
              <a:ext cx="800117" cy="3347591"/>
              <a:chOff x="8737592" y="2122933"/>
              <a:chExt cx="800117" cy="3347591"/>
            </a:xfrm>
          </p:grpSpPr>
          <p:sp>
            <p:nvSpPr>
              <p:cNvPr id="40" name="正方形/長方形 39">
                <a:extLst>
                  <a:ext uri="{FF2B5EF4-FFF2-40B4-BE49-F238E27FC236}">
                    <a16:creationId xmlns:a16="http://schemas.microsoft.com/office/drawing/2014/main" id="{BBC3EE40-B80C-8F63-544D-64CBDF5DA902}"/>
                  </a:ext>
                </a:extLst>
              </p:cNvPr>
              <p:cNvSpPr/>
              <p:nvPr/>
            </p:nvSpPr>
            <p:spPr>
              <a:xfrm>
                <a:off x="8737592" y="2122933"/>
                <a:ext cx="800117"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口管強</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48</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41" name="正方形/長方形 40">
                <a:extLst>
                  <a:ext uri="{FF2B5EF4-FFF2-40B4-BE49-F238E27FC236}">
                    <a16:creationId xmlns:a16="http://schemas.microsoft.com/office/drawing/2014/main" id="{F433042A-4C68-9F9B-6D77-117EBB8599C6}"/>
                  </a:ext>
                </a:extLst>
              </p:cNvPr>
              <p:cNvSpPr/>
              <p:nvPr/>
            </p:nvSpPr>
            <p:spPr>
              <a:xfrm>
                <a:off x="8737592" y="4166887"/>
                <a:ext cx="800117"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口管強</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48</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grpSp>
      </p:grpSp>
      <p:sp>
        <p:nvSpPr>
          <p:cNvPr id="46" name="正方形/長方形 45">
            <a:extLst>
              <a:ext uri="{FF2B5EF4-FFF2-40B4-BE49-F238E27FC236}">
                <a16:creationId xmlns:a16="http://schemas.microsoft.com/office/drawing/2014/main" id="{5E1D6BF7-BEAE-3AA1-4259-E4BA62257323}"/>
              </a:ext>
            </a:extLst>
          </p:cNvPr>
          <p:cNvSpPr/>
          <p:nvPr/>
        </p:nvSpPr>
        <p:spPr>
          <a:xfrm>
            <a:off x="9792500" y="2109791"/>
            <a:ext cx="800117" cy="1303637"/>
          </a:xfrm>
          <a:prstGeom prst="rect">
            <a:avLst/>
          </a:prstGeom>
          <a:solidFill>
            <a:schemeClr val="accent1">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a:solidFill>
                  <a:schemeClr val="tx1"/>
                </a:solidFill>
                <a:latin typeface="HGMaruGothicMPRO" panose="020F0600000000000000" pitchFamily="34" charset="-128"/>
                <a:ea typeface="HGMaruGothicMPRO" panose="020F0600000000000000" pitchFamily="34" charset="-128"/>
              </a:rPr>
              <a:t>Ｆ局</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1700" dirty="0">
                <a:solidFill>
                  <a:schemeClr val="tx1"/>
                </a:solidFill>
                <a:latin typeface="HGMaruGothicMPRO" panose="020F0600000000000000" pitchFamily="34" charset="-128"/>
                <a:ea typeface="HGMaruGothicMPRO" panose="020F0600000000000000" pitchFamily="34" charset="-128"/>
              </a:rPr>
              <a:t>100</a:t>
            </a:r>
            <a:r>
              <a:rPr kumimoji="1" lang="ja-JP" altLang="en-US" sz="1700">
                <a:solidFill>
                  <a:schemeClr val="tx1"/>
                </a:solidFill>
                <a:latin typeface="HGMaruGothicMPRO" panose="020F0600000000000000" pitchFamily="34" charset="-128"/>
                <a:ea typeface="HGMaruGothicMPRO" panose="020F0600000000000000" pitchFamily="34" charset="-128"/>
              </a:rPr>
              <a:t>点</a:t>
            </a:r>
          </a:p>
        </p:txBody>
      </p:sp>
      <p:sp>
        <p:nvSpPr>
          <p:cNvPr id="47" name="正方形/長方形 46">
            <a:extLst>
              <a:ext uri="{FF2B5EF4-FFF2-40B4-BE49-F238E27FC236}">
                <a16:creationId xmlns:a16="http://schemas.microsoft.com/office/drawing/2014/main" id="{33F7A05A-B94A-E8B1-A8AF-48D6AD66CD30}"/>
              </a:ext>
            </a:extLst>
          </p:cNvPr>
          <p:cNvSpPr/>
          <p:nvPr/>
        </p:nvSpPr>
        <p:spPr>
          <a:xfrm>
            <a:off x="9792500" y="4151314"/>
            <a:ext cx="800117"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2400">
                <a:solidFill>
                  <a:schemeClr val="tx1"/>
                </a:solidFill>
                <a:latin typeface="HGMaruGothicMPRO" panose="020F0600000000000000" pitchFamily="34" charset="-128"/>
                <a:ea typeface="HGMaruGothicMPRO" panose="020F0600000000000000" pitchFamily="34" charset="-128"/>
              </a:rPr>
              <a:t>Ｆ局</a:t>
            </a:r>
            <a:endParaRPr kumimoji="1" lang="en-US" altLang="ja-JP" sz="24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80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32" name="スライド番号プレースホルダー 31">
            <a:extLst>
              <a:ext uri="{FF2B5EF4-FFF2-40B4-BE49-F238E27FC236}">
                <a16:creationId xmlns:a16="http://schemas.microsoft.com/office/drawing/2014/main" id="{4048EDF6-925A-FFED-B434-6C1EB2D7DCDB}"/>
              </a:ext>
            </a:extLst>
          </p:cNvPr>
          <p:cNvSpPr>
            <a:spLocks noGrp="1"/>
          </p:cNvSpPr>
          <p:nvPr>
            <p:ph type="sldNum" sz="quarter" idx="12"/>
          </p:nvPr>
        </p:nvSpPr>
        <p:spPr/>
        <p:txBody>
          <a:bodyPr/>
          <a:lstStyle/>
          <a:p>
            <a:fld id="{7F53A4F6-1DED-4042-94B1-26CBF9BCF6BA}" type="slidenum">
              <a:rPr kumimoji="1" lang="ja-JP" altLang="en-US" smtClean="0"/>
              <a:t>330</a:t>
            </a:fld>
            <a:endParaRPr kumimoji="1" lang="ja-JP" altLang="en-US"/>
          </a:p>
        </p:txBody>
      </p:sp>
    </p:spTree>
    <p:extLst>
      <p:ext uri="{BB962C8B-B14F-4D97-AF65-F5344CB8AC3E}">
        <p14:creationId xmlns:p14="http://schemas.microsoft.com/office/powerpoint/2010/main" val="282274711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5F00-0E40-7317-F260-ECFDD3712A0E}"/>
            </a:ext>
          </a:extLst>
        </p:cNvPr>
        <p:cNvGrpSpPr/>
        <p:nvPr/>
      </p:nvGrpSpPr>
      <p:grpSpPr>
        <a:xfrm>
          <a:off x="0" y="0"/>
          <a:ext cx="0" cy="0"/>
          <a:chOff x="0" y="0"/>
          <a:chExt cx="0" cy="0"/>
        </a:xfrm>
      </p:grpSpPr>
      <p:sp>
        <p:nvSpPr>
          <p:cNvPr id="39" name="六角形 38">
            <a:extLst>
              <a:ext uri="{FF2B5EF4-FFF2-40B4-BE49-F238E27FC236}">
                <a16:creationId xmlns:a16="http://schemas.microsoft.com/office/drawing/2014/main" id="{C658AB85-83D6-7AA0-965F-1D06482D73F4}"/>
              </a:ext>
            </a:extLst>
          </p:cNvPr>
          <p:cNvSpPr/>
          <p:nvPr/>
        </p:nvSpPr>
        <p:spPr>
          <a:xfrm>
            <a:off x="11200961" y="6011368"/>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9" name="タイトル 1">
            <a:extLst>
              <a:ext uri="{FF2B5EF4-FFF2-40B4-BE49-F238E27FC236}">
                <a16:creationId xmlns:a16="http://schemas.microsoft.com/office/drawing/2014/main" id="{EB3ADC37-C6CA-E562-12D4-66DC9C6293AA}"/>
              </a:ext>
            </a:extLst>
          </p:cNvPr>
          <p:cNvSpPr txBox="1">
            <a:spLocks/>
          </p:cNvSpPr>
          <p:nvPr/>
        </p:nvSpPr>
        <p:spPr>
          <a:xfrm>
            <a:off x="0" y="0"/>
            <a:ext cx="4229100" cy="1075076"/>
          </a:xfrm>
          <a:prstGeom prst="rect">
            <a:avLst/>
          </a:prstGeom>
          <a:solidFill>
            <a:srgbClr val="FF0000"/>
          </a:solidFill>
        </p:spPr>
        <p:txBody>
          <a:bodyPr vert="horz" lIns="91440" tIns="0" rIns="91440" bIns="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en-US" altLang="ja-JP" sz="3600" dirty="0">
                <a:solidFill>
                  <a:schemeClr val="bg1"/>
                </a:solidFill>
                <a:latin typeface="HG丸ｺﾞｼｯｸM-PRO"/>
                <a:ea typeface="HG丸ｺﾞｼｯｸM-PRO"/>
                <a:cs typeface="HG丸ｺﾞｼｯｸM-PRO"/>
              </a:rPr>
              <a:t>Ⅲ </a:t>
            </a:r>
            <a:r>
              <a:rPr lang="ja-JP" altLang="en-US" sz="3600">
                <a:solidFill>
                  <a:schemeClr val="bg1"/>
                </a:solidFill>
                <a:latin typeface="HG丸ｺﾞｼｯｸM-PRO"/>
                <a:ea typeface="HG丸ｺﾞｼｯｸM-PRO"/>
                <a:cs typeface="HG丸ｺﾞｼｯｸM-PRO"/>
              </a:rPr>
              <a:t>安心・安全で</a:t>
            </a:r>
            <a:endParaRPr lang="en-US" altLang="ja-JP" sz="3600" dirty="0">
              <a:solidFill>
                <a:schemeClr val="bg1"/>
              </a:solidFill>
              <a:latin typeface="HG丸ｺﾞｼｯｸM-PRO"/>
              <a:ea typeface="HG丸ｺﾞｼｯｸM-PRO"/>
              <a:cs typeface="HG丸ｺﾞｼｯｸM-PRO"/>
            </a:endParaRPr>
          </a:p>
          <a:p>
            <a:pPr algn="r">
              <a:lnSpc>
                <a:spcPts val="3620"/>
              </a:lnSpc>
            </a:pPr>
            <a:r>
              <a:rPr lang="ja-JP" altLang="en-US" sz="3600">
                <a:solidFill>
                  <a:schemeClr val="bg1"/>
                </a:solidFill>
                <a:latin typeface="HG丸ｺﾞｼｯｸM-PRO"/>
                <a:ea typeface="HG丸ｺﾞｼｯｸM-PRO"/>
                <a:cs typeface="HG丸ｺﾞｼｯｸM-PRO"/>
              </a:rPr>
              <a:t>質の高い医療</a:t>
            </a:r>
            <a:endParaRPr lang="en-US" altLang="ja-JP" sz="3600"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C3344A01-0690-DFF1-8F10-E2F4C535CD3E}"/>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840"/>
              </a:lnSpc>
            </a:pPr>
            <a:r>
              <a:rPr lang="ja-JP" altLang="en-US" sz="2800">
                <a:solidFill>
                  <a:schemeClr val="tx1"/>
                </a:solidFill>
                <a:latin typeface="HG丸ｺﾞｼｯｸM-PRO"/>
                <a:ea typeface="HG丸ｺﾞｼｯｸM-PRO"/>
                <a:cs typeface="HG丸ｺﾞｼｯｸM-PRO"/>
              </a:rPr>
              <a:t>６</a:t>
            </a:r>
            <a:r>
              <a:rPr lang="en-US" altLang="ja-JP" sz="2800" dirty="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口腔疾患の重症化予防、口腔機能低下への対</a:t>
            </a:r>
            <a:endParaRPr lang="en-US" altLang="ja-JP" sz="2800" dirty="0">
              <a:solidFill>
                <a:schemeClr val="tx1"/>
              </a:solidFill>
              <a:latin typeface="HG丸ｺﾞｼｯｸM-PRO"/>
              <a:ea typeface="HG丸ｺﾞｼｯｸM-PRO"/>
              <a:cs typeface="HG丸ｺﾞｼｯｸM-PRO"/>
            </a:endParaRPr>
          </a:p>
          <a:p>
            <a:pPr algn="r">
              <a:lnSpc>
                <a:spcPts val="2840"/>
              </a:lnSpc>
            </a:pPr>
            <a:r>
              <a:rPr lang="ja-JP" altLang="en-US" sz="2800">
                <a:solidFill>
                  <a:schemeClr val="tx1"/>
                </a:solidFill>
                <a:latin typeface="HG丸ｺﾞｼｯｸM-PRO"/>
                <a:ea typeface="HG丸ｺﾞｼｯｸM-PRO"/>
                <a:cs typeface="HG丸ｺﾞｼｯｸM-PRO"/>
              </a:rPr>
              <a:t>応の充実、生活の質に配慮した歯科医療の推進</a:t>
            </a:r>
            <a:endParaRPr lang="en-US" altLang="ja-JP" sz="28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3C18ECEB-A0D6-A207-D91E-24F18B563705}"/>
              </a:ext>
            </a:extLst>
          </p:cNvPr>
          <p:cNvSpPr/>
          <p:nvPr/>
        </p:nvSpPr>
        <p:spPr>
          <a:xfrm>
            <a:off x="10201881" y="601450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5" name="正方形/長方形 4">
            <a:extLst>
              <a:ext uri="{FF2B5EF4-FFF2-40B4-BE49-F238E27FC236}">
                <a16:creationId xmlns:a16="http://schemas.microsoft.com/office/drawing/2014/main" id="{50592127-FE1B-154B-3CB4-6543FBA902AE}"/>
              </a:ext>
            </a:extLst>
          </p:cNvPr>
          <p:cNvSpPr/>
          <p:nvPr/>
        </p:nvSpPr>
        <p:spPr>
          <a:xfrm>
            <a:off x="386550" y="1979406"/>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7" name="正方形/長方形 6">
            <a:extLst>
              <a:ext uri="{FF2B5EF4-FFF2-40B4-BE49-F238E27FC236}">
                <a16:creationId xmlns:a16="http://schemas.microsoft.com/office/drawing/2014/main" id="{DBBBBDA9-E163-3D98-CAF6-C06E88BF198D}"/>
              </a:ext>
            </a:extLst>
          </p:cNvPr>
          <p:cNvSpPr/>
          <p:nvPr/>
        </p:nvSpPr>
        <p:spPr>
          <a:xfrm>
            <a:off x="2292193" y="1979406"/>
            <a:ext cx="1748360"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solidFill>
                  <a:schemeClr val="bg1"/>
                </a:solidFill>
                <a:latin typeface="HGMaruGothicMPRO" panose="020F0600000000000000" pitchFamily="34" charset="-128"/>
                <a:ea typeface="HGMaruGothicMPRO" panose="020F0600000000000000" pitchFamily="34" charset="-128"/>
              </a:rPr>
              <a:t>小</a:t>
            </a:r>
            <a:r>
              <a:rPr kumimoji="1" lang="ja-JP" altLang="en-US" sz="3200">
                <a:solidFill>
                  <a:schemeClr val="bg1"/>
                </a:solidFill>
                <a:latin typeface="HGMaruGothicMPRO" panose="020F0600000000000000" pitchFamily="34" charset="-128"/>
                <a:ea typeface="HGMaruGothicMPRO" panose="020F0600000000000000" pitchFamily="34" charset="-128"/>
              </a:rPr>
              <a:t>機能</a:t>
            </a:r>
            <a:endParaRPr kumimoji="1" lang="en-US" altLang="ja-JP" sz="32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3200" dirty="0">
                <a:solidFill>
                  <a:schemeClr val="bg1"/>
                </a:solidFill>
                <a:latin typeface="HGMaruGothicMPRO" panose="020F0600000000000000" pitchFamily="34" charset="-128"/>
                <a:ea typeface="HGMaruGothicMPRO" panose="020F0600000000000000" pitchFamily="34" charset="-128"/>
              </a:rPr>
              <a:t>100</a:t>
            </a:r>
            <a:r>
              <a:rPr kumimoji="1" lang="ja-JP" altLang="en-US" sz="3200">
                <a:solidFill>
                  <a:schemeClr val="bg1"/>
                </a:solidFill>
                <a:latin typeface="HGMaruGothicMPRO" panose="020F0600000000000000" pitchFamily="34" charset="-128"/>
                <a:ea typeface="HGMaruGothicMPRO" panose="020F0600000000000000" pitchFamily="34" charset="-128"/>
              </a:rPr>
              <a:t>点</a:t>
            </a:r>
          </a:p>
        </p:txBody>
      </p:sp>
      <p:sp>
        <p:nvSpPr>
          <p:cNvPr id="8" name="正方形/長方形 7">
            <a:extLst>
              <a:ext uri="{FF2B5EF4-FFF2-40B4-BE49-F238E27FC236}">
                <a16:creationId xmlns:a16="http://schemas.microsoft.com/office/drawing/2014/main" id="{31F9F363-DA6E-F9B6-C3C9-A0E4B564430E}"/>
              </a:ext>
            </a:extLst>
          </p:cNvPr>
          <p:cNvSpPr/>
          <p:nvPr/>
        </p:nvSpPr>
        <p:spPr>
          <a:xfrm>
            <a:off x="386550" y="4280953"/>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0" name="正方形/長方形 9">
            <a:extLst>
              <a:ext uri="{FF2B5EF4-FFF2-40B4-BE49-F238E27FC236}">
                <a16:creationId xmlns:a16="http://schemas.microsoft.com/office/drawing/2014/main" id="{A7F8BF1C-46C4-C15D-BAA3-D1CFB2E7D0F2}"/>
              </a:ext>
            </a:extLst>
          </p:cNvPr>
          <p:cNvSpPr/>
          <p:nvPr/>
        </p:nvSpPr>
        <p:spPr>
          <a:xfrm>
            <a:off x="2292193" y="4271991"/>
            <a:ext cx="1748360" cy="1303637"/>
          </a:xfrm>
          <a:prstGeom prst="rect">
            <a:avLst/>
          </a:prstGeom>
          <a:solidFill>
            <a:srgbClr val="C0000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bg1"/>
                </a:solidFill>
                <a:latin typeface="HGMaruGothicMPRO" panose="020F0600000000000000" pitchFamily="34" charset="-128"/>
                <a:ea typeface="HGMaruGothicMPRO" panose="020F0600000000000000" pitchFamily="34" charset="-128"/>
              </a:rPr>
              <a:t>口機能</a:t>
            </a:r>
            <a:endParaRPr kumimoji="1" lang="en-US" altLang="ja-JP" sz="32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3200" dirty="0">
                <a:solidFill>
                  <a:schemeClr val="bg1"/>
                </a:solidFill>
                <a:latin typeface="HGMaruGothicMPRO" panose="020F0600000000000000" pitchFamily="34" charset="-128"/>
                <a:ea typeface="HGMaruGothicMPRO" panose="020F0600000000000000" pitchFamily="34" charset="-128"/>
              </a:rPr>
              <a:t>100</a:t>
            </a:r>
            <a:r>
              <a:rPr kumimoji="1" lang="ja-JP" altLang="en-US" sz="3200">
                <a:solidFill>
                  <a:schemeClr val="bg1"/>
                </a:solidFill>
                <a:latin typeface="HGMaruGothicMPRO" panose="020F0600000000000000" pitchFamily="34" charset="-128"/>
                <a:ea typeface="HGMaruGothicMPRO" panose="020F0600000000000000" pitchFamily="34" charset="-128"/>
              </a:rPr>
              <a:t>点</a:t>
            </a:r>
          </a:p>
        </p:txBody>
      </p:sp>
      <p:sp>
        <p:nvSpPr>
          <p:cNvPr id="11" name="右矢印 10">
            <a:extLst>
              <a:ext uri="{FF2B5EF4-FFF2-40B4-BE49-F238E27FC236}">
                <a16:creationId xmlns:a16="http://schemas.microsoft.com/office/drawing/2014/main" id="{1875B68C-6A7B-DF22-5C7C-C47380F8B2C4}"/>
              </a:ext>
            </a:extLst>
          </p:cNvPr>
          <p:cNvSpPr/>
          <p:nvPr/>
        </p:nvSpPr>
        <p:spPr>
          <a:xfrm>
            <a:off x="4411487" y="2188976"/>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右矢印 11">
            <a:extLst>
              <a:ext uri="{FF2B5EF4-FFF2-40B4-BE49-F238E27FC236}">
                <a16:creationId xmlns:a16="http://schemas.microsoft.com/office/drawing/2014/main" id="{B2F90C5F-E74B-338B-302A-1811FBFCB4E6}"/>
              </a:ext>
            </a:extLst>
          </p:cNvPr>
          <p:cNvSpPr/>
          <p:nvPr/>
        </p:nvSpPr>
        <p:spPr>
          <a:xfrm>
            <a:off x="4411487" y="4546691"/>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2FAF65A-537C-F812-DB72-499E457017CF}"/>
              </a:ext>
            </a:extLst>
          </p:cNvPr>
          <p:cNvSpPr/>
          <p:nvPr/>
        </p:nvSpPr>
        <p:spPr>
          <a:xfrm>
            <a:off x="5363445" y="1914275"/>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4" name="正方形/長方形 13">
            <a:extLst>
              <a:ext uri="{FF2B5EF4-FFF2-40B4-BE49-F238E27FC236}">
                <a16:creationId xmlns:a16="http://schemas.microsoft.com/office/drawing/2014/main" id="{1E9B6B30-A5A6-23C4-B5F0-8084290228CA}"/>
              </a:ext>
            </a:extLst>
          </p:cNvPr>
          <p:cNvSpPr/>
          <p:nvPr/>
        </p:nvSpPr>
        <p:spPr>
          <a:xfrm>
            <a:off x="7261563" y="1907742"/>
            <a:ext cx="936000" cy="1303637"/>
          </a:xfrm>
          <a:prstGeom prst="rect">
            <a:avLst/>
          </a:prstGeom>
          <a:solidFill>
            <a:srgbClr val="0432FF"/>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小</a:t>
            </a:r>
            <a:r>
              <a:rPr kumimoji="1" lang="ja-JP" altLang="en-US">
                <a:solidFill>
                  <a:schemeClr val="bg1"/>
                </a:solidFill>
                <a:latin typeface="HGMaruGothicMPRO" panose="020F0600000000000000" pitchFamily="34" charset="-128"/>
                <a:ea typeface="HGMaruGothicMPRO" panose="020F0600000000000000" pitchFamily="34" charset="-128"/>
              </a:rPr>
              <a:t>機能</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60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15" name="正方形/長方形 14">
            <a:extLst>
              <a:ext uri="{FF2B5EF4-FFF2-40B4-BE49-F238E27FC236}">
                <a16:creationId xmlns:a16="http://schemas.microsoft.com/office/drawing/2014/main" id="{B907C514-D691-33DE-BCA7-0545E6511A04}"/>
              </a:ext>
            </a:extLst>
          </p:cNvPr>
          <p:cNvSpPr/>
          <p:nvPr/>
        </p:nvSpPr>
        <p:spPr>
          <a:xfrm>
            <a:off x="5363445" y="4271990"/>
            <a:ext cx="1728000" cy="1303637"/>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solidFill>
                  <a:schemeClr val="tx1"/>
                </a:solidFill>
                <a:latin typeface="HGMaruGothicMPRO" panose="020F0600000000000000" pitchFamily="34" charset="-128"/>
                <a:ea typeface="HGMaruGothicMPRO" panose="020F0600000000000000" pitchFamily="34" charset="-128"/>
              </a:rPr>
              <a:t>歯管</a:t>
            </a:r>
          </a:p>
        </p:txBody>
      </p:sp>
      <p:sp>
        <p:nvSpPr>
          <p:cNvPr id="16" name="正方形/長方形 15">
            <a:extLst>
              <a:ext uri="{FF2B5EF4-FFF2-40B4-BE49-F238E27FC236}">
                <a16:creationId xmlns:a16="http://schemas.microsoft.com/office/drawing/2014/main" id="{93F196D8-BD30-01E5-72E1-6644D74C6271}"/>
              </a:ext>
            </a:extLst>
          </p:cNvPr>
          <p:cNvSpPr/>
          <p:nvPr/>
        </p:nvSpPr>
        <p:spPr>
          <a:xfrm>
            <a:off x="7261563" y="4271991"/>
            <a:ext cx="936000" cy="1303637"/>
          </a:xfrm>
          <a:prstGeom prst="rect">
            <a:avLst/>
          </a:prstGeom>
          <a:solidFill>
            <a:srgbClr val="C0000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口機能</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60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17" name="正方形/長方形 16">
            <a:extLst>
              <a:ext uri="{FF2B5EF4-FFF2-40B4-BE49-F238E27FC236}">
                <a16:creationId xmlns:a16="http://schemas.microsoft.com/office/drawing/2014/main" id="{5B1B1C80-0101-FB38-65EC-97F24B14B159}"/>
              </a:ext>
            </a:extLst>
          </p:cNvPr>
          <p:cNvSpPr/>
          <p:nvPr/>
        </p:nvSpPr>
        <p:spPr>
          <a:xfrm>
            <a:off x="9684508" y="1907742"/>
            <a:ext cx="936000" cy="1303637"/>
          </a:xfrm>
          <a:prstGeom prst="rect">
            <a:avLst/>
          </a:prstGeom>
          <a:solidFill>
            <a:schemeClr val="accent1">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latin typeface="HGMaruGothicMPRO" panose="020F0600000000000000" pitchFamily="34" charset="-128"/>
                <a:ea typeface="HGMaruGothicMPRO" panose="020F0600000000000000" pitchFamily="34" charset="-128"/>
              </a:rPr>
              <a:t>歯リハ３の１</a:t>
            </a:r>
            <a:endParaRPr kumimoji="1" lang="en-US" altLang="ja-JP"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19" name="正方形/長方形 18">
            <a:extLst>
              <a:ext uri="{FF2B5EF4-FFF2-40B4-BE49-F238E27FC236}">
                <a16:creationId xmlns:a16="http://schemas.microsoft.com/office/drawing/2014/main" id="{2B6B24E3-D01E-D242-FBCA-3C95980876B9}"/>
              </a:ext>
            </a:extLst>
          </p:cNvPr>
          <p:cNvSpPr/>
          <p:nvPr/>
        </p:nvSpPr>
        <p:spPr>
          <a:xfrm>
            <a:off x="10707976" y="1907742"/>
            <a:ext cx="936000" cy="1303637"/>
          </a:xfrm>
          <a:prstGeom prst="rect">
            <a:avLst/>
          </a:prstGeom>
          <a:solidFill>
            <a:schemeClr val="accent1">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HGMaruGothicMPRO" panose="020F0600000000000000" pitchFamily="34" charset="-128"/>
                <a:ea typeface="HGMaruGothicMPRO" panose="020F0600000000000000" pitchFamily="34" charset="-128"/>
              </a:rPr>
              <a:t>歯リハ３の１</a:t>
            </a:r>
            <a:endParaRPr kumimoji="1" lang="en-US" altLang="ja-JP" sz="16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3" name="正方形/長方形 2">
            <a:extLst>
              <a:ext uri="{FF2B5EF4-FFF2-40B4-BE49-F238E27FC236}">
                <a16:creationId xmlns:a16="http://schemas.microsoft.com/office/drawing/2014/main" id="{8400846F-98BE-6243-E236-8058D1CA2B1C}"/>
              </a:ext>
            </a:extLst>
          </p:cNvPr>
          <p:cNvSpPr/>
          <p:nvPr/>
        </p:nvSpPr>
        <p:spPr>
          <a:xfrm>
            <a:off x="8274161" y="1907741"/>
            <a:ext cx="936000"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口管強</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50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21" name="正方形/長方形 20">
            <a:extLst>
              <a:ext uri="{FF2B5EF4-FFF2-40B4-BE49-F238E27FC236}">
                <a16:creationId xmlns:a16="http://schemas.microsoft.com/office/drawing/2014/main" id="{F6272829-3A5E-01CF-EE85-A6E3857CA107}"/>
              </a:ext>
            </a:extLst>
          </p:cNvPr>
          <p:cNvSpPr/>
          <p:nvPr/>
        </p:nvSpPr>
        <p:spPr>
          <a:xfrm>
            <a:off x="8288016" y="4271990"/>
            <a:ext cx="936000" cy="1303637"/>
          </a:xfrm>
          <a:prstGeom prst="rect">
            <a:avLst/>
          </a:prstGeom>
          <a:solidFill>
            <a:srgbClr val="00B050"/>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bg1"/>
                </a:solidFill>
                <a:latin typeface="HGMaruGothicMPRO" panose="020F0600000000000000" pitchFamily="34" charset="-128"/>
                <a:ea typeface="HGMaruGothicMPRO" panose="020F0600000000000000" pitchFamily="34" charset="-128"/>
              </a:rPr>
              <a:t>口管強</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bg1"/>
                </a:solidFill>
                <a:latin typeface="HGMaruGothicMPRO" panose="020F0600000000000000" pitchFamily="34" charset="-128"/>
                <a:ea typeface="HGMaruGothicMPRO" panose="020F0600000000000000" pitchFamily="34" charset="-128"/>
              </a:rPr>
              <a:t>50</a:t>
            </a:r>
            <a:r>
              <a:rPr kumimoji="1" lang="ja-JP" altLang="en-US" sz="2000">
                <a:solidFill>
                  <a:schemeClr val="bg1"/>
                </a:solidFill>
                <a:latin typeface="HGMaruGothicMPRO" panose="020F0600000000000000" pitchFamily="34" charset="-128"/>
                <a:ea typeface="HGMaruGothicMPRO" panose="020F0600000000000000" pitchFamily="34" charset="-128"/>
              </a:rPr>
              <a:t>点</a:t>
            </a:r>
          </a:p>
        </p:txBody>
      </p:sp>
      <p:sp>
        <p:nvSpPr>
          <p:cNvPr id="22" name="正方形/長方形 21">
            <a:extLst>
              <a:ext uri="{FF2B5EF4-FFF2-40B4-BE49-F238E27FC236}">
                <a16:creationId xmlns:a16="http://schemas.microsoft.com/office/drawing/2014/main" id="{F93CF5F1-AA46-EC8D-6E0F-DB210EAF0A7D}"/>
              </a:ext>
            </a:extLst>
          </p:cNvPr>
          <p:cNvSpPr/>
          <p:nvPr/>
        </p:nvSpPr>
        <p:spPr>
          <a:xfrm>
            <a:off x="9082359" y="2234636"/>
            <a:ext cx="678929" cy="648000"/>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chemeClr val="tx1"/>
                </a:solidFill>
                <a:latin typeface="HGMaruGothicMPRO" panose="020F0600000000000000" pitchFamily="34" charset="-128"/>
                <a:ea typeface="HGMaruGothicMPRO" panose="020F0600000000000000" pitchFamily="34" charset="-128"/>
              </a:rPr>
              <a:t>+</a:t>
            </a:r>
            <a:endParaRPr kumimoji="1" lang="ja-JP" altLang="en-US" sz="4800">
              <a:solidFill>
                <a:schemeClr val="tx1"/>
              </a:solidFill>
              <a:latin typeface="HGMaruGothicMPRO" panose="020F0600000000000000" pitchFamily="34" charset="-128"/>
              <a:ea typeface="HGMaruGothicMPRO" panose="020F0600000000000000" pitchFamily="34" charset="-128"/>
            </a:endParaRPr>
          </a:p>
        </p:txBody>
      </p:sp>
      <p:sp>
        <p:nvSpPr>
          <p:cNvPr id="23" name="正方形/長方形 22">
            <a:extLst>
              <a:ext uri="{FF2B5EF4-FFF2-40B4-BE49-F238E27FC236}">
                <a16:creationId xmlns:a16="http://schemas.microsoft.com/office/drawing/2014/main" id="{AB1A3E9D-27C8-1342-2220-10D8D5991375}"/>
              </a:ext>
            </a:extLst>
          </p:cNvPr>
          <p:cNvSpPr/>
          <p:nvPr/>
        </p:nvSpPr>
        <p:spPr>
          <a:xfrm>
            <a:off x="9094750" y="4599808"/>
            <a:ext cx="678929" cy="648000"/>
          </a:xfrm>
          <a:prstGeom prst="rect">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4800" dirty="0">
                <a:solidFill>
                  <a:schemeClr val="tx1"/>
                </a:solidFill>
                <a:latin typeface="HGMaruGothicMPRO" panose="020F0600000000000000" pitchFamily="34" charset="-128"/>
                <a:ea typeface="HGMaruGothicMPRO" panose="020F0600000000000000" pitchFamily="34" charset="-128"/>
              </a:rPr>
              <a:t>+</a:t>
            </a:r>
            <a:endParaRPr kumimoji="1" lang="ja-JP" altLang="en-US" sz="4800">
              <a:solidFill>
                <a:schemeClr val="tx1"/>
              </a:solidFill>
              <a:latin typeface="HGMaruGothicMPRO" panose="020F0600000000000000" pitchFamily="34" charset="-128"/>
              <a:ea typeface="HGMaruGothicMPRO" panose="020F0600000000000000" pitchFamily="34" charset="-128"/>
            </a:endParaRPr>
          </a:p>
        </p:txBody>
      </p:sp>
      <p:grpSp>
        <p:nvGrpSpPr>
          <p:cNvPr id="31" name="グループ化 30">
            <a:extLst>
              <a:ext uri="{FF2B5EF4-FFF2-40B4-BE49-F238E27FC236}">
                <a16:creationId xmlns:a16="http://schemas.microsoft.com/office/drawing/2014/main" id="{C0996A16-44D2-A048-EA8D-F970133A1D09}"/>
              </a:ext>
            </a:extLst>
          </p:cNvPr>
          <p:cNvGrpSpPr/>
          <p:nvPr/>
        </p:nvGrpSpPr>
        <p:grpSpPr>
          <a:xfrm>
            <a:off x="9793817" y="2916332"/>
            <a:ext cx="2069353" cy="1730697"/>
            <a:chOff x="3604605" y="6455757"/>
            <a:chExt cx="2069353" cy="1730697"/>
          </a:xfrm>
        </p:grpSpPr>
        <p:grpSp>
          <p:nvGrpSpPr>
            <p:cNvPr id="32" name="グループ化 31">
              <a:extLst>
                <a:ext uri="{FF2B5EF4-FFF2-40B4-BE49-F238E27FC236}">
                  <a16:creationId xmlns:a16="http://schemas.microsoft.com/office/drawing/2014/main" id="{72213307-055F-D9A3-6103-6E7A0DFE66DF}"/>
                </a:ext>
              </a:extLst>
            </p:cNvPr>
            <p:cNvGrpSpPr/>
            <p:nvPr/>
          </p:nvGrpSpPr>
          <p:grpSpPr>
            <a:xfrm>
              <a:off x="3615727" y="6455757"/>
              <a:ext cx="2058231" cy="1638078"/>
              <a:chOff x="631181" y="6355210"/>
              <a:chExt cx="2058231" cy="1638078"/>
            </a:xfrm>
          </p:grpSpPr>
          <p:sp>
            <p:nvSpPr>
              <p:cNvPr id="36" name="パイ 35">
                <a:extLst>
                  <a:ext uri="{FF2B5EF4-FFF2-40B4-BE49-F238E27FC236}">
                    <a16:creationId xmlns:a16="http://schemas.microsoft.com/office/drawing/2014/main" id="{59FDA22E-DFC2-E5D8-8F61-54FD839F98E8}"/>
                  </a:ext>
                </a:extLst>
              </p:cNvPr>
              <p:cNvSpPr/>
              <p:nvPr/>
            </p:nvSpPr>
            <p:spPr>
              <a:xfrm>
                <a:off x="631181" y="6395963"/>
                <a:ext cx="2058231" cy="1597325"/>
              </a:xfrm>
              <a:prstGeom prst="pie">
                <a:avLst>
                  <a:gd name="adj1" fmla="val 10785269"/>
                  <a:gd name="adj2" fmla="val 17770"/>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正方形/長方形 36">
                <a:extLst>
                  <a:ext uri="{FF2B5EF4-FFF2-40B4-BE49-F238E27FC236}">
                    <a16:creationId xmlns:a16="http://schemas.microsoft.com/office/drawing/2014/main" id="{7CC2F3F1-263F-D381-234E-A3F384B50A07}"/>
                  </a:ext>
                </a:extLst>
              </p:cNvPr>
              <p:cNvSpPr/>
              <p:nvPr/>
            </p:nvSpPr>
            <p:spPr>
              <a:xfrm>
                <a:off x="1092045" y="6355210"/>
                <a:ext cx="1128432" cy="942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bg1"/>
                    </a:solidFill>
                    <a:latin typeface="HGMaruGothicMPRO" panose="020F0600000000000000" pitchFamily="34" charset="-128"/>
                    <a:ea typeface="HGMaruGothicMPRO" panose="020F0600000000000000" pitchFamily="34" charset="-128"/>
                  </a:rPr>
                  <a:t>実地指</a:t>
                </a:r>
                <a:endParaRPr kumimoji="1" lang="en-US" altLang="ja-JP" sz="2400" dirty="0">
                  <a:solidFill>
                    <a:schemeClr val="bg1"/>
                  </a:solidFill>
                  <a:latin typeface="HGMaruGothicMPRO" panose="020F0600000000000000" pitchFamily="34" charset="-128"/>
                  <a:ea typeface="HGMaruGothicMPRO" panose="020F0600000000000000" pitchFamily="34" charset="-128"/>
                </a:endParaRPr>
              </a:p>
            </p:txBody>
          </p:sp>
        </p:grpSp>
        <p:grpSp>
          <p:nvGrpSpPr>
            <p:cNvPr id="33" name="グループ化 32">
              <a:extLst>
                <a:ext uri="{FF2B5EF4-FFF2-40B4-BE49-F238E27FC236}">
                  <a16:creationId xmlns:a16="http://schemas.microsoft.com/office/drawing/2014/main" id="{0D049D4B-3102-DE8D-8123-09138A0EC5DF}"/>
                </a:ext>
              </a:extLst>
            </p:cNvPr>
            <p:cNvGrpSpPr/>
            <p:nvPr/>
          </p:nvGrpSpPr>
          <p:grpSpPr>
            <a:xfrm>
              <a:off x="3604605" y="6589129"/>
              <a:ext cx="2062267" cy="1597325"/>
              <a:chOff x="627145" y="5822228"/>
              <a:chExt cx="2062267" cy="1597325"/>
            </a:xfrm>
          </p:grpSpPr>
          <p:sp>
            <p:nvSpPr>
              <p:cNvPr id="34" name="パイ 33">
                <a:extLst>
                  <a:ext uri="{FF2B5EF4-FFF2-40B4-BE49-F238E27FC236}">
                    <a16:creationId xmlns:a16="http://schemas.microsoft.com/office/drawing/2014/main" id="{75443EA9-94F7-F57F-581B-804993885835}"/>
                  </a:ext>
                </a:extLst>
              </p:cNvPr>
              <p:cNvSpPr/>
              <p:nvPr/>
            </p:nvSpPr>
            <p:spPr>
              <a:xfrm flipV="1">
                <a:off x="631181" y="5822228"/>
                <a:ext cx="2058231" cy="1597325"/>
              </a:xfrm>
              <a:prstGeom prst="pie">
                <a:avLst>
                  <a:gd name="adj1" fmla="val 10785269"/>
                  <a:gd name="adj2" fmla="val 17770"/>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正方形/長方形 34">
                <a:extLst>
                  <a:ext uri="{FF2B5EF4-FFF2-40B4-BE49-F238E27FC236}">
                    <a16:creationId xmlns:a16="http://schemas.microsoft.com/office/drawing/2014/main" id="{0A7680C5-046D-3244-2AE6-52B5DB36FCFF}"/>
                  </a:ext>
                </a:extLst>
              </p:cNvPr>
              <p:cNvSpPr/>
              <p:nvPr/>
            </p:nvSpPr>
            <p:spPr>
              <a:xfrm>
                <a:off x="627145" y="6465762"/>
                <a:ext cx="2058231" cy="942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HGMaruGothicMPRO" panose="020F0600000000000000" pitchFamily="34" charset="-128"/>
                    <a:ea typeface="HGMaruGothicMPRO" panose="020F0600000000000000" pitchFamily="34" charset="-128"/>
                  </a:rPr>
                  <a:t>口腔機能指導加算</a:t>
                </a:r>
                <a:endParaRPr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dirty="0">
                    <a:solidFill>
                      <a:schemeClr val="bg1"/>
                    </a:solidFill>
                    <a:latin typeface="HGMaruGothicMPRO" panose="020F0600000000000000" pitchFamily="34" charset="-128"/>
                    <a:ea typeface="HGMaruGothicMPRO" panose="020F0600000000000000" pitchFamily="34" charset="-128"/>
                  </a:rPr>
                  <a:t>10</a:t>
                </a:r>
                <a:r>
                  <a:rPr kumimoji="1" lang="ja-JP" altLang="en-US">
                    <a:solidFill>
                      <a:schemeClr val="bg1"/>
                    </a:solidFill>
                    <a:latin typeface="HGMaruGothicMPRO" panose="020F0600000000000000" pitchFamily="34" charset="-128"/>
                    <a:ea typeface="HGMaruGothicMPRO" panose="020F0600000000000000" pitchFamily="34" charset="-128"/>
                  </a:rPr>
                  <a:t>点</a:t>
                </a:r>
                <a:endParaRPr kumimoji="1" lang="en-US" altLang="ja-JP" dirty="0">
                  <a:solidFill>
                    <a:schemeClr val="bg1"/>
                  </a:solidFill>
                  <a:latin typeface="HGMaruGothicMPRO" panose="020F0600000000000000" pitchFamily="34" charset="-128"/>
                  <a:ea typeface="HGMaruGothicMPRO" panose="020F0600000000000000" pitchFamily="34" charset="-128"/>
                </a:endParaRPr>
              </a:p>
            </p:txBody>
          </p:sp>
        </p:grpSp>
      </p:grpSp>
      <p:sp>
        <p:nvSpPr>
          <p:cNvPr id="38" name="タイトル 1">
            <a:extLst>
              <a:ext uri="{FF2B5EF4-FFF2-40B4-BE49-F238E27FC236}">
                <a16:creationId xmlns:a16="http://schemas.microsoft.com/office/drawing/2014/main" id="{31D5E6CE-7E32-2274-2C61-C8DE5C416FE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⑫</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歯科衛生士による実地指導の推進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タイトル 1">
            <a:extLst>
              <a:ext uri="{FF2B5EF4-FFF2-40B4-BE49-F238E27FC236}">
                <a16:creationId xmlns:a16="http://schemas.microsoft.com/office/drawing/2014/main" id="{730DF058-E7B9-6ED2-6367-4782708FCBCF}"/>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４．口腔機能の管理</a:t>
            </a:r>
          </a:p>
        </p:txBody>
      </p:sp>
      <p:sp>
        <p:nvSpPr>
          <p:cNvPr id="18" name="正方形/長方形 17">
            <a:extLst>
              <a:ext uri="{FF2B5EF4-FFF2-40B4-BE49-F238E27FC236}">
                <a16:creationId xmlns:a16="http://schemas.microsoft.com/office/drawing/2014/main" id="{CBAB0302-D463-43F8-9CA4-FA4767A64858}"/>
              </a:ext>
            </a:extLst>
          </p:cNvPr>
          <p:cNvSpPr/>
          <p:nvPr/>
        </p:nvSpPr>
        <p:spPr>
          <a:xfrm>
            <a:off x="9684508" y="4271991"/>
            <a:ext cx="936000"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HGMaruGothicMPRO" panose="020F0600000000000000" pitchFamily="34" charset="-128"/>
                <a:ea typeface="HGMaruGothicMPRO" panose="020F0600000000000000" pitchFamily="34" charset="-128"/>
              </a:rPr>
              <a:t>歯リハ３の２</a:t>
            </a:r>
            <a:endParaRPr kumimoji="1" lang="en-US" altLang="ja-JP" sz="16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sp>
        <p:nvSpPr>
          <p:cNvPr id="20" name="正方形/長方形 19">
            <a:extLst>
              <a:ext uri="{FF2B5EF4-FFF2-40B4-BE49-F238E27FC236}">
                <a16:creationId xmlns:a16="http://schemas.microsoft.com/office/drawing/2014/main" id="{3E3DB81C-2183-5DD6-1FE1-7C9E99136CFB}"/>
              </a:ext>
            </a:extLst>
          </p:cNvPr>
          <p:cNvSpPr/>
          <p:nvPr/>
        </p:nvSpPr>
        <p:spPr>
          <a:xfrm>
            <a:off x="10707976" y="4271991"/>
            <a:ext cx="936000" cy="1303637"/>
          </a:xfrm>
          <a:prstGeom prst="rect">
            <a:avLst/>
          </a:prstGeom>
          <a:solidFill>
            <a:schemeClr val="accent2">
              <a:lumMod val="60000"/>
              <a:lumOff val="40000"/>
            </a:schemeClr>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HGMaruGothicMPRO" panose="020F0600000000000000" pitchFamily="34" charset="-128"/>
                <a:ea typeface="HGMaruGothicMPRO" panose="020F0600000000000000" pitchFamily="34" charset="-128"/>
              </a:rPr>
              <a:t>歯リハ３の２</a:t>
            </a:r>
            <a:endParaRPr kumimoji="1" lang="en-US" altLang="ja-JP" sz="1600" dirty="0">
              <a:solidFill>
                <a:schemeClr val="tx1"/>
              </a:solidFill>
              <a:latin typeface="HGMaruGothicMPRO" panose="020F0600000000000000" pitchFamily="34" charset="-128"/>
              <a:ea typeface="HGMaruGothicMPRO" panose="020F0600000000000000" pitchFamily="34" charset="-128"/>
            </a:endParaRPr>
          </a:p>
          <a:p>
            <a:pPr algn="ctr"/>
            <a:r>
              <a:rPr kumimoji="1" lang="en-US" altLang="ja-JP" sz="2000" dirty="0">
                <a:solidFill>
                  <a:schemeClr val="tx1"/>
                </a:solidFill>
                <a:latin typeface="HGMaruGothicMPRO" panose="020F0600000000000000" pitchFamily="34" charset="-128"/>
                <a:ea typeface="HGMaruGothicMPRO" panose="020F0600000000000000" pitchFamily="34" charset="-128"/>
              </a:rPr>
              <a:t>50</a:t>
            </a:r>
            <a:r>
              <a:rPr kumimoji="1" lang="ja-JP" altLang="en-US" sz="2000">
                <a:solidFill>
                  <a:schemeClr val="tx1"/>
                </a:solidFill>
                <a:latin typeface="HGMaruGothicMPRO" panose="020F0600000000000000" pitchFamily="34" charset="-128"/>
                <a:ea typeface="HGMaruGothicMPRO" panose="020F0600000000000000" pitchFamily="34" charset="-128"/>
              </a:rPr>
              <a:t>点</a:t>
            </a:r>
          </a:p>
        </p:txBody>
      </p:sp>
      <p:grpSp>
        <p:nvGrpSpPr>
          <p:cNvPr id="24" name="グループ化 23">
            <a:extLst>
              <a:ext uri="{FF2B5EF4-FFF2-40B4-BE49-F238E27FC236}">
                <a16:creationId xmlns:a16="http://schemas.microsoft.com/office/drawing/2014/main" id="{8E45143B-6E97-8ED3-6008-1BB88A36D2FE}"/>
              </a:ext>
            </a:extLst>
          </p:cNvPr>
          <p:cNvGrpSpPr/>
          <p:nvPr/>
        </p:nvGrpSpPr>
        <p:grpSpPr>
          <a:xfrm>
            <a:off x="9782695" y="5090055"/>
            <a:ext cx="2069353" cy="1730697"/>
            <a:chOff x="3604605" y="6455757"/>
            <a:chExt cx="2069353" cy="1730697"/>
          </a:xfrm>
        </p:grpSpPr>
        <p:grpSp>
          <p:nvGrpSpPr>
            <p:cNvPr id="25" name="グループ化 24">
              <a:extLst>
                <a:ext uri="{FF2B5EF4-FFF2-40B4-BE49-F238E27FC236}">
                  <a16:creationId xmlns:a16="http://schemas.microsoft.com/office/drawing/2014/main" id="{26E38F92-C818-00F5-AA83-787C5780EBDA}"/>
                </a:ext>
              </a:extLst>
            </p:cNvPr>
            <p:cNvGrpSpPr/>
            <p:nvPr/>
          </p:nvGrpSpPr>
          <p:grpSpPr>
            <a:xfrm>
              <a:off x="3615727" y="6455757"/>
              <a:ext cx="2058231" cy="1638078"/>
              <a:chOff x="631181" y="6355210"/>
              <a:chExt cx="2058231" cy="1638078"/>
            </a:xfrm>
          </p:grpSpPr>
          <p:sp>
            <p:nvSpPr>
              <p:cNvPr id="29" name="パイ 28">
                <a:extLst>
                  <a:ext uri="{FF2B5EF4-FFF2-40B4-BE49-F238E27FC236}">
                    <a16:creationId xmlns:a16="http://schemas.microsoft.com/office/drawing/2014/main" id="{CEA1F3CD-2E77-8AE1-22E9-71934EFF2B18}"/>
                  </a:ext>
                </a:extLst>
              </p:cNvPr>
              <p:cNvSpPr/>
              <p:nvPr/>
            </p:nvSpPr>
            <p:spPr>
              <a:xfrm>
                <a:off x="631181" y="6395963"/>
                <a:ext cx="2058231" cy="1597325"/>
              </a:xfrm>
              <a:prstGeom prst="pie">
                <a:avLst>
                  <a:gd name="adj1" fmla="val 10785269"/>
                  <a:gd name="adj2" fmla="val 17770"/>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正方形/長方形 29">
                <a:extLst>
                  <a:ext uri="{FF2B5EF4-FFF2-40B4-BE49-F238E27FC236}">
                    <a16:creationId xmlns:a16="http://schemas.microsoft.com/office/drawing/2014/main" id="{5B393FC6-22D4-08EB-07F0-3DA7B01A692C}"/>
                  </a:ext>
                </a:extLst>
              </p:cNvPr>
              <p:cNvSpPr/>
              <p:nvPr/>
            </p:nvSpPr>
            <p:spPr>
              <a:xfrm>
                <a:off x="1092045" y="6355210"/>
                <a:ext cx="1128432" cy="942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bg1"/>
                    </a:solidFill>
                    <a:latin typeface="HGMaruGothicMPRO" panose="020F0600000000000000" pitchFamily="34" charset="-128"/>
                    <a:ea typeface="HGMaruGothicMPRO" panose="020F0600000000000000" pitchFamily="34" charset="-128"/>
                  </a:rPr>
                  <a:t>実地指</a:t>
                </a:r>
                <a:endParaRPr kumimoji="1" lang="en-US" altLang="ja-JP" sz="2400" dirty="0">
                  <a:solidFill>
                    <a:schemeClr val="bg1"/>
                  </a:solidFill>
                  <a:latin typeface="HGMaruGothicMPRO" panose="020F0600000000000000" pitchFamily="34" charset="-128"/>
                  <a:ea typeface="HGMaruGothicMPRO" panose="020F0600000000000000" pitchFamily="34" charset="-128"/>
                </a:endParaRPr>
              </a:p>
            </p:txBody>
          </p:sp>
        </p:grpSp>
        <p:grpSp>
          <p:nvGrpSpPr>
            <p:cNvPr id="26" name="グループ化 25">
              <a:extLst>
                <a:ext uri="{FF2B5EF4-FFF2-40B4-BE49-F238E27FC236}">
                  <a16:creationId xmlns:a16="http://schemas.microsoft.com/office/drawing/2014/main" id="{0642CD2E-2A7F-510A-FBA4-C1125FF4ED42}"/>
                </a:ext>
              </a:extLst>
            </p:cNvPr>
            <p:cNvGrpSpPr/>
            <p:nvPr/>
          </p:nvGrpSpPr>
          <p:grpSpPr>
            <a:xfrm>
              <a:off x="3604605" y="6589129"/>
              <a:ext cx="2062267" cy="1597325"/>
              <a:chOff x="627145" y="5822228"/>
              <a:chExt cx="2062267" cy="1597325"/>
            </a:xfrm>
          </p:grpSpPr>
          <p:sp>
            <p:nvSpPr>
              <p:cNvPr id="27" name="パイ 26">
                <a:extLst>
                  <a:ext uri="{FF2B5EF4-FFF2-40B4-BE49-F238E27FC236}">
                    <a16:creationId xmlns:a16="http://schemas.microsoft.com/office/drawing/2014/main" id="{15A99E04-D11D-40BE-C08D-5DA71131ED9D}"/>
                  </a:ext>
                </a:extLst>
              </p:cNvPr>
              <p:cNvSpPr/>
              <p:nvPr/>
            </p:nvSpPr>
            <p:spPr>
              <a:xfrm flipV="1">
                <a:off x="631181" y="5822228"/>
                <a:ext cx="2058231" cy="1597325"/>
              </a:xfrm>
              <a:prstGeom prst="pie">
                <a:avLst>
                  <a:gd name="adj1" fmla="val 10785269"/>
                  <a:gd name="adj2" fmla="val 17770"/>
                </a:avLst>
              </a:prstGeom>
              <a:solidFill>
                <a:srgbClr val="FF8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正方形/長方形 27">
                <a:extLst>
                  <a:ext uri="{FF2B5EF4-FFF2-40B4-BE49-F238E27FC236}">
                    <a16:creationId xmlns:a16="http://schemas.microsoft.com/office/drawing/2014/main" id="{90884964-D3D2-D63E-8A7B-F65B9465F90D}"/>
                  </a:ext>
                </a:extLst>
              </p:cNvPr>
              <p:cNvSpPr/>
              <p:nvPr/>
            </p:nvSpPr>
            <p:spPr>
              <a:xfrm>
                <a:off x="627145" y="6465762"/>
                <a:ext cx="2058231" cy="942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bg1"/>
                    </a:solidFill>
                    <a:latin typeface="HGMaruGothicMPRO" panose="020F0600000000000000" pitchFamily="34" charset="-128"/>
                    <a:ea typeface="HGMaruGothicMPRO" panose="020F0600000000000000" pitchFamily="34" charset="-128"/>
                  </a:rPr>
                  <a:t>口指導</a:t>
                </a:r>
                <a:endParaRPr lang="en-US" altLang="ja-JP" sz="2400" dirty="0">
                  <a:solidFill>
                    <a:schemeClr val="bg1"/>
                  </a:solidFill>
                  <a:latin typeface="HGMaruGothicMPRO" panose="020F0600000000000000" pitchFamily="34" charset="-128"/>
                  <a:ea typeface="HGMaruGothicMPRO" panose="020F0600000000000000" pitchFamily="34" charset="-128"/>
                </a:endParaRPr>
              </a:p>
              <a:p>
                <a:pPr algn="ctr"/>
                <a:r>
                  <a:rPr kumimoji="1" lang="en-US" altLang="ja-JP" dirty="0">
                    <a:solidFill>
                      <a:schemeClr val="bg1"/>
                    </a:solidFill>
                    <a:latin typeface="HGMaruGothicMPRO" panose="020F0600000000000000" pitchFamily="34" charset="-128"/>
                    <a:ea typeface="HGMaruGothicMPRO" panose="020F0600000000000000" pitchFamily="34" charset="-128"/>
                  </a:rPr>
                  <a:t>10</a:t>
                </a:r>
                <a:r>
                  <a:rPr kumimoji="1" lang="ja-JP" altLang="en-US">
                    <a:solidFill>
                      <a:schemeClr val="bg1"/>
                    </a:solidFill>
                    <a:latin typeface="HGMaruGothicMPRO" panose="020F0600000000000000" pitchFamily="34" charset="-128"/>
                    <a:ea typeface="HGMaruGothicMPRO" panose="020F0600000000000000" pitchFamily="34" charset="-128"/>
                  </a:rPr>
                  <a:t>点</a:t>
                </a:r>
                <a:endParaRPr kumimoji="1" lang="en-US" altLang="ja-JP" dirty="0">
                  <a:solidFill>
                    <a:schemeClr val="bg1"/>
                  </a:solidFill>
                  <a:latin typeface="HGMaruGothicMPRO" panose="020F0600000000000000" pitchFamily="34" charset="-128"/>
                  <a:ea typeface="HGMaruGothicMPRO" panose="020F0600000000000000" pitchFamily="34" charset="-128"/>
                </a:endParaRPr>
              </a:p>
            </p:txBody>
          </p:sp>
        </p:grpSp>
      </p:grpSp>
      <p:sp>
        <p:nvSpPr>
          <p:cNvPr id="40" name="スライド番号プレースホルダー 39">
            <a:extLst>
              <a:ext uri="{FF2B5EF4-FFF2-40B4-BE49-F238E27FC236}">
                <a16:creationId xmlns:a16="http://schemas.microsoft.com/office/drawing/2014/main" id="{0480072F-7001-5F6E-D50B-1747133C0148}"/>
              </a:ext>
            </a:extLst>
          </p:cNvPr>
          <p:cNvSpPr>
            <a:spLocks noGrp="1"/>
          </p:cNvSpPr>
          <p:nvPr>
            <p:ph type="sldNum" sz="quarter" idx="12"/>
          </p:nvPr>
        </p:nvSpPr>
        <p:spPr/>
        <p:txBody>
          <a:bodyPr/>
          <a:lstStyle/>
          <a:p>
            <a:fld id="{7F53A4F6-1DED-4042-94B1-26CBF9BCF6BA}" type="slidenum">
              <a:rPr kumimoji="1" lang="ja-JP" altLang="en-US" smtClean="0"/>
              <a:t>331</a:t>
            </a:fld>
            <a:endParaRPr kumimoji="1" lang="ja-JP" altLang="en-US"/>
          </a:p>
        </p:txBody>
      </p:sp>
    </p:spTree>
    <p:extLst>
      <p:ext uri="{BB962C8B-B14F-4D97-AF65-F5344CB8AC3E}">
        <p14:creationId xmlns:p14="http://schemas.microsoft.com/office/powerpoint/2010/main" val="313775085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5F00-0E40-7317-F260-ECFDD3712A0E}"/>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730DF058-E7B9-6ED2-6367-4782708FCBCF}"/>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７．口腔機能の管理</a:t>
            </a:r>
          </a:p>
        </p:txBody>
      </p:sp>
      <p:pic>
        <p:nvPicPr>
          <p:cNvPr id="41" name="図 40">
            <a:extLst>
              <a:ext uri="{FF2B5EF4-FFF2-40B4-BE49-F238E27FC236}">
                <a16:creationId xmlns:a16="http://schemas.microsoft.com/office/drawing/2014/main" id="{15A225AD-1255-0313-14FD-D4F228A0A6B2}"/>
              </a:ext>
            </a:extLst>
          </p:cNvPr>
          <p:cNvPicPr>
            <a:picLocks noChangeAspect="1"/>
          </p:cNvPicPr>
          <p:nvPr/>
        </p:nvPicPr>
        <p:blipFill>
          <a:blip r:embed="rId2"/>
          <a:stretch>
            <a:fillRect/>
          </a:stretch>
        </p:blipFill>
        <p:spPr>
          <a:xfrm>
            <a:off x="508417" y="1528815"/>
            <a:ext cx="11172317" cy="4819431"/>
          </a:xfrm>
          <a:prstGeom prst="rect">
            <a:avLst/>
          </a:prstGeom>
        </p:spPr>
      </p:pic>
    </p:spTree>
    <p:extLst>
      <p:ext uri="{BB962C8B-B14F-4D97-AF65-F5344CB8AC3E}">
        <p14:creationId xmlns:p14="http://schemas.microsoft.com/office/powerpoint/2010/main" val="107684030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5F00-0E40-7317-F260-ECFDD3712A0E}"/>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730DF058-E7B9-6ED2-6367-4782708FCBCF}"/>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７．口腔機能の管理</a:t>
            </a:r>
          </a:p>
        </p:txBody>
      </p:sp>
      <p:pic>
        <p:nvPicPr>
          <p:cNvPr id="3" name="図 2">
            <a:extLst>
              <a:ext uri="{FF2B5EF4-FFF2-40B4-BE49-F238E27FC236}">
                <a16:creationId xmlns:a16="http://schemas.microsoft.com/office/drawing/2014/main" id="{A8B8FDD1-B09C-457C-3B49-2604A3E54D05}"/>
              </a:ext>
            </a:extLst>
          </p:cNvPr>
          <p:cNvPicPr>
            <a:picLocks noChangeAspect="1"/>
          </p:cNvPicPr>
          <p:nvPr/>
        </p:nvPicPr>
        <p:blipFill>
          <a:blip r:embed="rId2"/>
          <a:stretch>
            <a:fillRect/>
          </a:stretch>
        </p:blipFill>
        <p:spPr>
          <a:xfrm>
            <a:off x="121097" y="1740672"/>
            <a:ext cx="11949805" cy="4239713"/>
          </a:xfrm>
          <a:prstGeom prst="rect">
            <a:avLst/>
          </a:prstGeom>
        </p:spPr>
      </p:pic>
    </p:spTree>
    <p:extLst>
      <p:ext uri="{BB962C8B-B14F-4D97-AF65-F5344CB8AC3E}">
        <p14:creationId xmlns:p14="http://schemas.microsoft.com/office/powerpoint/2010/main" val="295772794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5F00-0E40-7317-F260-ECFDD3712A0E}"/>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730DF058-E7B9-6ED2-6367-4782708FCBCF}"/>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７．口腔機能の管理</a:t>
            </a:r>
          </a:p>
        </p:txBody>
      </p:sp>
      <p:pic>
        <p:nvPicPr>
          <p:cNvPr id="4" name="図 3">
            <a:extLst>
              <a:ext uri="{FF2B5EF4-FFF2-40B4-BE49-F238E27FC236}">
                <a16:creationId xmlns:a16="http://schemas.microsoft.com/office/drawing/2014/main" id="{0298F152-5131-3372-87DB-87592EDFBE6B}"/>
              </a:ext>
            </a:extLst>
          </p:cNvPr>
          <p:cNvPicPr>
            <a:picLocks noChangeAspect="1"/>
          </p:cNvPicPr>
          <p:nvPr/>
        </p:nvPicPr>
        <p:blipFill>
          <a:blip r:embed="rId2"/>
          <a:stretch>
            <a:fillRect/>
          </a:stretch>
        </p:blipFill>
        <p:spPr>
          <a:xfrm>
            <a:off x="1278520" y="1512072"/>
            <a:ext cx="4311879" cy="5117328"/>
          </a:xfrm>
          <a:prstGeom prst="rect">
            <a:avLst/>
          </a:prstGeom>
          <a:ln>
            <a:solidFill>
              <a:schemeClr val="tx1"/>
            </a:solidFill>
          </a:ln>
          <a:effectLst>
            <a:outerShdw blurRad="50800" dist="38100" dir="2700000" algn="tl" rotWithShape="0">
              <a:prstClr val="black">
                <a:alpha val="40000"/>
              </a:prstClr>
            </a:outerShdw>
          </a:effectLst>
        </p:spPr>
      </p:pic>
      <p:sp>
        <p:nvSpPr>
          <p:cNvPr id="2" name="正方形/長方形 1">
            <a:extLst>
              <a:ext uri="{FF2B5EF4-FFF2-40B4-BE49-F238E27FC236}">
                <a16:creationId xmlns:a16="http://schemas.microsoft.com/office/drawing/2014/main" id="{4125AEA6-B9C5-A2DA-B090-F5CFA8D99D0E}"/>
              </a:ext>
            </a:extLst>
          </p:cNvPr>
          <p:cNvSpPr/>
          <p:nvPr/>
        </p:nvSpPr>
        <p:spPr>
          <a:xfrm>
            <a:off x="1387584" y="2469322"/>
            <a:ext cx="3600000" cy="1687041"/>
          </a:xfrm>
          <a:prstGeom prst="rect">
            <a:avLst/>
          </a:prstGeom>
          <a:solidFill>
            <a:srgbClr val="FF0000">
              <a:alpha val="1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rPr>
              <a:t>２</a:t>
            </a:r>
            <a:r>
              <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rPr>
              <a:t>項目</a:t>
            </a:r>
          </a:p>
        </p:txBody>
      </p:sp>
      <p:pic>
        <p:nvPicPr>
          <p:cNvPr id="5" name="図 4">
            <a:extLst>
              <a:ext uri="{FF2B5EF4-FFF2-40B4-BE49-F238E27FC236}">
                <a16:creationId xmlns:a16="http://schemas.microsoft.com/office/drawing/2014/main" id="{7C8A0FA7-1D44-6E6B-E6D5-045BB6A66048}"/>
              </a:ext>
            </a:extLst>
          </p:cNvPr>
          <p:cNvPicPr>
            <a:picLocks/>
          </p:cNvPicPr>
          <p:nvPr/>
        </p:nvPicPr>
        <p:blipFill>
          <a:blip r:embed="rId3"/>
          <a:srcRect/>
          <a:stretch/>
        </p:blipFill>
        <p:spPr>
          <a:xfrm>
            <a:off x="6905174" y="1512072"/>
            <a:ext cx="4176000" cy="5117328"/>
          </a:xfrm>
          <a:prstGeom prst="rect">
            <a:avLst/>
          </a:prstGeom>
          <a:ln>
            <a:solidFill>
              <a:schemeClr val="tx1"/>
            </a:solidFill>
          </a:ln>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8118FD4D-2877-2740-E9B9-C1B37449A2B9}"/>
              </a:ext>
            </a:extLst>
          </p:cNvPr>
          <p:cNvSpPr/>
          <p:nvPr/>
        </p:nvSpPr>
        <p:spPr>
          <a:xfrm>
            <a:off x="2192124" y="2469323"/>
            <a:ext cx="2795451" cy="1544738"/>
          </a:xfrm>
          <a:prstGeom prst="rect">
            <a:avLst/>
          </a:prstGeom>
          <a:solidFill>
            <a:srgbClr val="FF000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rPr>
              <a:t>１項目</a:t>
            </a:r>
          </a:p>
        </p:txBody>
      </p:sp>
      <p:sp>
        <p:nvSpPr>
          <p:cNvPr id="3" name="正方形/長方形 2">
            <a:extLst>
              <a:ext uri="{FF2B5EF4-FFF2-40B4-BE49-F238E27FC236}">
                <a16:creationId xmlns:a16="http://schemas.microsoft.com/office/drawing/2014/main" id="{9D4259E3-143C-75F3-61C4-BACDBC0E7ACC}"/>
              </a:ext>
            </a:extLst>
          </p:cNvPr>
          <p:cNvSpPr/>
          <p:nvPr/>
        </p:nvSpPr>
        <p:spPr>
          <a:xfrm>
            <a:off x="6989808" y="2182811"/>
            <a:ext cx="3564000" cy="1452843"/>
          </a:xfrm>
          <a:prstGeom prst="rect">
            <a:avLst/>
          </a:prstGeom>
          <a:solidFill>
            <a:srgbClr val="FF0000">
              <a:alpha val="1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r>
              <a:rPr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rPr>
              <a:t>２</a:t>
            </a:r>
            <a:r>
              <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rPr>
              <a:t>項目</a:t>
            </a:r>
          </a:p>
        </p:txBody>
      </p:sp>
      <p:sp>
        <p:nvSpPr>
          <p:cNvPr id="8" name="正方形/長方形 7">
            <a:extLst>
              <a:ext uri="{FF2B5EF4-FFF2-40B4-BE49-F238E27FC236}">
                <a16:creationId xmlns:a16="http://schemas.microsoft.com/office/drawing/2014/main" id="{84DBB756-865F-1BF9-34DE-EB99CA44CABF}"/>
              </a:ext>
            </a:extLst>
          </p:cNvPr>
          <p:cNvSpPr/>
          <p:nvPr/>
        </p:nvSpPr>
        <p:spPr>
          <a:xfrm>
            <a:off x="7772987" y="2189593"/>
            <a:ext cx="2795451" cy="714541"/>
          </a:xfrm>
          <a:prstGeom prst="rect">
            <a:avLst/>
          </a:prstGeom>
          <a:solidFill>
            <a:srgbClr val="FF000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rPr>
              <a:t>１項目</a:t>
            </a:r>
          </a:p>
        </p:txBody>
      </p:sp>
    </p:spTree>
    <p:extLst>
      <p:ext uri="{BB962C8B-B14F-4D97-AF65-F5344CB8AC3E}">
        <p14:creationId xmlns:p14="http://schemas.microsoft.com/office/powerpoint/2010/main" val="206777472"/>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5F00-0E40-7317-F260-ECFDD3712A0E}"/>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730DF058-E7B9-6ED2-6367-4782708FCBCF}"/>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７．口腔機能の管理</a:t>
            </a:r>
          </a:p>
        </p:txBody>
      </p:sp>
      <p:pic>
        <p:nvPicPr>
          <p:cNvPr id="4" name="図 3">
            <a:extLst>
              <a:ext uri="{FF2B5EF4-FFF2-40B4-BE49-F238E27FC236}">
                <a16:creationId xmlns:a16="http://schemas.microsoft.com/office/drawing/2014/main" id="{0298F152-5131-3372-87DB-87592EDFBE6B}"/>
              </a:ext>
            </a:extLst>
          </p:cNvPr>
          <p:cNvPicPr>
            <a:picLocks noChangeAspect="1"/>
          </p:cNvPicPr>
          <p:nvPr/>
        </p:nvPicPr>
        <p:blipFill>
          <a:blip r:embed="rId2"/>
          <a:srcRect/>
          <a:stretch/>
        </p:blipFill>
        <p:spPr>
          <a:xfrm>
            <a:off x="480637" y="2028852"/>
            <a:ext cx="11227878" cy="3343725"/>
          </a:xfrm>
          <a:prstGeom prst="rect">
            <a:avLst/>
          </a:prstGeom>
          <a:ln>
            <a:noFill/>
          </a:ln>
          <a:effectLst/>
        </p:spPr>
      </p:pic>
      <p:sp>
        <p:nvSpPr>
          <p:cNvPr id="2" name="正方形/長方形 1">
            <a:extLst>
              <a:ext uri="{FF2B5EF4-FFF2-40B4-BE49-F238E27FC236}">
                <a16:creationId xmlns:a16="http://schemas.microsoft.com/office/drawing/2014/main" id="{19A06F59-7B95-21A3-3CFC-A6AC5160EDA2}"/>
              </a:ext>
            </a:extLst>
          </p:cNvPr>
          <p:cNvSpPr/>
          <p:nvPr/>
        </p:nvSpPr>
        <p:spPr>
          <a:xfrm>
            <a:off x="1875153" y="2519357"/>
            <a:ext cx="2260397" cy="282411"/>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
        <p:nvSpPr>
          <p:cNvPr id="7" name="正方形/長方形 6">
            <a:extLst>
              <a:ext uri="{FF2B5EF4-FFF2-40B4-BE49-F238E27FC236}">
                <a16:creationId xmlns:a16="http://schemas.microsoft.com/office/drawing/2014/main" id="{A7EE40C2-6DAB-BBD8-D62C-F2B8F5DBC7DC}"/>
              </a:ext>
            </a:extLst>
          </p:cNvPr>
          <p:cNvSpPr/>
          <p:nvPr/>
        </p:nvSpPr>
        <p:spPr>
          <a:xfrm>
            <a:off x="3110977" y="3344823"/>
            <a:ext cx="8355809" cy="282411"/>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
        <p:nvSpPr>
          <p:cNvPr id="8" name="正方形/長方形 7">
            <a:extLst>
              <a:ext uri="{FF2B5EF4-FFF2-40B4-BE49-F238E27FC236}">
                <a16:creationId xmlns:a16="http://schemas.microsoft.com/office/drawing/2014/main" id="{3D33C1F7-08BC-93E2-5B4F-A554AD23D178}"/>
              </a:ext>
            </a:extLst>
          </p:cNvPr>
          <p:cNvSpPr/>
          <p:nvPr/>
        </p:nvSpPr>
        <p:spPr>
          <a:xfrm>
            <a:off x="1595891" y="3763312"/>
            <a:ext cx="2539659" cy="282411"/>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Tree>
    <p:extLst>
      <p:ext uri="{BB962C8B-B14F-4D97-AF65-F5344CB8AC3E}">
        <p14:creationId xmlns:p14="http://schemas.microsoft.com/office/powerpoint/2010/main" val="1382907385"/>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7D32975-D82C-D56B-42A2-B38E4E400D9A}"/>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７．口腔機能の管理</a:t>
            </a:r>
          </a:p>
        </p:txBody>
      </p:sp>
      <p:sp>
        <p:nvSpPr>
          <p:cNvPr id="3" name="コンテンツ プレースホルダー 2">
            <a:extLst>
              <a:ext uri="{FF2B5EF4-FFF2-40B4-BE49-F238E27FC236}">
                <a16:creationId xmlns:a16="http://schemas.microsoft.com/office/drawing/2014/main" id="{BAAD48D8-F4E1-8434-0545-0DDCA2C4A401}"/>
              </a:ext>
            </a:extLst>
          </p:cNvPr>
          <p:cNvSpPr>
            <a:spLocks noGrp="1"/>
          </p:cNvSpPr>
          <p:nvPr>
            <p:ph idx="1"/>
          </p:nvPr>
        </p:nvSpPr>
        <p:spPr>
          <a:xfrm>
            <a:off x="788941" y="1390455"/>
            <a:ext cx="10515600" cy="655108"/>
          </a:xfrm>
        </p:spPr>
        <p:txBody>
          <a:bodyPr/>
          <a:lstStyle/>
          <a:p>
            <a:pPr marL="0" indent="0" algn="ctr">
              <a:buNone/>
            </a:pPr>
            <a:r>
              <a:rPr kumimoji="1" lang="ja-JP" altLang="en-US">
                <a:latin typeface="HGMaruGothicMPRO" panose="020F0600000000000000" pitchFamily="34" charset="-128"/>
                <a:ea typeface="HGMaruGothicMPRO" panose="020F0600000000000000" pitchFamily="34" charset="-128"/>
              </a:rPr>
              <a:t>＜傷病名と算定項目＞</a:t>
            </a:r>
          </a:p>
        </p:txBody>
      </p:sp>
      <p:grpSp>
        <p:nvGrpSpPr>
          <p:cNvPr id="10" name="グループ化 9">
            <a:extLst>
              <a:ext uri="{FF2B5EF4-FFF2-40B4-BE49-F238E27FC236}">
                <a16:creationId xmlns:a16="http://schemas.microsoft.com/office/drawing/2014/main" id="{C006B44D-F20A-C648-6C30-95365B44DA33}"/>
              </a:ext>
            </a:extLst>
          </p:cNvPr>
          <p:cNvGrpSpPr/>
          <p:nvPr/>
        </p:nvGrpSpPr>
        <p:grpSpPr>
          <a:xfrm>
            <a:off x="463425" y="1849831"/>
            <a:ext cx="1652688" cy="491120"/>
            <a:chOff x="585345" y="2185111"/>
            <a:chExt cx="1652688" cy="491120"/>
          </a:xfrm>
        </p:grpSpPr>
        <p:sp>
          <p:nvSpPr>
            <p:cNvPr id="8" name="コンテンツ プレースホルダー 2">
              <a:extLst>
                <a:ext uri="{FF2B5EF4-FFF2-40B4-BE49-F238E27FC236}">
                  <a16:creationId xmlns:a16="http://schemas.microsoft.com/office/drawing/2014/main" id="{B497D35A-3CD5-1E6D-BA21-CBD372FBA5AB}"/>
                </a:ext>
              </a:extLst>
            </p:cNvPr>
            <p:cNvSpPr txBox="1">
              <a:spLocks/>
            </p:cNvSpPr>
            <p:nvPr/>
          </p:nvSpPr>
          <p:spPr>
            <a:xfrm>
              <a:off x="585345" y="2394856"/>
              <a:ext cx="763922" cy="281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a:solidFill>
                    <a:schemeClr val="bg1"/>
                  </a:solidFill>
                  <a:latin typeface="HGMaruGothicMPRO" panose="020F0600000000000000" pitchFamily="34" charset="-128"/>
                  <a:ea typeface="HGMaruGothicMPRO" panose="020F0600000000000000" pitchFamily="34" charset="-128"/>
                </a:rPr>
                <a:t>傷病名　</a:t>
              </a:r>
            </a:p>
          </p:txBody>
        </p:sp>
        <p:sp>
          <p:nvSpPr>
            <p:cNvPr id="9" name="コンテンツ プレースホルダー 2">
              <a:extLst>
                <a:ext uri="{FF2B5EF4-FFF2-40B4-BE49-F238E27FC236}">
                  <a16:creationId xmlns:a16="http://schemas.microsoft.com/office/drawing/2014/main" id="{16C96F2E-1C59-4A3B-BFF9-8FDCD9FD595E}"/>
                </a:ext>
              </a:extLst>
            </p:cNvPr>
            <p:cNvSpPr txBox="1">
              <a:spLocks/>
            </p:cNvSpPr>
            <p:nvPr/>
          </p:nvSpPr>
          <p:spPr>
            <a:xfrm>
              <a:off x="1264426" y="2185111"/>
              <a:ext cx="973607" cy="218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a:solidFill>
                    <a:schemeClr val="bg1"/>
                  </a:solidFill>
                  <a:latin typeface="HGMaruGothicMPRO" panose="020F0600000000000000" pitchFamily="34" charset="-128"/>
                  <a:ea typeface="HGMaruGothicMPRO" panose="020F0600000000000000" pitchFamily="34" charset="-128"/>
                </a:rPr>
                <a:t>算定項目</a:t>
              </a:r>
            </a:p>
          </p:txBody>
        </p:sp>
      </p:grpSp>
      <p:grpSp>
        <p:nvGrpSpPr>
          <p:cNvPr id="15" name="グループ化 14">
            <a:extLst>
              <a:ext uri="{FF2B5EF4-FFF2-40B4-BE49-F238E27FC236}">
                <a16:creationId xmlns:a16="http://schemas.microsoft.com/office/drawing/2014/main" id="{FBA4F99E-C4D1-A695-3684-43DF0EC267B9}"/>
              </a:ext>
            </a:extLst>
          </p:cNvPr>
          <p:cNvGrpSpPr/>
          <p:nvPr/>
        </p:nvGrpSpPr>
        <p:grpSpPr>
          <a:xfrm>
            <a:off x="521280" y="3991091"/>
            <a:ext cx="1654225" cy="670326"/>
            <a:chOff x="635580" y="2375423"/>
            <a:chExt cx="1654225" cy="404373"/>
          </a:xfrm>
        </p:grpSpPr>
        <p:sp>
          <p:nvSpPr>
            <p:cNvPr id="16" name="コンテンツ プレースホルダー 2">
              <a:extLst>
                <a:ext uri="{FF2B5EF4-FFF2-40B4-BE49-F238E27FC236}">
                  <a16:creationId xmlns:a16="http://schemas.microsoft.com/office/drawing/2014/main" id="{1B0266F9-97BE-1F1A-1FCC-79426AA91B3F}"/>
                </a:ext>
              </a:extLst>
            </p:cNvPr>
            <p:cNvSpPr txBox="1">
              <a:spLocks/>
            </p:cNvSpPr>
            <p:nvPr/>
          </p:nvSpPr>
          <p:spPr>
            <a:xfrm>
              <a:off x="635580" y="2498421"/>
              <a:ext cx="763922" cy="281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a:solidFill>
                    <a:schemeClr val="bg1"/>
                  </a:solidFill>
                  <a:latin typeface="HGMaruGothicMPRO" panose="020F0600000000000000" pitchFamily="34" charset="-128"/>
                  <a:ea typeface="HGMaruGothicMPRO" panose="020F0600000000000000" pitchFamily="34" charset="-128"/>
                </a:rPr>
                <a:t>傷病名　</a:t>
              </a:r>
            </a:p>
          </p:txBody>
        </p:sp>
        <p:sp>
          <p:nvSpPr>
            <p:cNvPr id="17" name="コンテンツ プレースホルダー 2">
              <a:extLst>
                <a:ext uri="{FF2B5EF4-FFF2-40B4-BE49-F238E27FC236}">
                  <a16:creationId xmlns:a16="http://schemas.microsoft.com/office/drawing/2014/main" id="{19AF1E01-E92C-E2A2-77FC-F721E36F782C}"/>
                </a:ext>
              </a:extLst>
            </p:cNvPr>
            <p:cNvSpPr txBox="1">
              <a:spLocks/>
            </p:cNvSpPr>
            <p:nvPr/>
          </p:nvSpPr>
          <p:spPr>
            <a:xfrm>
              <a:off x="1316198" y="2375423"/>
              <a:ext cx="973607" cy="218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a:solidFill>
                    <a:schemeClr val="bg1"/>
                  </a:solidFill>
                  <a:latin typeface="HGMaruGothicMPRO" panose="020F0600000000000000" pitchFamily="34" charset="-128"/>
                  <a:ea typeface="HGMaruGothicMPRO" panose="020F0600000000000000" pitchFamily="34" charset="-128"/>
                </a:rPr>
                <a:t>算定項目</a:t>
              </a:r>
            </a:p>
          </p:txBody>
        </p:sp>
      </p:grpSp>
      <p:sp>
        <p:nvSpPr>
          <p:cNvPr id="2" name="スライド番号プレースホルダー 1">
            <a:extLst>
              <a:ext uri="{FF2B5EF4-FFF2-40B4-BE49-F238E27FC236}">
                <a16:creationId xmlns:a16="http://schemas.microsoft.com/office/drawing/2014/main" id="{521DF18E-32E7-24E4-C8DA-C06C06B5F03D}"/>
              </a:ext>
            </a:extLst>
          </p:cNvPr>
          <p:cNvSpPr>
            <a:spLocks noGrp="1"/>
          </p:cNvSpPr>
          <p:nvPr>
            <p:ph type="sldNum" sz="quarter" idx="12"/>
          </p:nvPr>
        </p:nvSpPr>
        <p:spPr/>
        <p:txBody>
          <a:bodyPr/>
          <a:lstStyle/>
          <a:p>
            <a:fld id="{7F53A4F6-1DED-4042-94B1-26CBF9BCF6BA}" type="slidenum">
              <a:rPr kumimoji="1" lang="ja-JP" altLang="en-US" smtClean="0"/>
              <a:t>336</a:t>
            </a:fld>
            <a:endParaRPr kumimoji="1" lang="ja-JP" altLang="en-US"/>
          </a:p>
        </p:txBody>
      </p:sp>
      <p:graphicFrame>
        <p:nvGraphicFramePr>
          <p:cNvPr id="11" name="表 10">
            <a:extLst>
              <a:ext uri="{FF2B5EF4-FFF2-40B4-BE49-F238E27FC236}">
                <a16:creationId xmlns:a16="http://schemas.microsoft.com/office/drawing/2014/main" id="{EBF7B261-C5B1-0677-FC81-BA1819CC99DD}"/>
              </a:ext>
            </a:extLst>
          </p:cNvPr>
          <p:cNvGraphicFramePr>
            <a:graphicFrameLocks noGrp="1"/>
          </p:cNvGraphicFramePr>
          <p:nvPr>
            <p:extLst>
              <p:ext uri="{D42A27DB-BD31-4B8C-83A1-F6EECF244321}">
                <p14:modId xmlns:p14="http://schemas.microsoft.com/office/powerpoint/2010/main" val="157670791"/>
              </p:ext>
            </p:extLst>
          </p:nvPr>
        </p:nvGraphicFramePr>
        <p:xfrm>
          <a:off x="482599" y="2059576"/>
          <a:ext cx="11288904" cy="4355238"/>
        </p:xfrm>
        <a:graphic>
          <a:graphicData uri="http://schemas.openxmlformats.org/drawingml/2006/table">
            <a:tbl>
              <a:tblPr firstRow="1" bandRow="1">
                <a:tableStyleId>{69012ECD-51FC-41F1-AA8D-1B2483CD663E}</a:tableStyleId>
              </a:tblPr>
              <a:tblGrid>
                <a:gridCol w="1411113">
                  <a:extLst>
                    <a:ext uri="{9D8B030D-6E8A-4147-A177-3AD203B41FA5}">
                      <a16:colId xmlns:a16="http://schemas.microsoft.com/office/drawing/2014/main" val="2152850027"/>
                    </a:ext>
                  </a:extLst>
                </a:gridCol>
                <a:gridCol w="1411113">
                  <a:extLst>
                    <a:ext uri="{9D8B030D-6E8A-4147-A177-3AD203B41FA5}">
                      <a16:colId xmlns:a16="http://schemas.microsoft.com/office/drawing/2014/main" val="1113160992"/>
                    </a:ext>
                  </a:extLst>
                </a:gridCol>
                <a:gridCol w="1411113">
                  <a:extLst>
                    <a:ext uri="{9D8B030D-6E8A-4147-A177-3AD203B41FA5}">
                      <a16:colId xmlns:a16="http://schemas.microsoft.com/office/drawing/2014/main" val="3414632937"/>
                    </a:ext>
                  </a:extLst>
                </a:gridCol>
                <a:gridCol w="1411113">
                  <a:extLst>
                    <a:ext uri="{9D8B030D-6E8A-4147-A177-3AD203B41FA5}">
                      <a16:colId xmlns:a16="http://schemas.microsoft.com/office/drawing/2014/main" val="4169940009"/>
                    </a:ext>
                  </a:extLst>
                </a:gridCol>
                <a:gridCol w="1411113">
                  <a:extLst>
                    <a:ext uri="{9D8B030D-6E8A-4147-A177-3AD203B41FA5}">
                      <a16:colId xmlns:a16="http://schemas.microsoft.com/office/drawing/2014/main" val="2505973365"/>
                    </a:ext>
                  </a:extLst>
                </a:gridCol>
                <a:gridCol w="1411113">
                  <a:extLst>
                    <a:ext uri="{9D8B030D-6E8A-4147-A177-3AD203B41FA5}">
                      <a16:colId xmlns:a16="http://schemas.microsoft.com/office/drawing/2014/main" val="3682088955"/>
                    </a:ext>
                  </a:extLst>
                </a:gridCol>
                <a:gridCol w="1411113">
                  <a:extLst>
                    <a:ext uri="{9D8B030D-6E8A-4147-A177-3AD203B41FA5}">
                      <a16:colId xmlns:a16="http://schemas.microsoft.com/office/drawing/2014/main" val="3153136535"/>
                    </a:ext>
                  </a:extLst>
                </a:gridCol>
                <a:gridCol w="1411113">
                  <a:extLst>
                    <a:ext uri="{9D8B030D-6E8A-4147-A177-3AD203B41FA5}">
                      <a16:colId xmlns:a16="http://schemas.microsoft.com/office/drawing/2014/main" val="3281440396"/>
                    </a:ext>
                  </a:extLst>
                </a:gridCol>
              </a:tblGrid>
              <a:tr h="844789">
                <a:tc>
                  <a:txBody>
                    <a:bodyPr/>
                    <a:lstStyle/>
                    <a:p>
                      <a:pPr algn="ctr"/>
                      <a:r>
                        <a:rPr kumimoji="1" lang="ja-JP" altLang="en-US" sz="1200">
                          <a:latin typeface="HGMaruGothicMPRO" panose="020F0600000000000000" pitchFamily="34" charset="-128"/>
                          <a:ea typeface="HGMaruGothicMPRO" panose="020F0600000000000000" pitchFamily="34" charset="-128"/>
                        </a:rPr>
                        <a:t>チェック</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傷病名</a:t>
                      </a:r>
                      <a:endParaRPr kumimoji="1" lang="en-US" altLang="ja-JP" sz="1200" dirty="0">
                        <a:latin typeface="HGMaruGothicMPRO" panose="020F0600000000000000" pitchFamily="34" charset="-128"/>
                        <a:ea typeface="HGMaruGothicMPRO" panose="020F0600000000000000" pitchFamily="34" charset="-128"/>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solidFill>
                            <a:srgbClr val="FFFF00"/>
                          </a:solidFill>
                          <a:latin typeface="HGMaruGothicMPRO" panose="020F0600000000000000" pitchFamily="34" charset="-128"/>
                          <a:ea typeface="HGMaruGothicMPRO" panose="020F0600000000000000" pitchFamily="34" charset="-128"/>
                        </a:rPr>
                        <a:t>小口唇</a:t>
                      </a:r>
                      <a:endParaRPr kumimoji="1" lang="en-US" altLang="ja-JP" sz="1200" dirty="0">
                        <a:solidFill>
                          <a:srgbClr val="FFFF00"/>
                        </a:solidFill>
                        <a:latin typeface="HGMaruGothicMPRO" panose="020F0600000000000000" pitchFamily="34" charset="-128"/>
                        <a:ea typeface="HGMaruGothicMPRO" panose="020F0600000000000000" pitchFamily="34" charset="-128"/>
                      </a:endParaRPr>
                    </a:p>
                    <a:p>
                      <a:pPr algn="ctr"/>
                      <a:r>
                        <a:rPr kumimoji="1" lang="ja-JP" altLang="en-US" sz="1000">
                          <a:solidFill>
                            <a:srgbClr val="FFFF00"/>
                          </a:solidFill>
                          <a:latin typeface="HGMaruGothicMPRO" panose="020F0600000000000000" pitchFamily="34" charset="-128"/>
                          <a:ea typeface="HGMaruGothicMPRO" panose="020F0600000000000000" pitchFamily="34" charset="-128"/>
                        </a:rPr>
                        <a:t>（</a:t>
                      </a:r>
                      <a:r>
                        <a:rPr kumimoji="1" lang="en-US" altLang="ja-JP" sz="1000" dirty="0">
                          <a:solidFill>
                            <a:srgbClr val="FFFF00"/>
                          </a:solidFill>
                          <a:latin typeface="HGMaruGothicMPRO" panose="020F0600000000000000" pitchFamily="34" charset="-128"/>
                          <a:ea typeface="HGMaruGothicMPRO" panose="020F0600000000000000" pitchFamily="34" charset="-128"/>
                        </a:rPr>
                        <a:t>100</a:t>
                      </a:r>
                      <a:r>
                        <a:rPr kumimoji="1" lang="ja-JP" altLang="en-US" sz="1000">
                          <a:solidFill>
                            <a:srgbClr val="FFFF00"/>
                          </a:solidFill>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solidFill>
                            <a:srgbClr val="FFFF00"/>
                          </a:solidFill>
                          <a:latin typeface="HGMaruGothicMPRO" panose="020F0600000000000000" pitchFamily="34" charset="-128"/>
                          <a:ea typeface="HGMaruGothicMPRO" panose="020F0600000000000000" pitchFamily="34" charset="-128"/>
                        </a:rPr>
                        <a:t>舌　圧</a:t>
                      </a:r>
                      <a:endParaRPr kumimoji="1" lang="en-US" altLang="ja-JP" sz="1200" dirty="0">
                        <a:solidFill>
                          <a:srgbClr val="FFFF00"/>
                        </a:solidFill>
                        <a:latin typeface="HGMaruGothicMPRO" panose="020F0600000000000000" pitchFamily="34" charset="-128"/>
                        <a:ea typeface="HGMaruGothicMPRO" panose="020F0600000000000000" pitchFamily="34" charset="-128"/>
                      </a:endParaRPr>
                    </a:p>
                    <a:p>
                      <a:pPr algn="ctr"/>
                      <a:r>
                        <a:rPr kumimoji="1" lang="ja-JP" altLang="en-US" sz="1000">
                          <a:solidFill>
                            <a:srgbClr val="FFFF00"/>
                          </a:solidFill>
                          <a:latin typeface="HGMaruGothicMPRO" panose="020F0600000000000000" pitchFamily="34" charset="-128"/>
                          <a:ea typeface="HGMaruGothicMPRO" panose="020F0600000000000000" pitchFamily="34" charset="-128"/>
                        </a:rPr>
                        <a:t>（</a:t>
                      </a:r>
                      <a:r>
                        <a:rPr kumimoji="1" lang="en-US" altLang="ja-JP" sz="1000" dirty="0">
                          <a:solidFill>
                            <a:srgbClr val="FFFF00"/>
                          </a:solidFill>
                          <a:latin typeface="HGMaruGothicMPRO" panose="020F0600000000000000" pitchFamily="34" charset="-128"/>
                          <a:ea typeface="HGMaruGothicMPRO" panose="020F0600000000000000" pitchFamily="34" charset="-128"/>
                        </a:rPr>
                        <a:t>140</a:t>
                      </a:r>
                      <a:r>
                        <a:rPr kumimoji="1" lang="ja-JP" altLang="en-US" sz="1000">
                          <a:solidFill>
                            <a:srgbClr val="FFFF00"/>
                          </a:solidFill>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歯　管</a:t>
                      </a:r>
                      <a:endParaRPr kumimoji="1" lang="en-US" altLang="ja-JP" sz="1200" dirty="0">
                        <a:latin typeface="HGMaruGothicMPRO" panose="020F0600000000000000" pitchFamily="34" charset="-128"/>
                        <a:ea typeface="HGMaruGothicMPRO" panose="020F0600000000000000" pitchFamily="34" charset="-128"/>
                      </a:endParaRPr>
                    </a:p>
                    <a:p>
                      <a:pPr algn="ctr"/>
                      <a:r>
                        <a:rPr kumimoji="1" lang="ja-JP" altLang="en-US" sz="1000">
                          <a:latin typeface="HGMaruGothicMPRO" panose="020F0600000000000000" pitchFamily="34" charset="-128"/>
                          <a:ea typeface="HGMaruGothicMPRO" panose="020F0600000000000000" pitchFamily="34" charset="-128"/>
                        </a:rPr>
                        <a:t>（</a:t>
                      </a:r>
                      <a:r>
                        <a:rPr kumimoji="1" lang="en-US" altLang="ja-JP" sz="1000" dirty="0">
                          <a:latin typeface="HGMaruGothicMPRO" panose="020F0600000000000000" pitchFamily="34" charset="-128"/>
                          <a:ea typeface="HGMaruGothicMPRO" panose="020F0600000000000000" pitchFamily="34" charset="-128"/>
                        </a:rPr>
                        <a:t>80</a:t>
                      </a:r>
                      <a:r>
                        <a:rPr kumimoji="1" lang="ja-JP" altLang="en-US" sz="1000">
                          <a:latin typeface="HGMaruGothicMPRO" panose="020F0600000000000000" pitchFamily="34" charset="-128"/>
                          <a:ea typeface="HGMaruGothicMPRO" panose="020F0600000000000000" pitchFamily="34" charset="-128"/>
                        </a:rPr>
                        <a:t>点・</a:t>
                      </a:r>
                      <a:r>
                        <a:rPr kumimoji="1" lang="en-US" altLang="ja-JP" sz="1000" dirty="0">
                          <a:latin typeface="HGMaruGothicMPRO" panose="020F0600000000000000" pitchFamily="34" charset="-128"/>
                          <a:ea typeface="HGMaruGothicMPRO" panose="020F0600000000000000" pitchFamily="34" charset="-128"/>
                        </a:rPr>
                        <a:t>100</a:t>
                      </a:r>
                      <a:r>
                        <a:rPr kumimoji="1" lang="ja-JP" altLang="en-US" sz="1000">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a:latin typeface="HGMaruGothicMPRO" panose="020F0600000000000000" pitchFamily="34" charset="-128"/>
                          <a:ea typeface="HGMaruGothicMPRO" panose="020F0600000000000000" pitchFamily="34" charset="-128"/>
                        </a:rPr>
                        <a:t>実地指１・２＋口指導</a:t>
                      </a:r>
                      <a:endParaRPr kumimoji="1" lang="en-US" altLang="ja-JP" sz="1000" dirty="0">
                        <a:latin typeface="HGMaruGothicMPRO" panose="020F0600000000000000" pitchFamily="34" charset="-128"/>
                        <a:ea typeface="HGMaruGothicMPRO" panose="020F0600000000000000" pitchFamily="34" charset="-128"/>
                      </a:endParaRPr>
                    </a:p>
                    <a:p>
                      <a:pPr algn="ctr"/>
                      <a:r>
                        <a:rPr kumimoji="1" lang="ja-JP" altLang="en-US" sz="800" b="0">
                          <a:latin typeface="HGMaruGothicMPRO" panose="020F0600000000000000" pitchFamily="34" charset="-128"/>
                          <a:ea typeface="HGMaruGothicMPRO" panose="020F0600000000000000" pitchFamily="34" charset="-128"/>
                        </a:rPr>
                        <a:t>（</a:t>
                      </a:r>
                      <a:r>
                        <a:rPr kumimoji="1" lang="en-US" altLang="ja-JP" sz="800" b="0" dirty="0">
                          <a:latin typeface="HGMaruGothicMPRO" panose="020F0600000000000000" pitchFamily="34" charset="-128"/>
                          <a:ea typeface="HGMaruGothicMPRO" panose="020F0600000000000000" pitchFamily="34" charset="-128"/>
                        </a:rPr>
                        <a:t>80</a:t>
                      </a:r>
                      <a:r>
                        <a:rPr kumimoji="1" lang="ja-JP" altLang="en-US" sz="800" b="0">
                          <a:latin typeface="HGMaruGothicMPRO" panose="020F0600000000000000" pitchFamily="34" charset="-128"/>
                          <a:ea typeface="HGMaruGothicMPRO" panose="020F0600000000000000" pitchFamily="34" charset="-128"/>
                        </a:rPr>
                        <a:t>点・</a:t>
                      </a:r>
                      <a:r>
                        <a:rPr kumimoji="1" lang="en-US" altLang="ja-JP" sz="800" b="0" dirty="0">
                          <a:latin typeface="HGMaruGothicMPRO" panose="020F0600000000000000" pitchFamily="34" charset="-128"/>
                          <a:ea typeface="HGMaruGothicMPRO" panose="020F0600000000000000" pitchFamily="34" charset="-128"/>
                        </a:rPr>
                        <a:t>100</a:t>
                      </a:r>
                      <a:r>
                        <a:rPr kumimoji="1" lang="ja-JP" altLang="en-US" sz="800" b="0">
                          <a:latin typeface="HGMaruGothicMPRO" panose="020F0600000000000000" pitchFamily="34" charset="-128"/>
                          <a:ea typeface="HGMaruGothicMPRO" panose="020F0600000000000000" pitchFamily="34" charset="-128"/>
                        </a:rPr>
                        <a:t>点＋</a:t>
                      </a:r>
                      <a:r>
                        <a:rPr kumimoji="1" lang="en-US" altLang="ja-JP" sz="800" b="0" dirty="0">
                          <a:latin typeface="HGMaruGothicMPRO" panose="020F0600000000000000" pitchFamily="34" charset="-128"/>
                          <a:ea typeface="HGMaruGothicMPRO" panose="020F0600000000000000" pitchFamily="34" charset="-128"/>
                        </a:rPr>
                        <a:t>10</a:t>
                      </a:r>
                      <a:r>
                        <a:rPr kumimoji="1" lang="ja-JP" altLang="en-US" sz="800" b="0">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小機能＋口管強</a:t>
                      </a:r>
                      <a:endParaRPr kumimoji="1" lang="en-US" altLang="ja-JP" sz="1200" dirty="0">
                        <a:latin typeface="HGMaruGothicMPRO" panose="020F0600000000000000" pitchFamily="34" charset="-128"/>
                        <a:ea typeface="HGMaruGothicMPRO" panose="020F0600000000000000" pitchFamily="34" charset="-128"/>
                      </a:endParaRPr>
                    </a:p>
                    <a:p>
                      <a:pPr algn="ctr"/>
                      <a:r>
                        <a:rPr kumimoji="1" lang="ja-JP" altLang="en-US" sz="1000" b="0">
                          <a:latin typeface="HGMaruGothicMPRO" panose="020F0600000000000000" pitchFamily="34" charset="-128"/>
                          <a:ea typeface="HGMaruGothicMPRO" panose="020F0600000000000000" pitchFamily="34" charset="-128"/>
                        </a:rPr>
                        <a:t>（</a:t>
                      </a:r>
                      <a:r>
                        <a:rPr kumimoji="1" lang="en-US" altLang="ja-JP" sz="1000" b="0" dirty="0">
                          <a:latin typeface="HGMaruGothicMPRO" panose="020F0600000000000000" pitchFamily="34" charset="-128"/>
                          <a:ea typeface="HGMaruGothicMPRO" panose="020F0600000000000000" pitchFamily="34" charset="-128"/>
                        </a:rPr>
                        <a:t>60</a:t>
                      </a:r>
                      <a:r>
                        <a:rPr kumimoji="1" lang="ja-JP" altLang="en-US" sz="1000" b="0">
                          <a:latin typeface="HGMaruGothicMPRO" panose="020F0600000000000000" pitchFamily="34" charset="-128"/>
                          <a:ea typeface="HGMaruGothicMPRO" panose="020F0600000000000000" pitchFamily="34" charset="-128"/>
                        </a:rPr>
                        <a:t>点＋</a:t>
                      </a:r>
                      <a:r>
                        <a:rPr kumimoji="1" lang="en-US" altLang="ja-JP" sz="1000" b="0" dirty="0">
                          <a:latin typeface="HGMaruGothicMPRO" panose="020F0600000000000000" pitchFamily="34" charset="-128"/>
                          <a:ea typeface="HGMaruGothicMPRO" panose="020F0600000000000000" pitchFamily="34" charset="-128"/>
                        </a:rPr>
                        <a:t>50</a:t>
                      </a:r>
                      <a:r>
                        <a:rPr kumimoji="1" lang="ja-JP" altLang="en-US" sz="1000" b="0">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歯リハ３の１</a:t>
                      </a:r>
                      <a:endParaRPr kumimoji="1" lang="en-US" altLang="ja-JP" sz="1200" dirty="0">
                        <a:latin typeface="HGMaruGothicMPRO" panose="020F0600000000000000" pitchFamily="34" charset="-128"/>
                        <a:ea typeface="HGMaruGothicMPRO" panose="020F0600000000000000" pitchFamily="34" charset="-128"/>
                      </a:endParaRPr>
                    </a:p>
                    <a:p>
                      <a:pPr algn="ctr"/>
                      <a:r>
                        <a:rPr kumimoji="1" lang="ja-JP" altLang="en-US" sz="1000">
                          <a:latin typeface="HGMaruGothicMPRO" panose="020F0600000000000000" pitchFamily="34" charset="-128"/>
                          <a:ea typeface="HGMaruGothicMPRO" panose="020F0600000000000000" pitchFamily="34" charset="-128"/>
                        </a:rPr>
                        <a:t>（</a:t>
                      </a:r>
                      <a:r>
                        <a:rPr kumimoji="1" lang="en-US" altLang="ja-JP" sz="1000" dirty="0">
                          <a:latin typeface="HGMaruGothicMPRO" panose="020F0600000000000000" pitchFamily="34" charset="-128"/>
                          <a:ea typeface="HGMaruGothicMPRO" panose="020F0600000000000000" pitchFamily="34" charset="-128"/>
                        </a:rPr>
                        <a:t>50</a:t>
                      </a:r>
                      <a:r>
                        <a:rPr kumimoji="1" lang="ja-JP" altLang="en-US" sz="1000">
                          <a:latin typeface="HGMaruGothicMPRO" panose="020F0600000000000000" pitchFamily="34" charset="-128"/>
                          <a:ea typeface="HGMaruGothicMPRO" panose="020F0600000000000000" pitchFamily="34" charset="-128"/>
                        </a:rPr>
                        <a:t>点</a:t>
                      </a:r>
                      <a:r>
                        <a:rPr kumimoji="1" lang="en-US" altLang="ja-JP" sz="1000" dirty="0">
                          <a:latin typeface="HGMaruGothicMPRO" panose="020F0600000000000000" pitchFamily="34" charset="-128"/>
                          <a:ea typeface="HGMaruGothicMPRO" panose="020F0600000000000000" pitchFamily="34" charset="-128"/>
                        </a:rPr>
                        <a:t>×</a:t>
                      </a:r>
                      <a:r>
                        <a:rPr kumimoji="1" lang="ja-JP" altLang="en-US" sz="1000">
                          <a:latin typeface="HGMaruGothicMPRO" panose="020F0600000000000000" pitchFamily="34" charset="-128"/>
                          <a:ea typeface="HGMaruGothicMPRO" panose="020F0600000000000000" pitchFamily="34" charset="-128"/>
                        </a:rPr>
                        <a:t>２回）</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0426375"/>
                  </a:ext>
                </a:extLst>
              </a:tr>
              <a:tr h="844789">
                <a:tc>
                  <a:txBody>
                    <a:bodyPr/>
                    <a:lstStyle/>
                    <a:p>
                      <a:pPr algn="ctr"/>
                      <a:r>
                        <a:rPr kumimoji="1" lang="ja-JP" altLang="en-US" sz="1200">
                          <a:latin typeface="HGMaruGothicMPRO" panose="020F0600000000000000" pitchFamily="34" charset="-128"/>
                          <a:ea typeface="HGMaruGothicMPRO" panose="020F0600000000000000" pitchFamily="34" charset="-128"/>
                        </a:rPr>
                        <a:t>０項目</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a:latin typeface="HGMaruGothicMPRO" panose="020F0600000000000000" pitchFamily="34" charset="-128"/>
                          <a:ea typeface="HGMaruGothicMPRO" panose="020F0600000000000000" pitchFamily="34" charset="-128"/>
                        </a:rPr>
                        <a:t>口腔機能発達不全症</a:t>
                      </a:r>
                      <a:endParaRPr kumimoji="1" lang="en-US" altLang="ja-JP" sz="1000" dirty="0">
                        <a:latin typeface="HGMaruGothicMPRO" panose="020F0600000000000000" pitchFamily="34" charset="-128"/>
                        <a:ea typeface="HGMaruGothicMPRO" panose="020F0600000000000000" pitchFamily="34" charset="-128"/>
                      </a:endParaRPr>
                    </a:p>
                    <a:p>
                      <a:pPr algn="ctr"/>
                      <a:r>
                        <a:rPr kumimoji="1" lang="ja-JP" altLang="en-US" sz="1000">
                          <a:latin typeface="HGMaruGothicMPRO" panose="020F0600000000000000" pitchFamily="34" charset="-128"/>
                          <a:ea typeface="HGMaruGothicMPRO" panose="020F0600000000000000" pitchFamily="34" charset="-128"/>
                        </a:rPr>
                        <a:t>の疑い</a:t>
                      </a:r>
                    </a:p>
                  </a:txBody>
                  <a:tcPr marL="36000" marR="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672043"/>
                  </a:ext>
                </a:extLst>
              </a:tr>
              <a:tr h="844789">
                <a:tc>
                  <a:txBody>
                    <a:bodyPr/>
                    <a:lstStyle/>
                    <a:p>
                      <a:pPr algn="ctr"/>
                      <a:r>
                        <a:rPr kumimoji="1" lang="ja-JP" altLang="en-US" sz="1200">
                          <a:latin typeface="HGMaruGothicMPRO" panose="020F0600000000000000" pitchFamily="34" charset="-128"/>
                          <a:ea typeface="HGMaruGothicMPRO" panose="020F0600000000000000" pitchFamily="34" charset="-128"/>
                        </a:rPr>
                        <a:t>いずれか１項目</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a:latin typeface="HGMaruGothicMPRO" panose="020F0600000000000000" pitchFamily="34" charset="-128"/>
                          <a:ea typeface="HGMaruGothicMPRO" panose="020F0600000000000000" pitchFamily="34" charset="-128"/>
                        </a:rPr>
                        <a:t>口腔機能管理中</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666202"/>
                  </a:ext>
                </a:extLst>
              </a:tr>
              <a:tr h="844789">
                <a:tc>
                  <a:txBody>
                    <a:bodyPr/>
                    <a:lstStyle/>
                    <a:p>
                      <a:pPr algn="ctr">
                        <a:lnSpc>
                          <a:spcPct val="100000"/>
                        </a:lnSpc>
                      </a:pPr>
                      <a:r>
                        <a:rPr kumimoji="1" lang="ja-JP" altLang="en-US" sz="700">
                          <a:latin typeface="HGMaruGothicMPRO" panose="020F0600000000000000" pitchFamily="34" charset="-128"/>
                          <a:ea typeface="HGMaruGothicMPRO" panose="020F0600000000000000" pitchFamily="34" charset="-128"/>
                        </a:rPr>
                        <a:t>授乳中：</a:t>
                      </a:r>
                      <a:r>
                        <a:rPr kumimoji="1" lang="en-US" altLang="ja-JP" sz="700" dirty="0">
                          <a:latin typeface="HGMaruGothicMPRO" panose="020F0600000000000000" pitchFamily="34" charset="-128"/>
                          <a:ea typeface="HGMaruGothicMPRO" panose="020F0600000000000000" pitchFamily="34" charset="-128"/>
                        </a:rPr>
                        <a:t>C-1〜C-9</a:t>
                      </a:r>
                      <a:r>
                        <a:rPr kumimoji="1" lang="ja-JP" altLang="en-US" sz="700">
                          <a:latin typeface="HGMaruGothicMPRO" panose="020F0600000000000000" pitchFamily="34" charset="-128"/>
                          <a:ea typeface="HGMaruGothicMPRO" panose="020F0600000000000000" pitchFamily="34" charset="-128"/>
                        </a:rPr>
                        <a:t>で１項目</a:t>
                      </a:r>
                      <a:endParaRPr kumimoji="1" lang="en-US" altLang="ja-JP" sz="700" dirty="0">
                        <a:latin typeface="HGMaruGothicMPRO" panose="020F0600000000000000" pitchFamily="34" charset="-128"/>
                        <a:ea typeface="HGMaruGothicMPRO" panose="020F0600000000000000" pitchFamily="34" charset="-128"/>
                      </a:endParaRPr>
                    </a:p>
                    <a:p>
                      <a:pPr algn="ctr">
                        <a:lnSpc>
                          <a:spcPct val="100000"/>
                        </a:lnSpc>
                      </a:pPr>
                      <a:r>
                        <a:rPr kumimoji="1" lang="ja-JP" altLang="en-US" sz="700">
                          <a:latin typeface="HGMaruGothicMPRO" panose="020F0600000000000000" pitchFamily="34" charset="-128"/>
                          <a:ea typeface="HGMaruGothicMPRO" panose="020F0600000000000000" pitchFamily="34" charset="-128"/>
                        </a:rPr>
                        <a:t>卒乳後：</a:t>
                      </a:r>
                      <a:r>
                        <a:rPr kumimoji="1" lang="en-US" altLang="ja-JP" sz="700" dirty="0">
                          <a:latin typeface="HGMaruGothicMPRO" panose="020F0600000000000000" pitchFamily="34" charset="-128"/>
                          <a:ea typeface="HGMaruGothicMPRO" panose="020F0600000000000000" pitchFamily="34" charset="-128"/>
                        </a:rPr>
                        <a:t>C-1〜C-6</a:t>
                      </a:r>
                      <a:r>
                        <a:rPr kumimoji="1" lang="ja-JP" altLang="en-US" sz="700">
                          <a:latin typeface="HGMaruGothicMPRO" panose="020F0600000000000000" pitchFamily="34" charset="-128"/>
                          <a:ea typeface="HGMaruGothicMPRO" panose="020F0600000000000000" pitchFamily="34" charset="-128"/>
                        </a:rPr>
                        <a:t>で１項目</a:t>
                      </a:r>
                      <a:endParaRPr kumimoji="1" lang="en-US" altLang="ja-JP" sz="700" dirty="0">
                        <a:latin typeface="HGMaruGothicMPRO" panose="020F0600000000000000" pitchFamily="34" charset="-128"/>
                        <a:ea typeface="HGMaruGothicMPRO" panose="020F0600000000000000" pitchFamily="34" charset="-128"/>
                      </a:endParaRPr>
                    </a:p>
                    <a:p>
                      <a:pPr algn="ctr">
                        <a:lnSpc>
                          <a:spcPct val="100000"/>
                        </a:lnSpc>
                      </a:pPr>
                      <a:r>
                        <a:rPr kumimoji="1" lang="ja-JP" altLang="en-US" sz="1200">
                          <a:latin typeface="HGMaruGothicMPRO" panose="020F0600000000000000" pitchFamily="34" charset="-128"/>
                          <a:ea typeface="HGMaruGothicMPRO" panose="020F0600000000000000" pitchFamily="34" charset="-128"/>
                        </a:rPr>
                        <a:t>＋</a:t>
                      </a:r>
                      <a:endParaRPr kumimoji="1" lang="en-US" altLang="ja-JP" sz="1200" dirty="0">
                        <a:latin typeface="HGMaruGothicMPRO" panose="020F0600000000000000" pitchFamily="34" charset="-128"/>
                        <a:ea typeface="HGMaruGothicMPRO" panose="020F0600000000000000" pitchFamily="34" charset="-128"/>
                      </a:endParaRPr>
                    </a:p>
                    <a:p>
                      <a:pPr algn="ctr">
                        <a:lnSpc>
                          <a:spcPct val="100000"/>
                        </a:lnSpc>
                      </a:pPr>
                      <a:r>
                        <a:rPr kumimoji="1" lang="ja-JP" altLang="en-US" sz="600">
                          <a:latin typeface="HGMaruGothicMPRO" panose="020F0600000000000000" pitchFamily="34" charset="-128"/>
                          <a:ea typeface="HGMaruGothicMPRO" panose="020F0600000000000000" pitchFamily="34" charset="-128"/>
                        </a:rPr>
                        <a:t>食べる機能・話す機能で２項目以上</a:t>
                      </a:r>
                      <a:endParaRPr kumimoji="1" lang="en-US" altLang="ja-JP" sz="600" dirty="0">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1000">
                          <a:latin typeface="HGMaruGothicMPRO" panose="020F0600000000000000" pitchFamily="34" charset="-128"/>
                          <a:ea typeface="HGMaruGothicMPRO" panose="020F0600000000000000" pitchFamily="34" charset="-128"/>
                        </a:rPr>
                        <a:t>口腔機能発達不全症</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5757902"/>
                  </a:ext>
                </a:extLst>
              </a:tr>
              <a:tr h="976082">
                <a:tc>
                  <a:txBody>
                    <a:bodyPr/>
                    <a:lstStyle/>
                    <a:p>
                      <a:pPr algn="ctr">
                        <a:lnSpc>
                          <a:spcPct val="100000"/>
                        </a:lnSpc>
                      </a:pPr>
                      <a:r>
                        <a:rPr kumimoji="1" lang="ja-JP" altLang="en-US" sz="700">
                          <a:latin typeface="HGMaruGothicMPRO" panose="020F0600000000000000" pitchFamily="34" charset="-128"/>
                          <a:ea typeface="HGMaruGothicMPRO" panose="020F0600000000000000" pitchFamily="34" charset="-128"/>
                        </a:rPr>
                        <a:t>授乳中：</a:t>
                      </a:r>
                      <a:r>
                        <a:rPr kumimoji="1" lang="en-US" altLang="ja-JP" sz="700" dirty="0">
                          <a:latin typeface="HGMaruGothicMPRO" panose="020F0600000000000000" pitchFamily="34" charset="-128"/>
                          <a:ea typeface="HGMaruGothicMPRO" panose="020F0600000000000000" pitchFamily="34" charset="-128"/>
                        </a:rPr>
                        <a:t>C-1〜C-9</a:t>
                      </a:r>
                      <a:r>
                        <a:rPr kumimoji="1" lang="ja-JP" altLang="en-US" sz="700">
                          <a:latin typeface="HGMaruGothicMPRO" panose="020F0600000000000000" pitchFamily="34" charset="-128"/>
                          <a:ea typeface="HGMaruGothicMPRO" panose="020F0600000000000000" pitchFamily="34" charset="-128"/>
                        </a:rPr>
                        <a:t>で１項目</a:t>
                      </a:r>
                      <a:endParaRPr kumimoji="1" lang="en-US" altLang="ja-JP" sz="700" dirty="0">
                        <a:latin typeface="HGMaruGothicMPRO" panose="020F0600000000000000" pitchFamily="34" charset="-128"/>
                        <a:ea typeface="HGMaruGothicMPRO" panose="020F0600000000000000" pitchFamily="34" charset="-128"/>
                      </a:endParaRPr>
                    </a:p>
                    <a:p>
                      <a:pPr algn="ctr">
                        <a:lnSpc>
                          <a:spcPct val="100000"/>
                        </a:lnSpc>
                      </a:pPr>
                      <a:r>
                        <a:rPr kumimoji="1" lang="ja-JP" altLang="en-US" sz="700">
                          <a:latin typeface="HGMaruGothicMPRO" panose="020F0600000000000000" pitchFamily="34" charset="-128"/>
                          <a:ea typeface="HGMaruGothicMPRO" panose="020F0600000000000000" pitchFamily="34" charset="-128"/>
                        </a:rPr>
                        <a:t>卒乳後：</a:t>
                      </a:r>
                      <a:r>
                        <a:rPr kumimoji="1" lang="en-US" altLang="ja-JP" sz="700" dirty="0">
                          <a:latin typeface="HGMaruGothicMPRO" panose="020F0600000000000000" pitchFamily="34" charset="-128"/>
                          <a:ea typeface="HGMaruGothicMPRO" panose="020F0600000000000000" pitchFamily="34" charset="-128"/>
                        </a:rPr>
                        <a:t>C-1〜C-6</a:t>
                      </a:r>
                      <a:r>
                        <a:rPr kumimoji="1" lang="ja-JP" altLang="en-US" sz="700">
                          <a:latin typeface="HGMaruGothicMPRO" panose="020F0600000000000000" pitchFamily="34" charset="-128"/>
                          <a:ea typeface="HGMaruGothicMPRO" panose="020F0600000000000000" pitchFamily="34" charset="-128"/>
                        </a:rPr>
                        <a:t>で１項目</a:t>
                      </a:r>
                      <a:endParaRPr kumimoji="1" lang="en-US" altLang="ja-JP" sz="700" dirty="0">
                        <a:latin typeface="HGMaruGothicMPRO" panose="020F0600000000000000" pitchFamily="34" charset="-128"/>
                        <a:ea typeface="HGMaruGothicMPRO" panose="020F0600000000000000" pitchFamily="34" charset="-128"/>
                      </a:endParaRPr>
                    </a:p>
                    <a:p>
                      <a:pPr algn="ctr">
                        <a:lnSpc>
                          <a:spcPct val="100000"/>
                        </a:lnSpc>
                      </a:pPr>
                      <a:r>
                        <a:rPr kumimoji="1" lang="ja-JP" altLang="en-US" sz="1200">
                          <a:latin typeface="HGMaruGothicMPRO" panose="020F0600000000000000" pitchFamily="34" charset="-128"/>
                          <a:ea typeface="HGMaruGothicMPRO" panose="020F0600000000000000" pitchFamily="34" charset="-128"/>
                        </a:rPr>
                        <a:t>＋</a:t>
                      </a:r>
                      <a:endParaRPr kumimoji="1" lang="en-US" altLang="ja-JP" sz="1200" dirty="0">
                        <a:latin typeface="HGMaruGothicMPRO" panose="020F0600000000000000" pitchFamily="34" charset="-128"/>
                        <a:ea typeface="HGMaruGothicMPRO" panose="020F0600000000000000" pitchFamily="34" charset="-128"/>
                      </a:endParaRPr>
                    </a:p>
                    <a:p>
                      <a:pPr algn="ctr">
                        <a:lnSpc>
                          <a:spcPct val="100000"/>
                        </a:lnSpc>
                      </a:pPr>
                      <a:r>
                        <a:rPr kumimoji="1" lang="ja-JP" altLang="en-US" sz="600">
                          <a:latin typeface="HGMaruGothicMPRO" panose="020F0600000000000000" pitchFamily="34" charset="-128"/>
                          <a:ea typeface="HGMaruGothicMPRO" panose="020F0600000000000000" pitchFamily="34" charset="-128"/>
                        </a:rPr>
                        <a:t>食べる機能・話す機能で２項目以上</a:t>
                      </a:r>
                      <a:endParaRPr kumimoji="1" lang="en-US" altLang="ja-JP" sz="600" dirty="0">
                        <a:latin typeface="HGMaruGothicMPRO" panose="020F0600000000000000" pitchFamily="34" charset="-128"/>
                        <a:ea typeface="HGMaruGothicMPRO" panose="020F0600000000000000" pitchFamily="34" charset="-128"/>
                      </a:endParaRPr>
                    </a:p>
                    <a:p>
                      <a:pPr algn="ctr">
                        <a:lnSpc>
                          <a:spcPct val="100000"/>
                        </a:lnSpc>
                      </a:pPr>
                      <a:r>
                        <a:rPr kumimoji="1" lang="ja-JP" altLang="en-US" sz="1200">
                          <a:latin typeface="HGMaruGothicMPRO" panose="020F0600000000000000" pitchFamily="34" charset="-128"/>
                          <a:ea typeface="HGMaruGothicMPRO" panose="020F0600000000000000" pitchFamily="34" charset="-128"/>
                        </a:rPr>
                        <a:t>＋</a:t>
                      </a:r>
                      <a:endParaRPr kumimoji="1" lang="en-US" altLang="ja-JP" sz="1200" dirty="0">
                        <a:latin typeface="HGMaruGothicMPRO" panose="020F0600000000000000" pitchFamily="34" charset="-128"/>
                        <a:ea typeface="HGMaruGothicMPRO" panose="020F0600000000000000" pitchFamily="34" charset="-128"/>
                      </a:endParaRPr>
                    </a:p>
                    <a:p>
                      <a:pPr algn="ctr">
                        <a:lnSpc>
                          <a:spcPct val="100000"/>
                        </a:lnSpc>
                      </a:pPr>
                      <a:r>
                        <a:rPr kumimoji="1" lang="ja-JP" altLang="en-US" sz="1200">
                          <a:latin typeface="HGMaruGothicMPRO" panose="020F0600000000000000" pitchFamily="34" charset="-128"/>
                          <a:ea typeface="HGMaruGothicMPRO" panose="020F0600000000000000" pitchFamily="34" charset="-128"/>
                        </a:rPr>
                        <a:t>全体で３項目以上</a:t>
                      </a:r>
                    </a:p>
                  </a:txBody>
                  <a:tcPr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3915833"/>
                  </a:ext>
                </a:extLst>
              </a:tr>
            </a:tbl>
          </a:graphicData>
        </a:graphic>
      </p:graphicFrame>
    </p:spTree>
    <p:extLst>
      <p:ext uri="{BB962C8B-B14F-4D97-AF65-F5344CB8AC3E}">
        <p14:creationId xmlns:p14="http://schemas.microsoft.com/office/powerpoint/2010/main" val="229206870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5F00-0E40-7317-F260-ECFDD3712A0E}"/>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730DF058-E7B9-6ED2-6367-4782708FCBCF}"/>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７．口腔機能の管理</a:t>
            </a:r>
          </a:p>
        </p:txBody>
      </p:sp>
      <p:pic>
        <p:nvPicPr>
          <p:cNvPr id="4" name="図 3">
            <a:extLst>
              <a:ext uri="{FF2B5EF4-FFF2-40B4-BE49-F238E27FC236}">
                <a16:creationId xmlns:a16="http://schemas.microsoft.com/office/drawing/2014/main" id="{13186030-3FBC-3FDF-5F10-8353C03DBB02}"/>
              </a:ext>
            </a:extLst>
          </p:cNvPr>
          <p:cNvPicPr>
            <a:picLocks noChangeAspect="1"/>
          </p:cNvPicPr>
          <p:nvPr/>
        </p:nvPicPr>
        <p:blipFill>
          <a:blip r:embed="rId2"/>
          <a:stretch>
            <a:fillRect/>
          </a:stretch>
        </p:blipFill>
        <p:spPr>
          <a:xfrm>
            <a:off x="215035" y="1824278"/>
            <a:ext cx="11761930" cy="2285265"/>
          </a:xfrm>
          <a:prstGeom prst="rect">
            <a:avLst/>
          </a:prstGeom>
        </p:spPr>
      </p:pic>
    </p:spTree>
    <p:extLst>
      <p:ext uri="{BB962C8B-B14F-4D97-AF65-F5344CB8AC3E}">
        <p14:creationId xmlns:p14="http://schemas.microsoft.com/office/powerpoint/2010/main" val="42729965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5F00-0E40-7317-F260-ECFDD3712A0E}"/>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730DF058-E7B9-6ED2-6367-4782708FCBCF}"/>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７．口腔機能の管理</a:t>
            </a:r>
          </a:p>
        </p:txBody>
      </p:sp>
      <p:pic>
        <p:nvPicPr>
          <p:cNvPr id="4" name="図 3">
            <a:extLst>
              <a:ext uri="{FF2B5EF4-FFF2-40B4-BE49-F238E27FC236}">
                <a16:creationId xmlns:a16="http://schemas.microsoft.com/office/drawing/2014/main" id="{0298F152-5131-3372-87DB-87592EDFBE6B}"/>
              </a:ext>
            </a:extLst>
          </p:cNvPr>
          <p:cNvPicPr>
            <a:picLocks noChangeAspect="1"/>
          </p:cNvPicPr>
          <p:nvPr/>
        </p:nvPicPr>
        <p:blipFill>
          <a:blip r:embed="rId2"/>
          <a:srcRect/>
          <a:stretch/>
        </p:blipFill>
        <p:spPr>
          <a:xfrm>
            <a:off x="4255204" y="1446758"/>
            <a:ext cx="3678743" cy="5117328"/>
          </a:xfrm>
          <a:prstGeom prst="rect">
            <a:avLst/>
          </a:prstGeom>
          <a:ln>
            <a:solidFill>
              <a:schemeClr val="tx1"/>
            </a:solidFill>
          </a:ln>
          <a:effectLst>
            <a:outerShdw blurRad="50800" dist="38100" dir="2700000" algn="tl" rotWithShape="0">
              <a:prstClr val="black">
                <a:alpha val="40000"/>
              </a:prstClr>
            </a:outerShdw>
          </a:effectLst>
        </p:spPr>
      </p:pic>
      <p:sp>
        <p:nvSpPr>
          <p:cNvPr id="2" name="正方形/長方形 1">
            <a:extLst>
              <a:ext uri="{FF2B5EF4-FFF2-40B4-BE49-F238E27FC236}">
                <a16:creationId xmlns:a16="http://schemas.microsoft.com/office/drawing/2014/main" id="{A75B8BD0-DC09-3954-9D14-11BB624AF99E}"/>
              </a:ext>
            </a:extLst>
          </p:cNvPr>
          <p:cNvSpPr/>
          <p:nvPr/>
        </p:nvSpPr>
        <p:spPr>
          <a:xfrm>
            <a:off x="4315969" y="2505899"/>
            <a:ext cx="3511296" cy="3785173"/>
          </a:xfrm>
          <a:prstGeom prst="rect">
            <a:avLst/>
          </a:prstGeom>
          <a:solidFill>
            <a:srgbClr val="FF0000">
              <a:alpha val="10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rPr>
              <a:t>３項目</a:t>
            </a:r>
          </a:p>
        </p:txBody>
      </p:sp>
      <p:sp>
        <p:nvSpPr>
          <p:cNvPr id="3" name="正方形/長方形 2">
            <a:extLst>
              <a:ext uri="{FF2B5EF4-FFF2-40B4-BE49-F238E27FC236}">
                <a16:creationId xmlns:a16="http://schemas.microsoft.com/office/drawing/2014/main" id="{8561789D-C5DE-A7AE-9A70-F4A97B7F12C6}"/>
              </a:ext>
            </a:extLst>
          </p:cNvPr>
          <p:cNvSpPr/>
          <p:nvPr/>
        </p:nvSpPr>
        <p:spPr>
          <a:xfrm>
            <a:off x="4842662" y="2505899"/>
            <a:ext cx="2655419" cy="186095"/>
          </a:xfrm>
          <a:prstGeom prst="rect">
            <a:avLst/>
          </a:prstGeom>
          <a:solidFill>
            <a:srgbClr val="FF000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effectLst>
                  <a:glow rad="101600">
                    <a:schemeClr val="bg1"/>
                  </a:glow>
                </a:effectLst>
                <a:latin typeface="HGMaruGothicMPRO" panose="020F0600000000000000" pitchFamily="34" charset="-128"/>
                <a:ea typeface="HGMaruGothicMPRO" panose="020F0600000000000000" pitchFamily="34" charset="-128"/>
              </a:rPr>
              <a:t>いずれか１項目</a:t>
            </a:r>
          </a:p>
        </p:txBody>
      </p:sp>
      <p:sp>
        <p:nvSpPr>
          <p:cNvPr id="5" name="正方形/長方形 4">
            <a:extLst>
              <a:ext uri="{FF2B5EF4-FFF2-40B4-BE49-F238E27FC236}">
                <a16:creationId xmlns:a16="http://schemas.microsoft.com/office/drawing/2014/main" id="{E687A1CF-B537-2FE4-D3C2-10AE13A94D21}"/>
              </a:ext>
            </a:extLst>
          </p:cNvPr>
          <p:cNvSpPr/>
          <p:nvPr/>
        </p:nvSpPr>
        <p:spPr>
          <a:xfrm>
            <a:off x="4842662" y="3271126"/>
            <a:ext cx="2655419" cy="1117994"/>
          </a:xfrm>
          <a:prstGeom prst="rect">
            <a:avLst/>
          </a:prstGeom>
          <a:solidFill>
            <a:srgbClr val="FF000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effectLst>
                  <a:glow rad="101600">
                    <a:schemeClr val="bg1"/>
                  </a:glow>
                </a:effectLst>
                <a:latin typeface="HGMaruGothicMPRO" panose="020F0600000000000000" pitchFamily="34" charset="-128"/>
                <a:ea typeface="HGMaruGothicMPRO" panose="020F0600000000000000" pitchFamily="34" charset="-128"/>
              </a:rPr>
              <a:t>いずれか１項目</a:t>
            </a:r>
          </a:p>
        </p:txBody>
      </p:sp>
      <p:sp>
        <p:nvSpPr>
          <p:cNvPr id="7" name="正方形/長方形 6">
            <a:extLst>
              <a:ext uri="{FF2B5EF4-FFF2-40B4-BE49-F238E27FC236}">
                <a16:creationId xmlns:a16="http://schemas.microsoft.com/office/drawing/2014/main" id="{301DDF3D-29F0-99F2-79D2-E75C6327E2B8}"/>
              </a:ext>
            </a:extLst>
          </p:cNvPr>
          <p:cNvSpPr/>
          <p:nvPr/>
        </p:nvSpPr>
        <p:spPr>
          <a:xfrm>
            <a:off x="4842662" y="5060953"/>
            <a:ext cx="2655419" cy="186095"/>
          </a:xfrm>
          <a:prstGeom prst="rect">
            <a:avLst/>
          </a:prstGeom>
          <a:solidFill>
            <a:srgbClr val="FF000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effectLst>
                  <a:glow rad="101600">
                    <a:schemeClr val="bg1"/>
                  </a:glow>
                </a:effectLst>
                <a:latin typeface="HGMaruGothicMPRO" panose="020F0600000000000000" pitchFamily="34" charset="-128"/>
                <a:ea typeface="HGMaruGothicMPRO" panose="020F0600000000000000" pitchFamily="34" charset="-128"/>
              </a:rPr>
              <a:t>いずれか１項目</a:t>
            </a:r>
          </a:p>
        </p:txBody>
      </p:sp>
      <p:sp>
        <p:nvSpPr>
          <p:cNvPr id="8" name="正方形/長方形 7">
            <a:extLst>
              <a:ext uri="{FF2B5EF4-FFF2-40B4-BE49-F238E27FC236}">
                <a16:creationId xmlns:a16="http://schemas.microsoft.com/office/drawing/2014/main" id="{047AC2EE-6CD3-3D33-F7B2-910F33E88F8A}"/>
              </a:ext>
            </a:extLst>
          </p:cNvPr>
          <p:cNvSpPr/>
          <p:nvPr/>
        </p:nvSpPr>
        <p:spPr>
          <a:xfrm>
            <a:off x="4842662" y="5259748"/>
            <a:ext cx="2655419" cy="186095"/>
          </a:xfrm>
          <a:prstGeom prst="rect">
            <a:avLst/>
          </a:prstGeom>
          <a:solidFill>
            <a:srgbClr val="FF0000">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effectLst>
                  <a:glow rad="101600">
                    <a:schemeClr val="bg1"/>
                  </a:glow>
                </a:effectLst>
                <a:latin typeface="HGMaruGothicMPRO" panose="020F0600000000000000" pitchFamily="34" charset="-128"/>
                <a:ea typeface="HGMaruGothicMPRO" panose="020F0600000000000000" pitchFamily="34" charset="-128"/>
              </a:rPr>
              <a:t>いずれか１項目</a:t>
            </a:r>
          </a:p>
        </p:txBody>
      </p:sp>
    </p:spTree>
    <p:extLst>
      <p:ext uri="{BB962C8B-B14F-4D97-AF65-F5344CB8AC3E}">
        <p14:creationId xmlns:p14="http://schemas.microsoft.com/office/powerpoint/2010/main" val="119951805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F5F00-0E40-7317-F260-ECFDD3712A0E}"/>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730DF058-E7B9-6ED2-6367-4782708FCBCF}"/>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７．口腔機能の管理</a:t>
            </a:r>
          </a:p>
        </p:txBody>
      </p:sp>
      <p:pic>
        <p:nvPicPr>
          <p:cNvPr id="4" name="図 3">
            <a:extLst>
              <a:ext uri="{FF2B5EF4-FFF2-40B4-BE49-F238E27FC236}">
                <a16:creationId xmlns:a16="http://schemas.microsoft.com/office/drawing/2014/main" id="{0298F152-5131-3372-87DB-87592EDFBE6B}"/>
              </a:ext>
            </a:extLst>
          </p:cNvPr>
          <p:cNvPicPr>
            <a:picLocks noChangeAspect="1"/>
          </p:cNvPicPr>
          <p:nvPr/>
        </p:nvPicPr>
        <p:blipFill>
          <a:blip r:embed="rId2"/>
          <a:srcRect/>
          <a:stretch/>
        </p:blipFill>
        <p:spPr>
          <a:xfrm>
            <a:off x="564155" y="1561514"/>
            <a:ext cx="11276980" cy="5008098"/>
          </a:xfrm>
          <a:prstGeom prst="rect">
            <a:avLst/>
          </a:prstGeom>
          <a:ln>
            <a:noFill/>
          </a:ln>
          <a:effectLst/>
        </p:spPr>
      </p:pic>
      <p:sp>
        <p:nvSpPr>
          <p:cNvPr id="2" name="正方形/長方形 1">
            <a:extLst>
              <a:ext uri="{FF2B5EF4-FFF2-40B4-BE49-F238E27FC236}">
                <a16:creationId xmlns:a16="http://schemas.microsoft.com/office/drawing/2014/main" id="{19A06F59-7B95-21A3-3CFC-A6AC5160EDA2}"/>
              </a:ext>
            </a:extLst>
          </p:cNvPr>
          <p:cNvSpPr/>
          <p:nvPr/>
        </p:nvSpPr>
        <p:spPr>
          <a:xfrm>
            <a:off x="1960327" y="2050490"/>
            <a:ext cx="1781679" cy="282411"/>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
        <p:nvSpPr>
          <p:cNvPr id="3" name="正方形/長方形 2">
            <a:extLst>
              <a:ext uri="{FF2B5EF4-FFF2-40B4-BE49-F238E27FC236}">
                <a16:creationId xmlns:a16="http://schemas.microsoft.com/office/drawing/2014/main" id="{68AC7B5E-BF9F-7FC5-A63F-96CD0B6649B9}"/>
              </a:ext>
            </a:extLst>
          </p:cNvPr>
          <p:cNvSpPr/>
          <p:nvPr/>
        </p:nvSpPr>
        <p:spPr>
          <a:xfrm>
            <a:off x="9194403" y="2891590"/>
            <a:ext cx="2312969" cy="288000"/>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
        <p:nvSpPr>
          <p:cNvPr id="5" name="正方形/長方形 4">
            <a:extLst>
              <a:ext uri="{FF2B5EF4-FFF2-40B4-BE49-F238E27FC236}">
                <a16:creationId xmlns:a16="http://schemas.microsoft.com/office/drawing/2014/main" id="{A4567DD2-7063-E31D-D641-315F1CBA2EAC}"/>
              </a:ext>
            </a:extLst>
          </p:cNvPr>
          <p:cNvSpPr/>
          <p:nvPr/>
        </p:nvSpPr>
        <p:spPr>
          <a:xfrm>
            <a:off x="1643106" y="3302186"/>
            <a:ext cx="9864265" cy="288000"/>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
        <p:nvSpPr>
          <p:cNvPr id="7" name="正方形/長方形 6">
            <a:extLst>
              <a:ext uri="{FF2B5EF4-FFF2-40B4-BE49-F238E27FC236}">
                <a16:creationId xmlns:a16="http://schemas.microsoft.com/office/drawing/2014/main" id="{A7EE40C2-6DAB-BBD8-D62C-F2B8F5DBC7DC}"/>
              </a:ext>
            </a:extLst>
          </p:cNvPr>
          <p:cNvSpPr/>
          <p:nvPr/>
        </p:nvSpPr>
        <p:spPr>
          <a:xfrm>
            <a:off x="1643106" y="3725656"/>
            <a:ext cx="9864264" cy="288000"/>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
        <p:nvSpPr>
          <p:cNvPr id="8" name="正方形/長方形 7">
            <a:extLst>
              <a:ext uri="{FF2B5EF4-FFF2-40B4-BE49-F238E27FC236}">
                <a16:creationId xmlns:a16="http://schemas.microsoft.com/office/drawing/2014/main" id="{3D33C1F7-08BC-93E2-5B4F-A554AD23D178}"/>
              </a:ext>
            </a:extLst>
          </p:cNvPr>
          <p:cNvSpPr/>
          <p:nvPr/>
        </p:nvSpPr>
        <p:spPr>
          <a:xfrm>
            <a:off x="1643104" y="4124914"/>
            <a:ext cx="9864263" cy="288000"/>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
        <p:nvSpPr>
          <p:cNvPr id="9" name="正方形/長方形 8">
            <a:extLst>
              <a:ext uri="{FF2B5EF4-FFF2-40B4-BE49-F238E27FC236}">
                <a16:creationId xmlns:a16="http://schemas.microsoft.com/office/drawing/2014/main" id="{AB3EF5DA-D71F-08FB-9AD2-6BF1D7445C94}"/>
              </a:ext>
            </a:extLst>
          </p:cNvPr>
          <p:cNvSpPr/>
          <p:nvPr/>
        </p:nvSpPr>
        <p:spPr>
          <a:xfrm>
            <a:off x="1643105" y="4532421"/>
            <a:ext cx="9864262" cy="288000"/>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
        <p:nvSpPr>
          <p:cNvPr id="10" name="正方形/長方形 9">
            <a:extLst>
              <a:ext uri="{FF2B5EF4-FFF2-40B4-BE49-F238E27FC236}">
                <a16:creationId xmlns:a16="http://schemas.microsoft.com/office/drawing/2014/main" id="{7BCD8C36-1587-6B51-5A7C-5F8B4B9E0D52}"/>
              </a:ext>
            </a:extLst>
          </p:cNvPr>
          <p:cNvSpPr/>
          <p:nvPr/>
        </p:nvSpPr>
        <p:spPr>
          <a:xfrm>
            <a:off x="1643105" y="4961591"/>
            <a:ext cx="9864262" cy="288000"/>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
        <p:nvSpPr>
          <p:cNvPr id="11" name="正方形/長方形 10">
            <a:extLst>
              <a:ext uri="{FF2B5EF4-FFF2-40B4-BE49-F238E27FC236}">
                <a16:creationId xmlns:a16="http://schemas.microsoft.com/office/drawing/2014/main" id="{F3D95938-639F-2BF6-A270-5FF96C278124}"/>
              </a:ext>
            </a:extLst>
          </p:cNvPr>
          <p:cNvSpPr/>
          <p:nvPr/>
        </p:nvSpPr>
        <p:spPr>
          <a:xfrm>
            <a:off x="1643105" y="5377417"/>
            <a:ext cx="1325178" cy="288000"/>
          </a:xfrm>
          <a:prstGeom prst="rect">
            <a:avLst/>
          </a:prstGeom>
          <a:solidFill>
            <a:srgbClr val="4472C4">
              <a:alpha val="31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bIns="288000" rtlCol="0" anchor="b" anchorCtr="1"/>
          <a:lstStyle/>
          <a:p>
            <a:endParaRPr kumimoji="1" lang="ja-JP" altLang="en-US">
              <a:solidFill>
                <a:schemeClr val="tx1"/>
              </a:solidFill>
              <a:effectLst>
                <a:glow rad="101600">
                  <a:schemeClr val="bg1"/>
                </a:glow>
              </a:effectLst>
              <a:latin typeface="HGMaruGothicMPRO" panose="020F0600000000000000" pitchFamily="34" charset="-128"/>
              <a:ea typeface="HGMaruGothicMPRO" panose="020F0600000000000000" pitchFamily="34" charset="-128"/>
            </a:endParaRPr>
          </a:p>
        </p:txBody>
      </p:sp>
    </p:spTree>
    <p:extLst>
      <p:ext uri="{BB962C8B-B14F-4D97-AF65-F5344CB8AC3E}">
        <p14:creationId xmlns:p14="http://schemas.microsoft.com/office/powerpoint/2010/main" val="4148187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CBF662-B93D-9CAC-23A7-CBF659530616}"/>
              </a:ext>
            </a:extLst>
          </p:cNvPr>
          <p:cNvSpPr>
            <a:spLocks noGrp="1"/>
          </p:cNvSpPr>
          <p:nvPr>
            <p:ph idx="1"/>
          </p:nvPr>
        </p:nvSpPr>
        <p:spPr>
          <a:xfrm>
            <a:off x="141514" y="838200"/>
            <a:ext cx="11734800" cy="5338763"/>
          </a:xfrm>
        </p:spPr>
        <p:txBody>
          <a:bodyPr anchor="ctr" anchorCtr="1">
            <a:normAutofit/>
          </a:bodyPr>
          <a:lstStyle/>
          <a:p>
            <a:pPr marL="0" indent="0">
              <a:buNone/>
            </a:pPr>
            <a:r>
              <a:rPr kumimoji="1" lang="ja-JP" altLang="en-US" sz="6000">
                <a:latin typeface="HGMaruGothicMPRO" panose="020F0600000000000000" pitchFamily="34" charset="-128"/>
                <a:ea typeface="HGMaruGothicMPRO" panose="020F0600000000000000" pitchFamily="34" charset="-128"/>
              </a:rPr>
              <a:t>中医協資料のレイアウトに注目</a:t>
            </a:r>
            <a:endParaRPr kumimoji="1" lang="en-US" altLang="ja-JP" sz="6000" dirty="0">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BEA23F75-5E3C-BFD5-8590-E5BE8F1A3FAF}"/>
              </a:ext>
            </a:extLst>
          </p:cNvPr>
          <p:cNvSpPr>
            <a:spLocks noGrp="1"/>
          </p:cNvSpPr>
          <p:nvPr>
            <p:ph type="sldNum" sz="quarter" idx="12"/>
          </p:nvPr>
        </p:nvSpPr>
        <p:spPr/>
        <p:txBody>
          <a:bodyPr/>
          <a:lstStyle/>
          <a:p>
            <a:fld id="{7F53A4F6-1DED-4042-94B1-26CBF9BCF6BA}" type="slidenum">
              <a:rPr kumimoji="1" lang="ja-JP" altLang="en-US" smtClean="0"/>
              <a:t>34</a:t>
            </a:fld>
            <a:endParaRPr kumimoji="1" lang="ja-JP" altLang="en-US"/>
          </a:p>
        </p:txBody>
      </p:sp>
    </p:spTree>
    <p:extLst>
      <p:ext uri="{BB962C8B-B14F-4D97-AF65-F5344CB8AC3E}">
        <p14:creationId xmlns:p14="http://schemas.microsoft.com/office/powerpoint/2010/main" val="2052973658"/>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057B32E-320A-B82F-0363-C027E4C5EE3A}"/>
              </a:ext>
            </a:extLst>
          </p:cNvPr>
          <p:cNvSpPr txBox="1">
            <a:spLocks/>
          </p:cNvSpPr>
          <p:nvPr/>
        </p:nvSpPr>
        <p:spPr>
          <a:xfrm>
            <a:off x="-1" y="0"/>
            <a:ext cx="12189155" cy="1740672"/>
          </a:xfrm>
          <a:prstGeom prst="rect">
            <a:avLst/>
          </a:prstGeom>
          <a:solidFill>
            <a:schemeClr val="bg1">
              <a:alpha val="85000"/>
            </a:schemeClr>
          </a:solidFill>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u="sng">
                <a:effectLst>
                  <a:glow rad="63500">
                    <a:schemeClr val="bg1"/>
                  </a:glow>
                </a:effectLst>
                <a:latin typeface="HGMaruGothicMPRO" panose="020F0600000000000000" pitchFamily="34" charset="-128"/>
                <a:ea typeface="HGMaruGothicMPRO" panose="020F0600000000000000" pitchFamily="34" charset="-128"/>
              </a:rPr>
              <a:t>７．口腔機能の管理</a:t>
            </a:r>
          </a:p>
        </p:txBody>
      </p:sp>
      <p:sp>
        <p:nvSpPr>
          <p:cNvPr id="3" name="コンテンツ プレースホルダー 2">
            <a:extLst>
              <a:ext uri="{FF2B5EF4-FFF2-40B4-BE49-F238E27FC236}">
                <a16:creationId xmlns:a16="http://schemas.microsoft.com/office/drawing/2014/main" id="{BAAD48D8-F4E1-8434-0545-0DDCA2C4A401}"/>
              </a:ext>
            </a:extLst>
          </p:cNvPr>
          <p:cNvSpPr>
            <a:spLocks noGrp="1"/>
          </p:cNvSpPr>
          <p:nvPr>
            <p:ph idx="1"/>
          </p:nvPr>
        </p:nvSpPr>
        <p:spPr>
          <a:xfrm>
            <a:off x="788941" y="1390455"/>
            <a:ext cx="10515600" cy="655108"/>
          </a:xfrm>
        </p:spPr>
        <p:txBody>
          <a:bodyPr/>
          <a:lstStyle/>
          <a:p>
            <a:pPr marL="0" indent="0" algn="ctr">
              <a:buNone/>
            </a:pPr>
            <a:r>
              <a:rPr kumimoji="1" lang="ja-JP" altLang="en-US">
                <a:latin typeface="HGMaruGothicMPRO" panose="020F0600000000000000" pitchFamily="34" charset="-128"/>
                <a:ea typeface="HGMaruGothicMPRO" panose="020F0600000000000000" pitchFamily="34" charset="-128"/>
              </a:rPr>
              <a:t>＜傷病名と算定項目＞</a:t>
            </a:r>
          </a:p>
        </p:txBody>
      </p:sp>
      <p:grpSp>
        <p:nvGrpSpPr>
          <p:cNvPr id="10" name="グループ化 9">
            <a:extLst>
              <a:ext uri="{FF2B5EF4-FFF2-40B4-BE49-F238E27FC236}">
                <a16:creationId xmlns:a16="http://schemas.microsoft.com/office/drawing/2014/main" id="{C006B44D-F20A-C648-6C30-95365B44DA33}"/>
              </a:ext>
            </a:extLst>
          </p:cNvPr>
          <p:cNvGrpSpPr/>
          <p:nvPr/>
        </p:nvGrpSpPr>
        <p:grpSpPr>
          <a:xfrm>
            <a:off x="463425" y="1849831"/>
            <a:ext cx="1652688" cy="491120"/>
            <a:chOff x="585345" y="2185111"/>
            <a:chExt cx="1652688" cy="491120"/>
          </a:xfrm>
        </p:grpSpPr>
        <p:sp>
          <p:nvSpPr>
            <p:cNvPr id="8" name="コンテンツ プレースホルダー 2">
              <a:extLst>
                <a:ext uri="{FF2B5EF4-FFF2-40B4-BE49-F238E27FC236}">
                  <a16:creationId xmlns:a16="http://schemas.microsoft.com/office/drawing/2014/main" id="{B497D35A-3CD5-1E6D-BA21-CBD372FBA5AB}"/>
                </a:ext>
              </a:extLst>
            </p:cNvPr>
            <p:cNvSpPr txBox="1">
              <a:spLocks/>
            </p:cNvSpPr>
            <p:nvPr/>
          </p:nvSpPr>
          <p:spPr>
            <a:xfrm>
              <a:off x="585345" y="2394856"/>
              <a:ext cx="763922" cy="281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a:solidFill>
                    <a:schemeClr val="bg1"/>
                  </a:solidFill>
                  <a:latin typeface="HGMaruGothicMPRO" panose="020F0600000000000000" pitchFamily="34" charset="-128"/>
                  <a:ea typeface="HGMaruGothicMPRO" panose="020F0600000000000000" pitchFamily="34" charset="-128"/>
                </a:rPr>
                <a:t>傷病名　</a:t>
              </a:r>
            </a:p>
          </p:txBody>
        </p:sp>
        <p:sp>
          <p:nvSpPr>
            <p:cNvPr id="9" name="コンテンツ プレースホルダー 2">
              <a:extLst>
                <a:ext uri="{FF2B5EF4-FFF2-40B4-BE49-F238E27FC236}">
                  <a16:creationId xmlns:a16="http://schemas.microsoft.com/office/drawing/2014/main" id="{16C96F2E-1C59-4A3B-BFF9-8FDCD9FD595E}"/>
                </a:ext>
              </a:extLst>
            </p:cNvPr>
            <p:cNvSpPr txBox="1">
              <a:spLocks/>
            </p:cNvSpPr>
            <p:nvPr/>
          </p:nvSpPr>
          <p:spPr>
            <a:xfrm>
              <a:off x="1264426" y="2185111"/>
              <a:ext cx="973607" cy="218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a:solidFill>
                    <a:schemeClr val="bg1"/>
                  </a:solidFill>
                  <a:latin typeface="HGMaruGothicMPRO" panose="020F0600000000000000" pitchFamily="34" charset="-128"/>
                  <a:ea typeface="HGMaruGothicMPRO" panose="020F0600000000000000" pitchFamily="34" charset="-128"/>
                </a:rPr>
                <a:t>算定項目</a:t>
              </a:r>
            </a:p>
          </p:txBody>
        </p:sp>
      </p:grpSp>
      <p:grpSp>
        <p:nvGrpSpPr>
          <p:cNvPr id="15" name="グループ化 14">
            <a:extLst>
              <a:ext uri="{FF2B5EF4-FFF2-40B4-BE49-F238E27FC236}">
                <a16:creationId xmlns:a16="http://schemas.microsoft.com/office/drawing/2014/main" id="{FBA4F99E-C4D1-A695-3684-43DF0EC267B9}"/>
              </a:ext>
            </a:extLst>
          </p:cNvPr>
          <p:cNvGrpSpPr/>
          <p:nvPr/>
        </p:nvGrpSpPr>
        <p:grpSpPr>
          <a:xfrm>
            <a:off x="521280" y="3991091"/>
            <a:ext cx="1654225" cy="670326"/>
            <a:chOff x="635580" y="2375423"/>
            <a:chExt cx="1654225" cy="404373"/>
          </a:xfrm>
        </p:grpSpPr>
        <p:sp>
          <p:nvSpPr>
            <p:cNvPr id="16" name="コンテンツ プレースホルダー 2">
              <a:extLst>
                <a:ext uri="{FF2B5EF4-FFF2-40B4-BE49-F238E27FC236}">
                  <a16:creationId xmlns:a16="http://schemas.microsoft.com/office/drawing/2014/main" id="{1B0266F9-97BE-1F1A-1FCC-79426AA91B3F}"/>
                </a:ext>
              </a:extLst>
            </p:cNvPr>
            <p:cNvSpPr txBox="1">
              <a:spLocks/>
            </p:cNvSpPr>
            <p:nvPr/>
          </p:nvSpPr>
          <p:spPr>
            <a:xfrm>
              <a:off x="635580" y="2498421"/>
              <a:ext cx="763922" cy="281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a:solidFill>
                    <a:schemeClr val="bg1"/>
                  </a:solidFill>
                  <a:latin typeface="HGMaruGothicMPRO" panose="020F0600000000000000" pitchFamily="34" charset="-128"/>
                  <a:ea typeface="HGMaruGothicMPRO" panose="020F0600000000000000" pitchFamily="34" charset="-128"/>
                </a:rPr>
                <a:t>傷病名　</a:t>
              </a:r>
            </a:p>
          </p:txBody>
        </p:sp>
        <p:sp>
          <p:nvSpPr>
            <p:cNvPr id="17" name="コンテンツ プレースホルダー 2">
              <a:extLst>
                <a:ext uri="{FF2B5EF4-FFF2-40B4-BE49-F238E27FC236}">
                  <a16:creationId xmlns:a16="http://schemas.microsoft.com/office/drawing/2014/main" id="{19AF1E01-E92C-E2A2-77FC-F721E36F782C}"/>
                </a:ext>
              </a:extLst>
            </p:cNvPr>
            <p:cNvSpPr txBox="1">
              <a:spLocks/>
            </p:cNvSpPr>
            <p:nvPr/>
          </p:nvSpPr>
          <p:spPr>
            <a:xfrm>
              <a:off x="1316198" y="2375423"/>
              <a:ext cx="973607" cy="218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1400">
                  <a:solidFill>
                    <a:schemeClr val="bg1"/>
                  </a:solidFill>
                  <a:latin typeface="HGMaruGothicMPRO" panose="020F0600000000000000" pitchFamily="34" charset="-128"/>
                  <a:ea typeface="HGMaruGothicMPRO" panose="020F0600000000000000" pitchFamily="34" charset="-128"/>
                </a:rPr>
                <a:t>算定項目</a:t>
              </a:r>
            </a:p>
          </p:txBody>
        </p:sp>
      </p:grpSp>
      <p:sp>
        <p:nvSpPr>
          <p:cNvPr id="2" name="スライド番号プレースホルダー 1">
            <a:extLst>
              <a:ext uri="{FF2B5EF4-FFF2-40B4-BE49-F238E27FC236}">
                <a16:creationId xmlns:a16="http://schemas.microsoft.com/office/drawing/2014/main" id="{521DF18E-32E7-24E4-C8DA-C06C06B5F03D}"/>
              </a:ext>
            </a:extLst>
          </p:cNvPr>
          <p:cNvSpPr>
            <a:spLocks noGrp="1"/>
          </p:cNvSpPr>
          <p:nvPr>
            <p:ph type="sldNum" sz="quarter" idx="12"/>
          </p:nvPr>
        </p:nvSpPr>
        <p:spPr/>
        <p:txBody>
          <a:bodyPr/>
          <a:lstStyle/>
          <a:p>
            <a:fld id="{7F53A4F6-1DED-4042-94B1-26CBF9BCF6BA}" type="slidenum">
              <a:rPr kumimoji="1" lang="ja-JP" altLang="en-US" smtClean="0"/>
              <a:t>340</a:t>
            </a:fld>
            <a:endParaRPr kumimoji="1" lang="ja-JP" altLang="en-US"/>
          </a:p>
        </p:txBody>
      </p:sp>
      <p:graphicFrame>
        <p:nvGraphicFramePr>
          <p:cNvPr id="6" name="表 5">
            <a:extLst>
              <a:ext uri="{FF2B5EF4-FFF2-40B4-BE49-F238E27FC236}">
                <a16:creationId xmlns:a16="http://schemas.microsoft.com/office/drawing/2014/main" id="{9D996F48-6134-E991-573E-657DE91532A1}"/>
              </a:ext>
            </a:extLst>
          </p:cNvPr>
          <p:cNvGraphicFramePr>
            <a:graphicFrameLocks noGrp="1"/>
          </p:cNvGraphicFramePr>
          <p:nvPr>
            <p:extLst>
              <p:ext uri="{D42A27DB-BD31-4B8C-83A1-F6EECF244321}">
                <p14:modId xmlns:p14="http://schemas.microsoft.com/office/powerpoint/2010/main" val="1676470324"/>
              </p:ext>
            </p:extLst>
          </p:nvPr>
        </p:nvGraphicFramePr>
        <p:xfrm>
          <a:off x="145143" y="2163120"/>
          <a:ext cx="11843656" cy="4041737"/>
        </p:xfrm>
        <a:graphic>
          <a:graphicData uri="http://schemas.openxmlformats.org/drawingml/2006/table">
            <a:tbl>
              <a:tblPr firstRow="1" bandRow="1">
                <a:tableStyleId>{69012ECD-51FC-41F1-AA8D-1B2483CD663E}</a:tableStyleId>
              </a:tblPr>
              <a:tblGrid>
                <a:gridCol w="1356688">
                  <a:extLst>
                    <a:ext uri="{9D8B030D-6E8A-4147-A177-3AD203B41FA5}">
                      <a16:colId xmlns:a16="http://schemas.microsoft.com/office/drawing/2014/main" val="3393068494"/>
                    </a:ext>
                  </a:extLst>
                </a:gridCol>
                <a:gridCol w="1310871">
                  <a:extLst>
                    <a:ext uri="{9D8B030D-6E8A-4147-A177-3AD203B41FA5}">
                      <a16:colId xmlns:a16="http://schemas.microsoft.com/office/drawing/2014/main" val="964512832"/>
                    </a:ext>
                  </a:extLst>
                </a:gridCol>
                <a:gridCol w="1310871">
                  <a:extLst>
                    <a:ext uri="{9D8B030D-6E8A-4147-A177-3AD203B41FA5}">
                      <a16:colId xmlns:a16="http://schemas.microsoft.com/office/drawing/2014/main" val="1203285058"/>
                    </a:ext>
                  </a:extLst>
                </a:gridCol>
                <a:gridCol w="1310871">
                  <a:extLst>
                    <a:ext uri="{9D8B030D-6E8A-4147-A177-3AD203B41FA5}">
                      <a16:colId xmlns:a16="http://schemas.microsoft.com/office/drawing/2014/main" val="3713199521"/>
                    </a:ext>
                  </a:extLst>
                </a:gridCol>
                <a:gridCol w="1310871">
                  <a:extLst>
                    <a:ext uri="{9D8B030D-6E8A-4147-A177-3AD203B41FA5}">
                      <a16:colId xmlns:a16="http://schemas.microsoft.com/office/drawing/2014/main" val="3000258256"/>
                    </a:ext>
                  </a:extLst>
                </a:gridCol>
                <a:gridCol w="1310871">
                  <a:extLst>
                    <a:ext uri="{9D8B030D-6E8A-4147-A177-3AD203B41FA5}">
                      <a16:colId xmlns:a16="http://schemas.microsoft.com/office/drawing/2014/main" val="1565107619"/>
                    </a:ext>
                  </a:extLst>
                </a:gridCol>
                <a:gridCol w="1310871">
                  <a:extLst>
                    <a:ext uri="{9D8B030D-6E8A-4147-A177-3AD203B41FA5}">
                      <a16:colId xmlns:a16="http://schemas.microsoft.com/office/drawing/2014/main" val="2938153891"/>
                    </a:ext>
                  </a:extLst>
                </a:gridCol>
                <a:gridCol w="1310871">
                  <a:extLst>
                    <a:ext uri="{9D8B030D-6E8A-4147-A177-3AD203B41FA5}">
                      <a16:colId xmlns:a16="http://schemas.microsoft.com/office/drawing/2014/main" val="4212712903"/>
                    </a:ext>
                  </a:extLst>
                </a:gridCol>
                <a:gridCol w="1310871">
                  <a:extLst>
                    <a:ext uri="{9D8B030D-6E8A-4147-A177-3AD203B41FA5}">
                      <a16:colId xmlns:a16="http://schemas.microsoft.com/office/drawing/2014/main" val="3846938476"/>
                    </a:ext>
                  </a:extLst>
                </a:gridCol>
              </a:tblGrid>
              <a:tr h="551628">
                <a:tc>
                  <a:txBody>
                    <a:bodyPr/>
                    <a:lstStyle/>
                    <a:p>
                      <a:pPr algn="ctr"/>
                      <a:r>
                        <a:rPr kumimoji="1" lang="ja-JP" altLang="en-US" sz="1200">
                          <a:latin typeface="HGMaruGothicMPRO" panose="020F0600000000000000" pitchFamily="34" charset="-128"/>
                          <a:ea typeface="HGMaruGothicMPRO" panose="020F0600000000000000" pitchFamily="34" charset="-128"/>
                        </a:rPr>
                        <a:t>チェック</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傷病名</a:t>
                      </a:r>
                      <a:endParaRPr kumimoji="1" lang="en-US" altLang="ja-JP" sz="1200" dirty="0">
                        <a:latin typeface="HGMaruGothicMPRO" panose="020F0600000000000000" pitchFamily="34" charset="-128"/>
                        <a:ea typeface="HGMaruGothicMPRO" panose="020F0600000000000000" pitchFamily="34" charset="-128"/>
                      </a:endParaRP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a:solidFill>
                            <a:srgbClr val="FFFF00"/>
                          </a:solidFill>
                          <a:latin typeface="HGMaruGothicMPRO" panose="020F0600000000000000" pitchFamily="34" charset="-128"/>
                          <a:ea typeface="HGMaruGothicMPRO" panose="020F0600000000000000" pitchFamily="34" charset="-128"/>
                        </a:rPr>
                        <a:t>咀嚼能力１・咬合圧１</a:t>
                      </a:r>
                      <a:endParaRPr kumimoji="1" lang="en-US" altLang="ja-JP" sz="900" dirty="0">
                        <a:solidFill>
                          <a:srgbClr val="FFFF00"/>
                        </a:solidFill>
                        <a:latin typeface="HGMaruGothicMPRO" panose="020F0600000000000000" pitchFamily="34" charset="-128"/>
                        <a:ea typeface="HGMaruGothicMPRO" panose="020F0600000000000000" pitchFamily="34" charset="-128"/>
                      </a:endParaRPr>
                    </a:p>
                    <a:p>
                      <a:pPr algn="ctr"/>
                      <a:r>
                        <a:rPr kumimoji="1" lang="ja-JP" altLang="en-US" sz="1000">
                          <a:solidFill>
                            <a:srgbClr val="FFFF00"/>
                          </a:solidFill>
                          <a:latin typeface="HGMaruGothicMPRO" panose="020F0600000000000000" pitchFamily="34" charset="-128"/>
                          <a:ea typeface="HGMaruGothicMPRO" panose="020F0600000000000000" pitchFamily="34" charset="-128"/>
                        </a:rPr>
                        <a:t>（</a:t>
                      </a:r>
                      <a:r>
                        <a:rPr kumimoji="1" lang="en-US" altLang="ja-JP" sz="1000" dirty="0">
                          <a:solidFill>
                            <a:srgbClr val="FFFF00"/>
                          </a:solidFill>
                          <a:latin typeface="HGMaruGothicMPRO" panose="020F0600000000000000" pitchFamily="34" charset="-128"/>
                          <a:ea typeface="HGMaruGothicMPRO" panose="020F0600000000000000" pitchFamily="34" charset="-128"/>
                        </a:rPr>
                        <a:t>140</a:t>
                      </a:r>
                      <a:r>
                        <a:rPr kumimoji="1" lang="ja-JP" altLang="en-US" sz="1000">
                          <a:solidFill>
                            <a:srgbClr val="FFFF00"/>
                          </a:solidFill>
                          <a:latin typeface="HGMaruGothicMPRO" panose="020F0600000000000000" pitchFamily="34" charset="-128"/>
                          <a:ea typeface="HGMaruGothicMPRO" panose="020F0600000000000000" pitchFamily="34" charset="-128"/>
                        </a:rPr>
                        <a:t>点・</a:t>
                      </a:r>
                      <a:r>
                        <a:rPr kumimoji="1" lang="en-US" altLang="ja-JP" sz="1000" dirty="0">
                          <a:solidFill>
                            <a:srgbClr val="FFFF00"/>
                          </a:solidFill>
                          <a:latin typeface="HGMaruGothicMPRO" panose="020F0600000000000000" pitchFamily="34" charset="-128"/>
                          <a:ea typeface="HGMaruGothicMPRO" panose="020F0600000000000000" pitchFamily="34" charset="-128"/>
                        </a:rPr>
                        <a:t>130</a:t>
                      </a:r>
                      <a:r>
                        <a:rPr kumimoji="1" lang="ja-JP" altLang="en-US" sz="1000">
                          <a:solidFill>
                            <a:srgbClr val="FFFF00"/>
                          </a:solidFill>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solidFill>
                            <a:srgbClr val="FFFF00"/>
                          </a:solidFill>
                          <a:latin typeface="HGMaruGothicMPRO" panose="020F0600000000000000" pitchFamily="34" charset="-128"/>
                          <a:ea typeface="HGMaruGothicMPRO" panose="020F0600000000000000" pitchFamily="34" charset="-128"/>
                        </a:rPr>
                        <a:t>舌　圧</a:t>
                      </a:r>
                      <a:endParaRPr kumimoji="1" lang="en-US" altLang="ja-JP" sz="1200" dirty="0">
                        <a:solidFill>
                          <a:srgbClr val="FFFF00"/>
                        </a:solidFill>
                        <a:latin typeface="HGMaruGothicMPRO" panose="020F0600000000000000" pitchFamily="34" charset="-128"/>
                        <a:ea typeface="HGMaruGothicMPRO" panose="020F0600000000000000" pitchFamily="34" charset="-128"/>
                      </a:endParaRPr>
                    </a:p>
                    <a:p>
                      <a:pPr algn="ctr"/>
                      <a:r>
                        <a:rPr kumimoji="1" lang="ja-JP" altLang="en-US" sz="1000">
                          <a:solidFill>
                            <a:srgbClr val="FFFF00"/>
                          </a:solidFill>
                          <a:latin typeface="HGMaruGothicMPRO" panose="020F0600000000000000" pitchFamily="34" charset="-128"/>
                          <a:ea typeface="HGMaruGothicMPRO" panose="020F0600000000000000" pitchFamily="34" charset="-128"/>
                        </a:rPr>
                        <a:t>（</a:t>
                      </a:r>
                      <a:r>
                        <a:rPr kumimoji="1" lang="en-US" altLang="ja-JP" sz="1000" dirty="0">
                          <a:solidFill>
                            <a:srgbClr val="FFFF00"/>
                          </a:solidFill>
                          <a:latin typeface="HGMaruGothicMPRO" panose="020F0600000000000000" pitchFamily="34" charset="-128"/>
                          <a:ea typeface="HGMaruGothicMPRO" panose="020F0600000000000000" pitchFamily="34" charset="-128"/>
                        </a:rPr>
                        <a:t>140</a:t>
                      </a:r>
                      <a:r>
                        <a:rPr kumimoji="1" lang="ja-JP" altLang="en-US" sz="1000">
                          <a:solidFill>
                            <a:srgbClr val="FFFF00"/>
                          </a:solidFill>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solidFill>
                            <a:srgbClr val="FFFF00"/>
                          </a:solidFill>
                          <a:latin typeface="HGMaruGothicMPRO" panose="020F0600000000000000" pitchFamily="34" charset="-128"/>
                          <a:ea typeface="HGMaruGothicMPRO" panose="020F0600000000000000" pitchFamily="34" charset="-128"/>
                        </a:rPr>
                        <a:t>口菌検２</a:t>
                      </a:r>
                      <a:endParaRPr kumimoji="1" lang="en-US" altLang="ja-JP" sz="1200" dirty="0">
                        <a:solidFill>
                          <a:srgbClr val="FFFF00"/>
                        </a:solidFill>
                        <a:latin typeface="HGMaruGothicMPRO" panose="020F0600000000000000" pitchFamily="34" charset="-128"/>
                        <a:ea typeface="HGMaruGothicMPRO" panose="020F0600000000000000" pitchFamily="34" charset="-128"/>
                      </a:endParaRPr>
                    </a:p>
                    <a:p>
                      <a:pPr algn="ctr"/>
                      <a:r>
                        <a:rPr kumimoji="1" lang="ja-JP" altLang="en-US" sz="1000" b="0">
                          <a:solidFill>
                            <a:srgbClr val="FFFF00"/>
                          </a:solidFill>
                          <a:latin typeface="HGMaruGothicMPRO" panose="020F0600000000000000" pitchFamily="34" charset="-128"/>
                          <a:ea typeface="HGMaruGothicMPRO" panose="020F0600000000000000" pitchFamily="34" charset="-128"/>
                        </a:rPr>
                        <a:t>（</a:t>
                      </a:r>
                      <a:r>
                        <a:rPr kumimoji="1" lang="en-US" altLang="ja-JP" sz="1000" b="0" dirty="0">
                          <a:solidFill>
                            <a:srgbClr val="FFFF00"/>
                          </a:solidFill>
                          <a:latin typeface="HGMaruGothicMPRO" panose="020F0600000000000000" pitchFamily="34" charset="-128"/>
                          <a:ea typeface="HGMaruGothicMPRO" panose="020F0600000000000000" pitchFamily="34" charset="-128"/>
                        </a:rPr>
                        <a:t>65</a:t>
                      </a:r>
                      <a:r>
                        <a:rPr kumimoji="1" lang="ja-JP" altLang="en-US" sz="1000" b="0">
                          <a:solidFill>
                            <a:srgbClr val="FFFF00"/>
                          </a:solidFill>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歯　管</a:t>
                      </a:r>
                      <a:endParaRPr kumimoji="1" lang="en-US" altLang="ja-JP" sz="1200" dirty="0">
                        <a:latin typeface="HGMaruGothicMPRO" panose="020F0600000000000000" pitchFamily="34" charset="-128"/>
                        <a:ea typeface="HGMaruGothicMPRO" panose="020F0600000000000000" pitchFamily="34" charset="-128"/>
                      </a:endParaRPr>
                    </a:p>
                    <a:p>
                      <a:pPr algn="ctr"/>
                      <a:r>
                        <a:rPr kumimoji="1" lang="ja-JP" altLang="en-US" sz="1000">
                          <a:latin typeface="HGMaruGothicMPRO" panose="020F0600000000000000" pitchFamily="34" charset="-128"/>
                          <a:ea typeface="HGMaruGothicMPRO" panose="020F0600000000000000" pitchFamily="34" charset="-128"/>
                        </a:rPr>
                        <a:t>（</a:t>
                      </a:r>
                      <a:r>
                        <a:rPr kumimoji="1" lang="en-US" altLang="ja-JP" sz="1000" dirty="0">
                          <a:latin typeface="HGMaruGothicMPRO" panose="020F0600000000000000" pitchFamily="34" charset="-128"/>
                          <a:ea typeface="HGMaruGothicMPRO" panose="020F0600000000000000" pitchFamily="34" charset="-128"/>
                        </a:rPr>
                        <a:t>80</a:t>
                      </a:r>
                      <a:r>
                        <a:rPr kumimoji="1" lang="ja-JP" altLang="en-US" sz="1000">
                          <a:latin typeface="HGMaruGothicMPRO" panose="020F0600000000000000" pitchFamily="34" charset="-128"/>
                          <a:ea typeface="HGMaruGothicMPRO" panose="020F0600000000000000" pitchFamily="34" charset="-128"/>
                        </a:rPr>
                        <a:t>点・</a:t>
                      </a:r>
                      <a:r>
                        <a:rPr kumimoji="1" lang="en-US" altLang="ja-JP" sz="1000" dirty="0">
                          <a:latin typeface="HGMaruGothicMPRO" panose="020F0600000000000000" pitchFamily="34" charset="-128"/>
                          <a:ea typeface="HGMaruGothicMPRO" panose="020F0600000000000000" pitchFamily="34" charset="-128"/>
                        </a:rPr>
                        <a:t>100</a:t>
                      </a:r>
                      <a:r>
                        <a:rPr kumimoji="1" lang="ja-JP" altLang="en-US" sz="1000">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a:latin typeface="HGMaruGothicMPRO" panose="020F0600000000000000" pitchFamily="34" charset="-128"/>
                          <a:ea typeface="HGMaruGothicMPRO" panose="020F0600000000000000" pitchFamily="34" charset="-128"/>
                        </a:rPr>
                        <a:t>実地指１・２＋口指導</a:t>
                      </a:r>
                      <a:endParaRPr kumimoji="1" lang="en-US" altLang="ja-JP" sz="900" dirty="0">
                        <a:latin typeface="HGMaruGothicMPRO" panose="020F0600000000000000" pitchFamily="34" charset="-128"/>
                        <a:ea typeface="HGMaruGothicMPRO" panose="020F0600000000000000" pitchFamily="34" charset="-128"/>
                      </a:endParaRPr>
                    </a:p>
                    <a:p>
                      <a:pPr algn="ctr"/>
                      <a:r>
                        <a:rPr kumimoji="1" lang="ja-JP" altLang="en-US" sz="800" b="0">
                          <a:latin typeface="HGMaruGothicMPRO" panose="020F0600000000000000" pitchFamily="34" charset="-128"/>
                          <a:ea typeface="HGMaruGothicMPRO" panose="020F0600000000000000" pitchFamily="34" charset="-128"/>
                        </a:rPr>
                        <a:t>（</a:t>
                      </a:r>
                      <a:r>
                        <a:rPr kumimoji="1" lang="en-US" altLang="ja-JP" sz="800" b="0" dirty="0">
                          <a:latin typeface="HGMaruGothicMPRO" panose="020F0600000000000000" pitchFamily="34" charset="-128"/>
                          <a:ea typeface="HGMaruGothicMPRO" panose="020F0600000000000000" pitchFamily="34" charset="-128"/>
                        </a:rPr>
                        <a:t>80</a:t>
                      </a:r>
                      <a:r>
                        <a:rPr kumimoji="1" lang="ja-JP" altLang="en-US" sz="800" b="0">
                          <a:latin typeface="HGMaruGothicMPRO" panose="020F0600000000000000" pitchFamily="34" charset="-128"/>
                          <a:ea typeface="HGMaruGothicMPRO" panose="020F0600000000000000" pitchFamily="34" charset="-128"/>
                        </a:rPr>
                        <a:t>点・</a:t>
                      </a:r>
                      <a:r>
                        <a:rPr kumimoji="1" lang="en-US" altLang="ja-JP" sz="800" b="0" dirty="0">
                          <a:latin typeface="HGMaruGothicMPRO" panose="020F0600000000000000" pitchFamily="34" charset="-128"/>
                          <a:ea typeface="HGMaruGothicMPRO" panose="020F0600000000000000" pitchFamily="34" charset="-128"/>
                        </a:rPr>
                        <a:t>100</a:t>
                      </a:r>
                      <a:r>
                        <a:rPr kumimoji="1" lang="ja-JP" altLang="en-US" sz="800" b="0">
                          <a:latin typeface="HGMaruGothicMPRO" panose="020F0600000000000000" pitchFamily="34" charset="-128"/>
                          <a:ea typeface="HGMaruGothicMPRO" panose="020F0600000000000000" pitchFamily="34" charset="-128"/>
                        </a:rPr>
                        <a:t>点＋</a:t>
                      </a:r>
                      <a:r>
                        <a:rPr kumimoji="1" lang="en-US" altLang="ja-JP" sz="800" b="0" dirty="0">
                          <a:latin typeface="HGMaruGothicMPRO" panose="020F0600000000000000" pitchFamily="34" charset="-128"/>
                          <a:ea typeface="HGMaruGothicMPRO" panose="020F0600000000000000" pitchFamily="34" charset="-128"/>
                        </a:rPr>
                        <a:t>10</a:t>
                      </a:r>
                      <a:r>
                        <a:rPr kumimoji="1" lang="ja-JP" altLang="en-US" sz="800" b="0">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口機能＋口管強</a:t>
                      </a:r>
                      <a:endParaRPr kumimoji="1" lang="en-US" altLang="ja-JP" sz="1200" dirty="0">
                        <a:latin typeface="HGMaruGothicMPRO" panose="020F0600000000000000" pitchFamily="34" charset="-128"/>
                        <a:ea typeface="HGMaruGothicMPRO" panose="020F0600000000000000" pitchFamily="34" charset="-128"/>
                      </a:endParaRPr>
                    </a:p>
                    <a:p>
                      <a:pPr algn="ctr"/>
                      <a:r>
                        <a:rPr kumimoji="1" lang="ja-JP" altLang="en-US" sz="1000" b="0">
                          <a:latin typeface="HGMaruGothicMPRO" panose="020F0600000000000000" pitchFamily="34" charset="-128"/>
                          <a:ea typeface="HGMaruGothicMPRO" panose="020F0600000000000000" pitchFamily="34" charset="-128"/>
                        </a:rPr>
                        <a:t>（</a:t>
                      </a:r>
                      <a:r>
                        <a:rPr kumimoji="1" lang="en-US" altLang="ja-JP" sz="1000" b="0" dirty="0">
                          <a:latin typeface="HGMaruGothicMPRO" panose="020F0600000000000000" pitchFamily="34" charset="-128"/>
                          <a:ea typeface="HGMaruGothicMPRO" panose="020F0600000000000000" pitchFamily="34" charset="-128"/>
                        </a:rPr>
                        <a:t>60</a:t>
                      </a:r>
                      <a:r>
                        <a:rPr kumimoji="1" lang="ja-JP" altLang="en-US" sz="1000" b="0">
                          <a:latin typeface="HGMaruGothicMPRO" panose="020F0600000000000000" pitchFamily="34" charset="-128"/>
                          <a:ea typeface="HGMaruGothicMPRO" panose="020F0600000000000000" pitchFamily="34" charset="-128"/>
                        </a:rPr>
                        <a:t>点＋</a:t>
                      </a:r>
                      <a:r>
                        <a:rPr kumimoji="1" lang="en-US" altLang="ja-JP" sz="1000" b="0" dirty="0">
                          <a:latin typeface="HGMaruGothicMPRO" panose="020F0600000000000000" pitchFamily="34" charset="-128"/>
                          <a:ea typeface="HGMaruGothicMPRO" panose="020F0600000000000000" pitchFamily="34" charset="-128"/>
                        </a:rPr>
                        <a:t>50</a:t>
                      </a:r>
                      <a:r>
                        <a:rPr kumimoji="1" lang="ja-JP" altLang="en-US" sz="1000" b="0">
                          <a:latin typeface="HGMaruGothicMPRO" panose="020F0600000000000000" pitchFamily="34" charset="-128"/>
                          <a:ea typeface="HGMaruGothicMPRO" panose="020F0600000000000000" pitchFamily="34" charset="-128"/>
                        </a:rPr>
                        <a:t>点）</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歯リハ３の２</a:t>
                      </a:r>
                      <a:endParaRPr kumimoji="1" lang="en-US" altLang="ja-JP" sz="1200" dirty="0">
                        <a:latin typeface="HGMaruGothicMPRO" panose="020F0600000000000000" pitchFamily="34" charset="-128"/>
                        <a:ea typeface="HGMaruGothicMPRO" panose="020F0600000000000000" pitchFamily="34" charset="-128"/>
                      </a:endParaRPr>
                    </a:p>
                    <a:p>
                      <a:pPr algn="ctr"/>
                      <a:r>
                        <a:rPr kumimoji="1" lang="ja-JP" altLang="en-US" sz="1000">
                          <a:latin typeface="HGMaruGothicMPRO" panose="020F0600000000000000" pitchFamily="34" charset="-128"/>
                          <a:ea typeface="HGMaruGothicMPRO" panose="020F0600000000000000" pitchFamily="34" charset="-128"/>
                        </a:rPr>
                        <a:t>（</a:t>
                      </a:r>
                      <a:r>
                        <a:rPr kumimoji="1" lang="en-US" altLang="ja-JP" sz="1000" dirty="0">
                          <a:latin typeface="HGMaruGothicMPRO" panose="020F0600000000000000" pitchFamily="34" charset="-128"/>
                          <a:ea typeface="HGMaruGothicMPRO" panose="020F0600000000000000" pitchFamily="34" charset="-128"/>
                        </a:rPr>
                        <a:t>50</a:t>
                      </a:r>
                      <a:r>
                        <a:rPr kumimoji="1" lang="ja-JP" altLang="en-US" sz="1000">
                          <a:latin typeface="HGMaruGothicMPRO" panose="020F0600000000000000" pitchFamily="34" charset="-128"/>
                          <a:ea typeface="HGMaruGothicMPRO" panose="020F0600000000000000" pitchFamily="34" charset="-128"/>
                        </a:rPr>
                        <a:t>点</a:t>
                      </a:r>
                      <a:r>
                        <a:rPr kumimoji="1" lang="en-US" altLang="ja-JP" sz="1000" dirty="0">
                          <a:latin typeface="HGMaruGothicMPRO" panose="020F0600000000000000" pitchFamily="34" charset="-128"/>
                          <a:ea typeface="HGMaruGothicMPRO" panose="020F0600000000000000" pitchFamily="34" charset="-128"/>
                        </a:rPr>
                        <a:t>×</a:t>
                      </a:r>
                      <a:r>
                        <a:rPr kumimoji="1" lang="ja-JP" altLang="en-US" sz="1000">
                          <a:latin typeface="HGMaruGothicMPRO" panose="020F0600000000000000" pitchFamily="34" charset="-128"/>
                          <a:ea typeface="HGMaruGothicMPRO" panose="020F0600000000000000" pitchFamily="34" charset="-128"/>
                        </a:rPr>
                        <a:t>２回）</a:t>
                      </a:r>
                    </a:p>
                  </a:txBody>
                  <a:tcPr marL="0" marR="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0139982"/>
                  </a:ext>
                </a:extLst>
              </a:tr>
              <a:tr h="591031">
                <a:tc>
                  <a:txBody>
                    <a:bodyPr/>
                    <a:lstStyle/>
                    <a:p>
                      <a:pPr algn="ctr"/>
                      <a:r>
                        <a:rPr kumimoji="1" lang="ja-JP" altLang="en-US" sz="1200">
                          <a:latin typeface="HGMaruGothicMPRO" panose="020F0600000000000000" pitchFamily="34" charset="-128"/>
                          <a:ea typeface="HGMaruGothicMPRO" panose="020F0600000000000000" pitchFamily="34" charset="-128"/>
                        </a:rPr>
                        <a:t>０項目</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口腔機能低下症の疑い</a:t>
                      </a:r>
                    </a:p>
                  </a:txBody>
                  <a:tcPr marL="36000" marR="360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7040293"/>
                  </a:ext>
                </a:extLst>
              </a:tr>
              <a:tr h="544096">
                <a:tc>
                  <a:txBody>
                    <a:bodyPr/>
                    <a:lstStyle/>
                    <a:p>
                      <a:pPr algn="ctr"/>
                      <a:r>
                        <a:rPr kumimoji="1" lang="ja-JP" altLang="en-US" sz="1200">
                          <a:latin typeface="HGMaruGothicMPRO" panose="020F0600000000000000" pitchFamily="34" charset="-128"/>
                          <a:ea typeface="HGMaruGothicMPRO" panose="020F0600000000000000" pitchFamily="34" charset="-128"/>
                        </a:rPr>
                        <a:t>１</a:t>
                      </a:r>
                      <a:r>
                        <a:rPr kumimoji="1" lang="en-US" altLang="ja-JP" sz="1200" dirty="0">
                          <a:latin typeface="HGMaruGothicMPRO" panose="020F0600000000000000" pitchFamily="34" charset="-128"/>
                          <a:ea typeface="HGMaruGothicMPRO" panose="020F0600000000000000" pitchFamily="34" charset="-128"/>
                        </a:rPr>
                        <a:t>〜</a:t>
                      </a:r>
                      <a:r>
                        <a:rPr kumimoji="1" lang="ja-JP" altLang="en-US" sz="1200">
                          <a:latin typeface="HGMaruGothicMPRO" panose="020F0600000000000000" pitchFamily="34" charset="-128"/>
                          <a:ea typeface="HGMaruGothicMPRO" panose="020F0600000000000000" pitchFamily="34" charset="-128"/>
                        </a:rPr>
                        <a:t>２項目</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HGMaruGothicMPRO" panose="020F0600000000000000" pitchFamily="34" charset="-128"/>
                          <a:ea typeface="HGMaruGothicMPRO" panose="020F0600000000000000" pitchFamily="34" charset="-128"/>
                        </a:rPr>
                        <a:t>口腔機能管理中</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9353991"/>
                  </a:ext>
                </a:extLst>
              </a:tr>
              <a:tr h="630203">
                <a:tc>
                  <a:txBody>
                    <a:bodyPr/>
                    <a:lstStyle/>
                    <a:p>
                      <a:pPr algn="ctr"/>
                      <a:r>
                        <a:rPr kumimoji="1" lang="ja-JP" altLang="en-US" sz="1200">
                          <a:latin typeface="HGMaruGothicMPRO" panose="020F0600000000000000" pitchFamily="34" charset="-128"/>
                          <a:ea typeface="HGMaruGothicMPRO" panose="020F0600000000000000" pitchFamily="34" charset="-128"/>
                        </a:rPr>
                        <a:t>３項目以上</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a:latin typeface="HGMaruGothicMPRO" panose="020F0600000000000000" pitchFamily="34" charset="-128"/>
                          <a:ea typeface="HGMaruGothicMPRO" panose="020F0600000000000000" pitchFamily="34" charset="-128"/>
                        </a:rPr>
                        <a:t>口腔機能低下症</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0438851"/>
                  </a:ext>
                </a:extLst>
              </a:tr>
              <a:tr h="17247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a:latin typeface="HGMaruGothicMPRO" panose="020F0600000000000000" pitchFamily="34" charset="-128"/>
                          <a:ea typeface="HGMaruGothicMPRO" panose="020F0600000000000000" pitchFamily="34" charset="-128"/>
                        </a:rPr>
                        <a:t>口腔衛生状態不良</a:t>
                      </a:r>
                      <a:endParaRPr kumimoji="1" lang="en-US" altLang="ja-JP" sz="1100" dirty="0">
                        <a:latin typeface="HGMaruGothicMPRO" panose="020F0600000000000000" pitchFamily="34" charset="-128"/>
                        <a:ea typeface="HGMaruGothicMPRO" panose="020F06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a:latin typeface="HGMaruGothicMPRO" panose="020F0600000000000000" pitchFamily="34" charset="-128"/>
                          <a:ea typeface="HGMaruGothicMPRO" panose="020F0600000000000000" pitchFamily="34" charset="-128"/>
                        </a:rPr>
                        <a:t>咬合力低下</a:t>
                      </a:r>
                      <a:endParaRPr kumimoji="1" lang="en-US" altLang="ja-JP" sz="1200" dirty="0">
                        <a:latin typeface="HGMaruGothicMPRO" panose="020F0600000000000000" pitchFamily="34" charset="-128"/>
                        <a:ea typeface="HGMaruGothicMPRO" panose="020F06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a:latin typeface="HGMaruGothicMPRO" panose="020F0600000000000000" pitchFamily="34" charset="-128"/>
                          <a:ea typeface="HGMaruGothicMPRO" panose="020F0600000000000000" pitchFamily="34" charset="-128"/>
                        </a:rPr>
                        <a:t>低舌圧</a:t>
                      </a:r>
                    </a:p>
                    <a:p>
                      <a:pPr algn="ctr"/>
                      <a:r>
                        <a:rPr kumimoji="1" lang="ja-JP" altLang="en-US" sz="1200">
                          <a:latin typeface="HGMaruGothicMPRO" panose="020F0600000000000000" pitchFamily="34" charset="-128"/>
                          <a:ea typeface="HGMaruGothicMPRO" panose="020F0600000000000000" pitchFamily="34" charset="-128"/>
                        </a:rPr>
                        <a:t>咀嚼機能低下</a:t>
                      </a:r>
                      <a:endParaRPr kumimoji="1" lang="en-US" altLang="ja-JP" sz="1200" dirty="0">
                        <a:latin typeface="HGMaruGothicMPRO" panose="020F0600000000000000" pitchFamily="34" charset="-128"/>
                        <a:ea typeface="HGMaruGothicMPRO" panose="020F0600000000000000" pitchFamily="34" charset="-128"/>
                      </a:endParaRPr>
                    </a:p>
                    <a:p>
                      <a:pPr algn="ctr"/>
                      <a:r>
                        <a:rPr kumimoji="1" lang="ja-JP" altLang="en-US" sz="1200">
                          <a:latin typeface="HGMaruGothicMPRO" panose="020F0600000000000000" pitchFamily="34" charset="-128"/>
                          <a:ea typeface="HGMaruGothicMPRO" panose="020F0600000000000000" pitchFamily="34" charset="-128"/>
                        </a:rPr>
                        <a:t>で１項目以上</a:t>
                      </a:r>
                      <a:endParaRPr kumimoji="1" lang="en-US" altLang="ja-JP" sz="1200" dirty="0">
                        <a:latin typeface="HGMaruGothicMPRO" panose="020F0600000000000000" pitchFamily="34" charset="-128"/>
                        <a:ea typeface="HGMaruGothicMPRO" panose="020F0600000000000000" pitchFamily="34" charset="-128"/>
                      </a:endParaRPr>
                    </a:p>
                    <a:p>
                      <a:pPr algn="ctr"/>
                      <a:r>
                        <a:rPr kumimoji="1" lang="ja-JP" altLang="en-US" sz="1200">
                          <a:latin typeface="HGMaruGothicMPRO" panose="020F0600000000000000" pitchFamily="34" charset="-128"/>
                          <a:ea typeface="HGMaruGothicMPRO" panose="020F0600000000000000" pitchFamily="34" charset="-128"/>
                        </a:rPr>
                        <a:t>＋</a:t>
                      </a:r>
                      <a:endParaRPr kumimoji="1" lang="en-US" altLang="ja-JP" sz="1200" dirty="0">
                        <a:latin typeface="HGMaruGothicMPRO" panose="020F0600000000000000" pitchFamily="34" charset="-128"/>
                        <a:ea typeface="HGMaruGothicMPRO" panose="020F0600000000000000" pitchFamily="34" charset="-128"/>
                      </a:endParaRPr>
                    </a:p>
                    <a:p>
                      <a:pPr algn="ctr"/>
                      <a:r>
                        <a:rPr kumimoji="1" lang="ja-JP" altLang="en-US" sz="1100">
                          <a:latin typeface="HGMaruGothicMPRO" panose="020F0600000000000000" pitchFamily="34" charset="-128"/>
                          <a:ea typeface="HGMaruGothicMPRO" panose="020F0600000000000000" pitchFamily="34" charset="-128"/>
                        </a:rPr>
                        <a:t>全体で３項目以上</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HGMaruGothicMPRO" panose="020F0600000000000000" pitchFamily="34" charset="-128"/>
                          <a:ea typeface="HGMaruGothicMPRO" panose="020F0600000000000000" pitchFamily="34" charset="-128"/>
                        </a:rPr>
                        <a:t>●</a:t>
                      </a:r>
                      <a:endParaRPr kumimoji="1" lang="ja-JP" altLang="en-US">
                        <a:latin typeface="HGMaruGothicMPRO" panose="020F0600000000000000" pitchFamily="34" charset="-128"/>
                        <a:ea typeface="HGMaruGothicMPRO" panose="020F0600000000000000" pitchFamily="34"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778373"/>
                  </a:ext>
                </a:extLst>
              </a:tr>
            </a:tbl>
          </a:graphicData>
        </a:graphic>
      </p:graphicFrame>
    </p:spTree>
    <p:extLst>
      <p:ext uri="{BB962C8B-B14F-4D97-AF65-F5344CB8AC3E}">
        <p14:creationId xmlns:p14="http://schemas.microsoft.com/office/powerpoint/2010/main" val="194840874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9AE681E9-6D43-D943-A061-3052F582AE26}"/>
              </a:ext>
            </a:extLst>
          </p:cNvPr>
          <p:cNvSpPr txBox="1">
            <a:spLocks/>
          </p:cNvSpPr>
          <p:nvPr/>
        </p:nvSpPr>
        <p:spPr>
          <a:xfrm>
            <a:off x="-9993" y="0"/>
            <a:ext cx="12192000" cy="924953"/>
          </a:xfrm>
          <a:prstGeom prst="rect">
            <a:avLst/>
          </a:prstGeom>
          <a:noFill/>
        </p:spPr>
        <p:txBody>
          <a:bodyPr vert="horz" lIns="91440" tIns="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何を管理するのか？</a:t>
            </a:r>
          </a:p>
          <a:p>
            <a:endParaRPr lang="en-US" altLang="ja-JP" sz="6000" dirty="0">
              <a:solidFill>
                <a:srgbClr val="0432FF"/>
              </a:solidFill>
              <a:latin typeface="HG丸ｺﾞｼｯｸM-PRO"/>
              <a:ea typeface="HG丸ｺﾞｼｯｸM-PRO"/>
              <a:cs typeface="HG丸ｺﾞｼｯｸM-PRO"/>
            </a:endParaRPr>
          </a:p>
        </p:txBody>
      </p:sp>
      <p:grpSp>
        <p:nvGrpSpPr>
          <p:cNvPr id="2" name="グループ化 1">
            <a:extLst>
              <a:ext uri="{FF2B5EF4-FFF2-40B4-BE49-F238E27FC236}">
                <a16:creationId xmlns:a16="http://schemas.microsoft.com/office/drawing/2014/main" id="{1FDA443F-905E-296D-363B-6CFE24B779D0}"/>
              </a:ext>
            </a:extLst>
          </p:cNvPr>
          <p:cNvGrpSpPr>
            <a:grpSpLocks noChangeAspect="1"/>
          </p:cNvGrpSpPr>
          <p:nvPr/>
        </p:nvGrpSpPr>
        <p:grpSpPr>
          <a:xfrm>
            <a:off x="1100007" y="924953"/>
            <a:ext cx="9972000" cy="2301216"/>
            <a:chOff x="68564" y="1081340"/>
            <a:chExt cx="11340000" cy="2616920"/>
          </a:xfrm>
        </p:grpSpPr>
        <p:pic>
          <p:nvPicPr>
            <p:cNvPr id="4" name="図 3">
              <a:extLst>
                <a:ext uri="{FF2B5EF4-FFF2-40B4-BE49-F238E27FC236}">
                  <a16:creationId xmlns:a16="http://schemas.microsoft.com/office/drawing/2014/main" id="{EDD34236-B1AA-F842-9519-069DB7F11306}"/>
                </a:ext>
              </a:extLst>
            </p:cNvPr>
            <p:cNvPicPr>
              <a:picLocks noChangeAspect="1"/>
            </p:cNvPicPr>
            <p:nvPr/>
          </p:nvPicPr>
          <p:blipFill rotWithShape="1">
            <a:blip r:embed="rId2"/>
            <a:srcRect l="563" t="1505" r="709" b="2298"/>
            <a:stretch/>
          </p:blipFill>
          <p:spPr>
            <a:xfrm>
              <a:off x="68564" y="1081340"/>
              <a:ext cx="11340000" cy="2616920"/>
            </a:xfrm>
            <a:prstGeom prst="rect">
              <a:avLst/>
            </a:prstGeom>
          </p:spPr>
        </p:pic>
        <p:sp>
          <p:nvSpPr>
            <p:cNvPr id="7" name="六角形 6">
              <a:extLst>
                <a:ext uri="{FF2B5EF4-FFF2-40B4-BE49-F238E27FC236}">
                  <a16:creationId xmlns:a16="http://schemas.microsoft.com/office/drawing/2014/main" id="{83A3DC31-23AB-BA46-9F08-D854DE7CB116}"/>
                </a:ext>
              </a:extLst>
            </p:cNvPr>
            <p:cNvSpPr>
              <a:spLocks noChangeAspect="1"/>
            </p:cNvSpPr>
            <p:nvPr/>
          </p:nvSpPr>
          <p:spPr>
            <a:xfrm>
              <a:off x="816116" y="2026336"/>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0" name="六角形 9">
              <a:extLst>
                <a:ext uri="{FF2B5EF4-FFF2-40B4-BE49-F238E27FC236}">
                  <a16:creationId xmlns:a16="http://schemas.microsoft.com/office/drawing/2014/main" id="{3B8E8239-31E6-DEB1-8F5E-A682CAF9F026}"/>
                </a:ext>
              </a:extLst>
            </p:cNvPr>
            <p:cNvSpPr>
              <a:spLocks noChangeAspect="1"/>
            </p:cNvSpPr>
            <p:nvPr/>
          </p:nvSpPr>
          <p:spPr>
            <a:xfrm>
              <a:off x="819842" y="2261321"/>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1" name="六角形 10">
              <a:extLst>
                <a:ext uri="{FF2B5EF4-FFF2-40B4-BE49-F238E27FC236}">
                  <a16:creationId xmlns:a16="http://schemas.microsoft.com/office/drawing/2014/main" id="{06906924-8918-CD02-9A46-89CFD0F62F23}"/>
                </a:ext>
              </a:extLst>
            </p:cNvPr>
            <p:cNvSpPr>
              <a:spLocks noChangeAspect="1"/>
            </p:cNvSpPr>
            <p:nvPr/>
          </p:nvSpPr>
          <p:spPr>
            <a:xfrm>
              <a:off x="819842" y="2497829"/>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56D79E17-30B3-6D84-EFA5-286335AA186A}"/>
                </a:ext>
              </a:extLst>
            </p:cNvPr>
            <p:cNvSpPr>
              <a:spLocks noChangeAspect="1"/>
            </p:cNvSpPr>
            <p:nvPr/>
          </p:nvSpPr>
          <p:spPr>
            <a:xfrm>
              <a:off x="821146" y="2733437"/>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3" name="六角形 12">
              <a:extLst>
                <a:ext uri="{FF2B5EF4-FFF2-40B4-BE49-F238E27FC236}">
                  <a16:creationId xmlns:a16="http://schemas.microsoft.com/office/drawing/2014/main" id="{7E3C9AC9-1158-0BFE-D8D6-6A2DEC87D55E}"/>
                </a:ext>
              </a:extLst>
            </p:cNvPr>
            <p:cNvSpPr>
              <a:spLocks noChangeAspect="1"/>
            </p:cNvSpPr>
            <p:nvPr/>
          </p:nvSpPr>
          <p:spPr>
            <a:xfrm>
              <a:off x="819623" y="2960674"/>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4" name="六角形 13">
              <a:extLst>
                <a:ext uri="{FF2B5EF4-FFF2-40B4-BE49-F238E27FC236}">
                  <a16:creationId xmlns:a16="http://schemas.microsoft.com/office/drawing/2014/main" id="{23E085B8-02DC-4AEF-B20B-899B0242195C}"/>
                </a:ext>
              </a:extLst>
            </p:cNvPr>
            <p:cNvSpPr>
              <a:spLocks noChangeAspect="1"/>
            </p:cNvSpPr>
            <p:nvPr/>
          </p:nvSpPr>
          <p:spPr>
            <a:xfrm>
              <a:off x="823234" y="3193043"/>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grpSp>
      <p:grpSp>
        <p:nvGrpSpPr>
          <p:cNvPr id="3" name="グループ化 2">
            <a:extLst>
              <a:ext uri="{FF2B5EF4-FFF2-40B4-BE49-F238E27FC236}">
                <a16:creationId xmlns:a16="http://schemas.microsoft.com/office/drawing/2014/main" id="{206D3F86-82DA-39C1-8FEE-B69C337B9441}"/>
              </a:ext>
            </a:extLst>
          </p:cNvPr>
          <p:cNvGrpSpPr>
            <a:grpSpLocks noChangeAspect="1"/>
          </p:cNvGrpSpPr>
          <p:nvPr/>
        </p:nvGrpSpPr>
        <p:grpSpPr>
          <a:xfrm>
            <a:off x="1078987" y="3280229"/>
            <a:ext cx="10008000" cy="1714063"/>
            <a:chOff x="75425" y="1050860"/>
            <a:chExt cx="11340000" cy="1942205"/>
          </a:xfrm>
        </p:grpSpPr>
        <p:pic>
          <p:nvPicPr>
            <p:cNvPr id="5" name="図 4">
              <a:extLst>
                <a:ext uri="{FF2B5EF4-FFF2-40B4-BE49-F238E27FC236}">
                  <a16:creationId xmlns:a16="http://schemas.microsoft.com/office/drawing/2014/main" id="{C0168080-DE0D-5CBE-FC76-D788932578E8}"/>
                </a:ext>
              </a:extLst>
            </p:cNvPr>
            <p:cNvPicPr>
              <a:picLocks noChangeAspect="1"/>
            </p:cNvPicPr>
            <p:nvPr/>
          </p:nvPicPr>
          <p:blipFill>
            <a:blip r:embed="rId3"/>
            <a:stretch>
              <a:fillRect/>
            </a:stretch>
          </p:blipFill>
          <p:spPr>
            <a:xfrm>
              <a:off x="75425" y="1050860"/>
              <a:ext cx="11340000" cy="1942205"/>
            </a:xfrm>
            <a:prstGeom prst="rect">
              <a:avLst/>
            </a:prstGeom>
          </p:spPr>
        </p:pic>
        <p:sp>
          <p:nvSpPr>
            <p:cNvPr id="8" name="六角形 7">
              <a:extLst>
                <a:ext uri="{FF2B5EF4-FFF2-40B4-BE49-F238E27FC236}">
                  <a16:creationId xmlns:a16="http://schemas.microsoft.com/office/drawing/2014/main" id="{0E8F2177-CA5E-1BE6-FA63-339491A70CA6}"/>
                </a:ext>
              </a:extLst>
            </p:cNvPr>
            <p:cNvSpPr>
              <a:spLocks noChangeAspect="1"/>
            </p:cNvSpPr>
            <p:nvPr/>
          </p:nvSpPr>
          <p:spPr>
            <a:xfrm>
              <a:off x="848970" y="1554710"/>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9" name="六角形 8">
              <a:extLst>
                <a:ext uri="{FF2B5EF4-FFF2-40B4-BE49-F238E27FC236}">
                  <a16:creationId xmlns:a16="http://schemas.microsoft.com/office/drawing/2014/main" id="{05ECBCC6-7236-1D81-CF06-800CBE763C94}"/>
                </a:ext>
              </a:extLst>
            </p:cNvPr>
            <p:cNvSpPr>
              <a:spLocks noChangeAspect="1"/>
            </p:cNvSpPr>
            <p:nvPr/>
          </p:nvSpPr>
          <p:spPr>
            <a:xfrm>
              <a:off x="851612" y="1779594"/>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5" name="六角形 14">
              <a:extLst>
                <a:ext uri="{FF2B5EF4-FFF2-40B4-BE49-F238E27FC236}">
                  <a16:creationId xmlns:a16="http://schemas.microsoft.com/office/drawing/2014/main" id="{706A0922-A699-7491-6607-C8DA2698B541}"/>
                </a:ext>
              </a:extLst>
            </p:cNvPr>
            <p:cNvSpPr>
              <a:spLocks noChangeAspect="1"/>
            </p:cNvSpPr>
            <p:nvPr/>
          </p:nvSpPr>
          <p:spPr>
            <a:xfrm>
              <a:off x="851612" y="2016102"/>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6" name="六角形 15">
              <a:extLst>
                <a:ext uri="{FF2B5EF4-FFF2-40B4-BE49-F238E27FC236}">
                  <a16:creationId xmlns:a16="http://schemas.microsoft.com/office/drawing/2014/main" id="{597CDBF5-C60D-587E-1371-20A6A0BD9667}"/>
                </a:ext>
              </a:extLst>
            </p:cNvPr>
            <p:cNvSpPr>
              <a:spLocks noChangeAspect="1"/>
            </p:cNvSpPr>
            <p:nvPr/>
          </p:nvSpPr>
          <p:spPr>
            <a:xfrm>
              <a:off x="852916" y="2239660"/>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7" name="六角形 16">
              <a:extLst>
                <a:ext uri="{FF2B5EF4-FFF2-40B4-BE49-F238E27FC236}">
                  <a16:creationId xmlns:a16="http://schemas.microsoft.com/office/drawing/2014/main" id="{898668C1-D94A-F687-A71B-AC4B22A96766}"/>
                </a:ext>
              </a:extLst>
            </p:cNvPr>
            <p:cNvSpPr>
              <a:spLocks noChangeAspect="1"/>
            </p:cNvSpPr>
            <p:nvPr/>
          </p:nvSpPr>
          <p:spPr>
            <a:xfrm>
              <a:off x="851409" y="2475338"/>
              <a:ext cx="257761"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grpSp>
      <p:grpSp>
        <p:nvGrpSpPr>
          <p:cNvPr id="25" name="グループ化 24">
            <a:extLst>
              <a:ext uri="{FF2B5EF4-FFF2-40B4-BE49-F238E27FC236}">
                <a16:creationId xmlns:a16="http://schemas.microsoft.com/office/drawing/2014/main" id="{F7B51892-8535-7EA2-9A8D-A7684172A677}"/>
              </a:ext>
            </a:extLst>
          </p:cNvPr>
          <p:cNvGrpSpPr/>
          <p:nvPr/>
        </p:nvGrpSpPr>
        <p:grpSpPr>
          <a:xfrm>
            <a:off x="1069462" y="5033836"/>
            <a:ext cx="10008000" cy="1687590"/>
            <a:chOff x="1079972" y="5033836"/>
            <a:chExt cx="10008000" cy="1687590"/>
          </a:xfrm>
        </p:grpSpPr>
        <p:pic>
          <p:nvPicPr>
            <p:cNvPr id="19" name="図 18">
              <a:extLst>
                <a:ext uri="{FF2B5EF4-FFF2-40B4-BE49-F238E27FC236}">
                  <a16:creationId xmlns:a16="http://schemas.microsoft.com/office/drawing/2014/main" id="{6A6611FE-9945-7A56-BA03-5B9AEA155035}"/>
                </a:ext>
              </a:extLst>
            </p:cNvPr>
            <p:cNvPicPr>
              <a:picLocks noChangeAspect="1"/>
            </p:cNvPicPr>
            <p:nvPr/>
          </p:nvPicPr>
          <p:blipFill>
            <a:blip r:embed="rId4"/>
            <a:srcRect/>
            <a:stretch/>
          </p:blipFill>
          <p:spPr>
            <a:xfrm>
              <a:off x="1079972" y="5033836"/>
              <a:ext cx="10008000" cy="1687590"/>
            </a:xfrm>
            <a:prstGeom prst="rect">
              <a:avLst/>
            </a:prstGeom>
          </p:spPr>
        </p:pic>
        <p:sp>
          <p:nvSpPr>
            <p:cNvPr id="20" name="六角形 19">
              <a:extLst>
                <a:ext uri="{FF2B5EF4-FFF2-40B4-BE49-F238E27FC236}">
                  <a16:creationId xmlns:a16="http://schemas.microsoft.com/office/drawing/2014/main" id="{723DAE09-BBED-366F-C210-80F7599B9816}"/>
                </a:ext>
              </a:extLst>
            </p:cNvPr>
            <p:cNvSpPr>
              <a:spLocks noChangeAspect="1"/>
            </p:cNvSpPr>
            <p:nvPr/>
          </p:nvSpPr>
          <p:spPr>
            <a:xfrm>
              <a:off x="1773919" y="5470158"/>
              <a:ext cx="227484" cy="193770"/>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21" name="六角形 20">
              <a:extLst>
                <a:ext uri="{FF2B5EF4-FFF2-40B4-BE49-F238E27FC236}">
                  <a16:creationId xmlns:a16="http://schemas.microsoft.com/office/drawing/2014/main" id="{056A47E7-10C0-A641-F660-8B000312AE21}"/>
                </a:ext>
              </a:extLst>
            </p:cNvPr>
            <p:cNvSpPr>
              <a:spLocks noChangeAspect="1"/>
            </p:cNvSpPr>
            <p:nvPr/>
          </p:nvSpPr>
          <p:spPr>
            <a:xfrm>
              <a:off x="1772586" y="5672289"/>
              <a:ext cx="227484" cy="193770"/>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22" name="六角形 21">
              <a:extLst>
                <a:ext uri="{FF2B5EF4-FFF2-40B4-BE49-F238E27FC236}">
                  <a16:creationId xmlns:a16="http://schemas.microsoft.com/office/drawing/2014/main" id="{31D6A7FA-8AB2-FEEE-FE65-A960E1AACD7B}"/>
                </a:ext>
              </a:extLst>
            </p:cNvPr>
            <p:cNvSpPr>
              <a:spLocks noChangeAspect="1"/>
            </p:cNvSpPr>
            <p:nvPr/>
          </p:nvSpPr>
          <p:spPr>
            <a:xfrm>
              <a:off x="1775761" y="5873688"/>
              <a:ext cx="227484" cy="193770"/>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23" name="六角形 22">
              <a:extLst>
                <a:ext uri="{FF2B5EF4-FFF2-40B4-BE49-F238E27FC236}">
                  <a16:creationId xmlns:a16="http://schemas.microsoft.com/office/drawing/2014/main" id="{52D42159-0535-F943-7655-76AF6A95E196}"/>
                </a:ext>
              </a:extLst>
            </p:cNvPr>
            <p:cNvSpPr>
              <a:spLocks noChangeAspect="1"/>
            </p:cNvSpPr>
            <p:nvPr/>
          </p:nvSpPr>
          <p:spPr>
            <a:xfrm>
              <a:off x="1770562" y="6070008"/>
              <a:ext cx="227484" cy="193770"/>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24" name="六角形 23">
              <a:extLst>
                <a:ext uri="{FF2B5EF4-FFF2-40B4-BE49-F238E27FC236}">
                  <a16:creationId xmlns:a16="http://schemas.microsoft.com/office/drawing/2014/main" id="{5FBE30F0-6D2D-06B0-298D-BDCBFF374A5E}"/>
                </a:ext>
              </a:extLst>
            </p:cNvPr>
            <p:cNvSpPr>
              <a:spLocks noChangeAspect="1"/>
            </p:cNvSpPr>
            <p:nvPr/>
          </p:nvSpPr>
          <p:spPr>
            <a:xfrm>
              <a:off x="1772407" y="6275315"/>
              <a:ext cx="227484" cy="193770"/>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grpSp>
      <p:sp>
        <p:nvSpPr>
          <p:cNvPr id="18" name="スライド番号プレースホルダー 17">
            <a:extLst>
              <a:ext uri="{FF2B5EF4-FFF2-40B4-BE49-F238E27FC236}">
                <a16:creationId xmlns:a16="http://schemas.microsoft.com/office/drawing/2014/main" id="{7B175E03-55AD-9A0C-E211-6C97DA6F67A9}"/>
              </a:ext>
            </a:extLst>
          </p:cNvPr>
          <p:cNvSpPr>
            <a:spLocks noGrp="1"/>
          </p:cNvSpPr>
          <p:nvPr>
            <p:ph type="sldNum" sz="quarter" idx="12"/>
          </p:nvPr>
        </p:nvSpPr>
        <p:spPr/>
        <p:txBody>
          <a:bodyPr/>
          <a:lstStyle/>
          <a:p>
            <a:fld id="{7F53A4F6-1DED-4042-94B1-26CBF9BCF6BA}" type="slidenum">
              <a:rPr kumimoji="1" lang="ja-JP" altLang="en-US" smtClean="0"/>
              <a:t>341</a:t>
            </a:fld>
            <a:endParaRPr kumimoji="1" lang="ja-JP" altLang="en-US"/>
          </a:p>
        </p:txBody>
      </p:sp>
    </p:spTree>
    <p:extLst>
      <p:ext uri="{BB962C8B-B14F-4D97-AF65-F5344CB8AC3E}">
        <p14:creationId xmlns:p14="http://schemas.microsoft.com/office/powerpoint/2010/main" val="119065369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9AE681E9-6D43-D943-A061-3052F582AE26}"/>
              </a:ext>
            </a:extLst>
          </p:cNvPr>
          <p:cNvSpPr txBox="1">
            <a:spLocks/>
          </p:cNvSpPr>
          <p:nvPr/>
        </p:nvSpPr>
        <p:spPr>
          <a:xfrm>
            <a:off x="-9993" y="0"/>
            <a:ext cx="12192000" cy="924953"/>
          </a:xfrm>
          <a:prstGeom prst="rect">
            <a:avLst/>
          </a:prstGeom>
          <a:noFill/>
        </p:spPr>
        <p:txBody>
          <a:bodyPr vert="horz" lIns="91440" tIns="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何を管理するのか？</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pic>
        <p:nvPicPr>
          <p:cNvPr id="4" name="図 3">
            <a:extLst>
              <a:ext uri="{FF2B5EF4-FFF2-40B4-BE49-F238E27FC236}">
                <a16:creationId xmlns:a16="http://schemas.microsoft.com/office/drawing/2014/main" id="{3D568BD5-BC74-D9FA-2BF8-C43C44E8D532}"/>
              </a:ext>
            </a:extLst>
          </p:cNvPr>
          <p:cNvPicPr>
            <a:picLocks noChangeAspect="1"/>
          </p:cNvPicPr>
          <p:nvPr/>
        </p:nvPicPr>
        <p:blipFill>
          <a:blip r:embed="rId2"/>
          <a:srcRect/>
          <a:stretch/>
        </p:blipFill>
        <p:spPr>
          <a:xfrm>
            <a:off x="1100007" y="940685"/>
            <a:ext cx="9972000" cy="4601174"/>
          </a:xfrm>
          <a:prstGeom prst="rect">
            <a:avLst/>
          </a:prstGeom>
        </p:spPr>
      </p:pic>
      <p:sp>
        <p:nvSpPr>
          <p:cNvPr id="10" name="六角形 9">
            <a:extLst>
              <a:ext uri="{FF2B5EF4-FFF2-40B4-BE49-F238E27FC236}">
                <a16:creationId xmlns:a16="http://schemas.microsoft.com/office/drawing/2014/main" id="{BDECBBE1-1B34-5305-16FB-226528958AFB}"/>
              </a:ext>
            </a:extLst>
          </p:cNvPr>
          <p:cNvSpPr>
            <a:spLocks noChangeAspect="1"/>
          </p:cNvSpPr>
          <p:nvPr/>
        </p:nvSpPr>
        <p:spPr>
          <a:xfrm>
            <a:off x="1789845" y="1794227"/>
            <a:ext cx="226666" cy="193075"/>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1" name="六角形 10">
            <a:extLst>
              <a:ext uri="{FF2B5EF4-FFF2-40B4-BE49-F238E27FC236}">
                <a16:creationId xmlns:a16="http://schemas.microsoft.com/office/drawing/2014/main" id="{BD5C897A-F02A-4308-EC4F-806806BF37EF}"/>
              </a:ext>
            </a:extLst>
          </p:cNvPr>
          <p:cNvSpPr>
            <a:spLocks noChangeAspect="1"/>
          </p:cNvSpPr>
          <p:nvPr/>
        </p:nvSpPr>
        <p:spPr>
          <a:xfrm>
            <a:off x="1790819" y="2398565"/>
            <a:ext cx="226666" cy="193075"/>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C1F2B8F0-21E5-060A-1E6D-08EB217EF68A}"/>
              </a:ext>
            </a:extLst>
          </p:cNvPr>
          <p:cNvSpPr>
            <a:spLocks noChangeAspect="1"/>
          </p:cNvSpPr>
          <p:nvPr/>
        </p:nvSpPr>
        <p:spPr>
          <a:xfrm>
            <a:off x="1795988" y="3428524"/>
            <a:ext cx="226666" cy="193075"/>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3" name="六角形 12">
            <a:extLst>
              <a:ext uri="{FF2B5EF4-FFF2-40B4-BE49-F238E27FC236}">
                <a16:creationId xmlns:a16="http://schemas.microsoft.com/office/drawing/2014/main" id="{3A422D72-5EDE-BF6F-77A0-7EA4109677A0}"/>
              </a:ext>
            </a:extLst>
          </p:cNvPr>
          <p:cNvSpPr>
            <a:spLocks noChangeAspect="1"/>
          </p:cNvSpPr>
          <p:nvPr/>
        </p:nvSpPr>
        <p:spPr>
          <a:xfrm>
            <a:off x="1790823" y="4453546"/>
            <a:ext cx="226666" cy="193075"/>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4" name="六角形 13">
            <a:extLst>
              <a:ext uri="{FF2B5EF4-FFF2-40B4-BE49-F238E27FC236}">
                <a16:creationId xmlns:a16="http://schemas.microsoft.com/office/drawing/2014/main" id="{C70B053D-4BD3-D255-74D1-7A970E3046B6}"/>
              </a:ext>
            </a:extLst>
          </p:cNvPr>
          <p:cNvSpPr>
            <a:spLocks noChangeAspect="1"/>
          </p:cNvSpPr>
          <p:nvPr/>
        </p:nvSpPr>
        <p:spPr>
          <a:xfrm>
            <a:off x="1794486" y="4865677"/>
            <a:ext cx="226666" cy="193075"/>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2" name="スライド番号プレースホルダー 1">
            <a:extLst>
              <a:ext uri="{FF2B5EF4-FFF2-40B4-BE49-F238E27FC236}">
                <a16:creationId xmlns:a16="http://schemas.microsoft.com/office/drawing/2014/main" id="{75D40AF9-94B6-3FCD-2209-96C9C1B23E46}"/>
              </a:ext>
            </a:extLst>
          </p:cNvPr>
          <p:cNvSpPr>
            <a:spLocks noGrp="1"/>
          </p:cNvSpPr>
          <p:nvPr>
            <p:ph type="sldNum" sz="quarter" idx="12"/>
          </p:nvPr>
        </p:nvSpPr>
        <p:spPr/>
        <p:txBody>
          <a:bodyPr/>
          <a:lstStyle/>
          <a:p>
            <a:fld id="{7F53A4F6-1DED-4042-94B1-26CBF9BCF6BA}" type="slidenum">
              <a:rPr kumimoji="1" lang="ja-JP" altLang="en-US" smtClean="0"/>
              <a:t>342</a:t>
            </a:fld>
            <a:endParaRPr kumimoji="1" lang="ja-JP" altLang="en-US"/>
          </a:p>
        </p:txBody>
      </p:sp>
    </p:spTree>
    <p:extLst>
      <p:ext uri="{BB962C8B-B14F-4D97-AF65-F5344CB8AC3E}">
        <p14:creationId xmlns:p14="http://schemas.microsoft.com/office/powerpoint/2010/main" val="181146720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9AE681E9-6D43-D943-A061-3052F582AE26}"/>
              </a:ext>
            </a:extLst>
          </p:cNvPr>
          <p:cNvSpPr txBox="1">
            <a:spLocks/>
          </p:cNvSpPr>
          <p:nvPr/>
        </p:nvSpPr>
        <p:spPr>
          <a:xfrm>
            <a:off x="-9993" y="0"/>
            <a:ext cx="12192000" cy="924953"/>
          </a:xfrm>
          <a:prstGeom prst="rect">
            <a:avLst/>
          </a:prstGeom>
          <a:noFill/>
        </p:spPr>
        <p:txBody>
          <a:bodyPr vert="horz" lIns="91440" tIns="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何を管理するのか？</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pic>
        <p:nvPicPr>
          <p:cNvPr id="4" name="図 3">
            <a:extLst>
              <a:ext uri="{FF2B5EF4-FFF2-40B4-BE49-F238E27FC236}">
                <a16:creationId xmlns:a16="http://schemas.microsoft.com/office/drawing/2014/main" id="{3D568BD5-BC74-D9FA-2BF8-C43C44E8D532}"/>
              </a:ext>
            </a:extLst>
          </p:cNvPr>
          <p:cNvPicPr>
            <a:picLocks noChangeAspect="1"/>
          </p:cNvPicPr>
          <p:nvPr/>
        </p:nvPicPr>
        <p:blipFill>
          <a:blip r:embed="rId2"/>
          <a:srcRect/>
          <a:stretch/>
        </p:blipFill>
        <p:spPr>
          <a:xfrm>
            <a:off x="1110000" y="900475"/>
            <a:ext cx="9972000" cy="5057049"/>
          </a:xfrm>
          <a:prstGeom prst="rect">
            <a:avLst/>
          </a:prstGeom>
        </p:spPr>
      </p:pic>
      <p:sp>
        <p:nvSpPr>
          <p:cNvPr id="10" name="六角形 9">
            <a:extLst>
              <a:ext uri="{FF2B5EF4-FFF2-40B4-BE49-F238E27FC236}">
                <a16:creationId xmlns:a16="http://schemas.microsoft.com/office/drawing/2014/main" id="{BDECBBE1-1B34-5305-16FB-226528958AFB}"/>
              </a:ext>
            </a:extLst>
          </p:cNvPr>
          <p:cNvSpPr>
            <a:spLocks noChangeAspect="1"/>
          </p:cNvSpPr>
          <p:nvPr/>
        </p:nvSpPr>
        <p:spPr>
          <a:xfrm>
            <a:off x="1802871" y="2212872"/>
            <a:ext cx="226666" cy="193075"/>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1" name="六角形 10">
            <a:extLst>
              <a:ext uri="{FF2B5EF4-FFF2-40B4-BE49-F238E27FC236}">
                <a16:creationId xmlns:a16="http://schemas.microsoft.com/office/drawing/2014/main" id="{BD5C897A-F02A-4308-EC4F-806806BF37EF}"/>
              </a:ext>
            </a:extLst>
          </p:cNvPr>
          <p:cNvSpPr>
            <a:spLocks noChangeAspect="1"/>
          </p:cNvSpPr>
          <p:nvPr/>
        </p:nvSpPr>
        <p:spPr>
          <a:xfrm>
            <a:off x="1801580" y="2812709"/>
            <a:ext cx="226666" cy="193075"/>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C1F2B8F0-21E5-060A-1E6D-08EB217EF68A}"/>
              </a:ext>
            </a:extLst>
          </p:cNvPr>
          <p:cNvSpPr>
            <a:spLocks noChangeAspect="1"/>
          </p:cNvSpPr>
          <p:nvPr/>
        </p:nvSpPr>
        <p:spPr>
          <a:xfrm>
            <a:off x="1806749" y="3852779"/>
            <a:ext cx="226666" cy="193075"/>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3" name="六角形 12">
            <a:extLst>
              <a:ext uri="{FF2B5EF4-FFF2-40B4-BE49-F238E27FC236}">
                <a16:creationId xmlns:a16="http://schemas.microsoft.com/office/drawing/2014/main" id="{3A422D72-5EDE-BF6F-77A0-7EA4109677A0}"/>
              </a:ext>
            </a:extLst>
          </p:cNvPr>
          <p:cNvSpPr>
            <a:spLocks noChangeAspect="1"/>
          </p:cNvSpPr>
          <p:nvPr/>
        </p:nvSpPr>
        <p:spPr>
          <a:xfrm>
            <a:off x="1803738" y="4873022"/>
            <a:ext cx="226666" cy="193075"/>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2" name="スライド番号プレースホルダー 1">
            <a:extLst>
              <a:ext uri="{FF2B5EF4-FFF2-40B4-BE49-F238E27FC236}">
                <a16:creationId xmlns:a16="http://schemas.microsoft.com/office/drawing/2014/main" id="{668F4A0A-43DA-3639-6DE8-EB258EE46148}"/>
              </a:ext>
            </a:extLst>
          </p:cNvPr>
          <p:cNvSpPr>
            <a:spLocks noGrp="1"/>
          </p:cNvSpPr>
          <p:nvPr>
            <p:ph type="sldNum" sz="quarter" idx="12"/>
          </p:nvPr>
        </p:nvSpPr>
        <p:spPr/>
        <p:txBody>
          <a:bodyPr/>
          <a:lstStyle/>
          <a:p>
            <a:fld id="{7F53A4F6-1DED-4042-94B1-26CBF9BCF6BA}" type="slidenum">
              <a:rPr kumimoji="1" lang="ja-JP" altLang="en-US" smtClean="0"/>
              <a:t>343</a:t>
            </a:fld>
            <a:endParaRPr kumimoji="1" lang="ja-JP" altLang="en-US"/>
          </a:p>
        </p:txBody>
      </p:sp>
    </p:spTree>
    <p:extLst>
      <p:ext uri="{BB962C8B-B14F-4D97-AF65-F5344CB8AC3E}">
        <p14:creationId xmlns:p14="http://schemas.microsoft.com/office/powerpoint/2010/main" val="205336512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9AE681E9-6D43-D943-A061-3052F582AE26}"/>
              </a:ext>
            </a:extLst>
          </p:cNvPr>
          <p:cNvSpPr txBox="1">
            <a:spLocks/>
          </p:cNvSpPr>
          <p:nvPr/>
        </p:nvSpPr>
        <p:spPr>
          <a:xfrm>
            <a:off x="-9993" y="0"/>
            <a:ext cx="12192000" cy="924953"/>
          </a:xfrm>
          <a:prstGeom prst="rect">
            <a:avLst/>
          </a:prstGeom>
          <a:noFill/>
        </p:spPr>
        <p:txBody>
          <a:bodyPr vert="horz" lIns="91440" tIns="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何を管理するのか？</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grpSp>
        <p:nvGrpSpPr>
          <p:cNvPr id="3" name="グループ化 2">
            <a:extLst>
              <a:ext uri="{FF2B5EF4-FFF2-40B4-BE49-F238E27FC236}">
                <a16:creationId xmlns:a16="http://schemas.microsoft.com/office/drawing/2014/main" id="{0859E4F9-AA36-DF6F-0CB7-F3D1086E6D27}"/>
              </a:ext>
            </a:extLst>
          </p:cNvPr>
          <p:cNvGrpSpPr/>
          <p:nvPr/>
        </p:nvGrpSpPr>
        <p:grpSpPr>
          <a:xfrm>
            <a:off x="1114398" y="924953"/>
            <a:ext cx="9963203" cy="3632853"/>
            <a:chOff x="1114398" y="924953"/>
            <a:chExt cx="9963203" cy="3632853"/>
          </a:xfrm>
        </p:grpSpPr>
        <p:pic>
          <p:nvPicPr>
            <p:cNvPr id="4" name="図 3">
              <a:extLst>
                <a:ext uri="{FF2B5EF4-FFF2-40B4-BE49-F238E27FC236}">
                  <a16:creationId xmlns:a16="http://schemas.microsoft.com/office/drawing/2014/main" id="{3D568BD5-BC74-D9FA-2BF8-C43C44E8D532}"/>
                </a:ext>
              </a:extLst>
            </p:cNvPr>
            <p:cNvPicPr>
              <a:picLocks noChangeAspect="1"/>
            </p:cNvPicPr>
            <p:nvPr/>
          </p:nvPicPr>
          <p:blipFill>
            <a:blip r:embed="rId2"/>
            <a:srcRect/>
            <a:stretch/>
          </p:blipFill>
          <p:spPr>
            <a:xfrm>
              <a:off x="1114398" y="924953"/>
              <a:ext cx="9963203" cy="3632853"/>
            </a:xfrm>
            <a:prstGeom prst="rect">
              <a:avLst/>
            </a:prstGeom>
          </p:spPr>
        </p:pic>
        <p:sp>
          <p:nvSpPr>
            <p:cNvPr id="10" name="六角形 9">
              <a:extLst>
                <a:ext uri="{FF2B5EF4-FFF2-40B4-BE49-F238E27FC236}">
                  <a16:creationId xmlns:a16="http://schemas.microsoft.com/office/drawing/2014/main" id="{BDECBBE1-1B34-5305-16FB-226528958AFB}"/>
                </a:ext>
              </a:extLst>
            </p:cNvPr>
            <p:cNvSpPr>
              <a:spLocks noChangeAspect="1"/>
            </p:cNvSpPr>
            <p:nvPr/>
          </p:nvSpPr>
          <p:spPr>
            <a:xfrm>
              <a:off x="1796189" y="2016390"/>
              <a:ext cx="241216" cy="205468"/>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C1F2B8F0-21E5-060A-1E6D-08EB217EF68A}"/>
                </a:ext>
              </a:extLst>
            </p:cNvPr>
            <p:cNvSpPr>
              <a:spLocks noChangeAspect="1"/>
            </p:cNvSpPr>
            <p:nvPr/>
          </p:nvSpPr>
          <p:spPr>
            <a:xfrm>
              <a:off x="1796929" y="3662035"/>
              <a:ext cx="241216" cy="205468"/>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3" name="六角形 12">
              <a:extLst>
                <a:ext uri="{FF2B5EF4-FFF2-40B4-BE49-F238E27FC236}">
                  <a16:creationId xmlns:a16="http://schemas.microsoft.com/office/drawing/2014/main" id="{3A422D72-5EDE-BF6F-77A0-7EA4109677A0}"/>
                </a:ext>
              </a:extLst>
            </p:cNvPr>
            <p:cNvSpPr>
              <a:spLocks noChangeAspect="1"/>
            </p:cNvSpPr>
            <p:nvPr/>
          </p:nvSpPr>
          <p:spPr>
            <a:xfrm>
              <a:off x="1793689" y="2619223"/>
              <a:ext cx="241216" cy="205468"/>
            </a:xfrm>
            <a:prstGeom prst="hexagon">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grpSp>
      <p:sp>
        <p:nvSpPr>
          <p:cNvPr id="2" name="スライド番号プレースホルダー 1">
            <a:extLst>
              <a:ext uri="{FF2B5EF4-FFF2-40B4-BE49-F238E27FC236}">
                <a16:creationId xmlns:a16="http://schemas.microsoft.com/office/drawing/2014/main" id="{F344FA1F-4952-19E3-B8DB-F488F495805A}"/>
              </a:ext>
            </a:extLst>
          </p:cNvPr>
          <p:cNvSpPr>
            <a:spLocks noGrp="1"/>
          </p:cNvSpPr>
          <p:nvPr>
            <p:ph type="sldNum" sz="quarter" idx="12"/>
          </p:nvPr>
        </p:nvSpPr>
        <p:spPr/>
        <p:txBody>
          <a:bodyPr/>
          <a:lstStyle/>
          <a:p>
            <a:fld id="{7F53A4F6-1DED-4042-94B1-26CBF9BCF6BA}" type="slidenum">
              <a:rPr kumimoji="1" lang="ja-JP" altLang="en-US" smtClean="0"/>
              <a:t>344</a:t>
            </a:fld>
            <a:endParaRPr kumimoji="1" lang="ja-JP" altLang="en-US"/>
          </a:p>
        </p:txBody>
      </p:sp>
    </p:spTree>
    <p:extLst>
      <p:ext uri="{BB962C8B-B14F-4D97-AF65-F5344CB8AC3E}">
        <p14:creationId xmlns:p14="http://schemas.microsoft.com/office/powerpoint/2010/main" val="200790229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9AE681E9-6D43-D943-A061-3052F582AE26}"/>
              </a:ext>
            </a:extLst>
          </p:cNvPr>
          <p:cNvSpPr txBox="1">
            <a:spLocks/>
          </p:cNvSpPr>
          <p:nvPr/>
        </p:nvSpPr>
        <p:spPr>
          <a:xfrm>
            <a:off x="-9993" y="0"/>
            <a:ext cx="12192000" cy="924953"/>
          </a:xfrm>
          <a:prstGeom prst="rect">
            <a:avLst/>
          </a:prstGeom>
          <a:noFill/>
        </p:spPr>
        <p:txBody>
          <a:bodyPr vert="horz" lIns="91440" tIns="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何を管理するのか？</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pic>
        <p:nvPicPr>
          <p:cNvPr id="4" name="図 3">
            <a:extLst>
              <a:ext uri="{FF2B5EF4-FFF2-40B4-BE49-F238E27FC236}">
                <a16:creationId xmlns:a16="http://schemas.microsoft.com/office/drawing/2014/main" id="{3D568BD5-BC74-D9FA-2BF8-C43C44E8D532}"/>
              </a:ext>
            </a:extLst>
          </p:cNvPr>
          <p:cNvPicPr>
            <a:picLocks noChangeAspect="1"/>
          </p:cNvPicPr>
          <p:nvPr/>
        </p:nvPicPr>
        <p:blipFill>
          <a:blip r:embed="rId2"/>
          <a:srcRect/>
          <a:stretch/>
        </p:blipFill>
        <p:spPr>
          <a:xfrm>
            <a:off x="1100007" y="924953"/>
            <a:ext cx="9972000" cy="3836671"/>
          </a:xfrm>
          <a:prstGeom prst="rect">
            <a:avLst/>
          </a:prstGeom>
        </p:spPr>
      </p:pic>
      <p:sp>
        <p:nvSpPr>
          <p:cNvPr id="10" name="六角形 9">
            <a:extLst>
              <a:ext uri="{FF2B5EF4-FFF2-40B4-BE49-F238E27FC236}">
                <a16:creationId xmlns:a16="http://schemas.microsoft.com/office/drawing/2014/main" id="{BDECBBE1-1B34-5305-16FB-226528958AFB}"/>
              </a:ext>
            </a:extLst>
          </p:cNvPr>
          <p:cNvSpPr>
            <a:spLocks noChangeAspect="1"/>
          </p:cNvSpPr>
          <p:nvPr/>
        </p:nvSpPr>
        <p:spPr>
          <a:xfrm>
            <a:off x="1791436" y="2028437"/>
            <a:ext cx="226666" cy="193073"/>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C1F2B8F0-21E5-060A-1E6D-08EB217EF68A}"/>
              </a:ext>
            </a:extLst>
          </p:cNvPr>
          <p:cNvSpPr>
            <a:spLocks noChangeAspect="1"/>
          </p:cNvSpPr>
          <p:nvPr/>
        </p:nvSpPr>
        <p:spPr>
          <a:xfrm>
            <a:off x="1792296" y="3865449"/>
            <a:ext cx="226666" cy="193073"/>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3" name="六角形 12">
            <a:extLst>
              <a:ext uri="{FF2B5EF4-FFF2-40B4-BE49-F238E27FC236}">
                <a16:creationId xmlns:a16="http://schemas.microsoft.com/office/drawing/2014/main" id="{3A422D72-5EDE-BF6F-77A0-7EA4109677A0}"/>
              </a:ext>
            </a:extLst>
          </p:cNvPr>
          <p:cNvSpPr>
            <a:spLocks noChangeAspect="1"/>
          </p:cNvSpPr>
          <p:nvPr/>
        </p:nvSpPr>
        <p:spPr>
          <a:xfrm>
            <a:off x="1790560" y="2626880"/>
            <a:ext cx="226666" cy="193073"/>
          </a:xfrm>
          <a:prstGeom prst="hexagon">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2" name="六角形 1">
            <a:extLst>
              <a:ext uri="{FF2B5EF4-FFF2-40B4-BE49-F238E27FC236}">
                <a16:creationId xmlns:a16="http://schemas.microsoft.com/office/drawing/2014/main" id="{0ACABAF4-5520-19B3-28C1-D3D20CE37E91}"/>
              </a:ext>
            </a:extLst>
          </p:cNvPr>
          <p:cNvSpPr>
            <a:spLocks noChangeAspect="1"/>
          </p:cNvSpPr>
          <p:nvPr/>
        </p:nvSpPr>
        <p:spPr>
          <a:xfrm>
            <a:off x="1796910" y="3246343"/>
            <a:ext cx="226666" cy="193073"/>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3" name="スライド番号プレースホルダー 2">
            <a:extLst>
              <a:ext uri="{FF2B5EF4-FFF2-40B4-BE49-F238E27FC236}">
                <a16:creationId xmlns:a16="http://schemas.microsoft.com/office/drawing/2014/main" id="{D9413417-F55F-6807-052A-D5840988DD54}"/>
              </a:ext>
            </a:extLst>
          </p:cNvPr>
          <p:cNvSpPr>
            <a:spLocks noGrp="1"/>
          </p:cNvSpPr>
          <p:nvPr>
            <p:ph type="sldNum" sz="quarter" idx="12"/>
          </p:nvPr>
        </p:nvSpPr>
        <p:spPr/>
        <p:txBody>
          <a:bodyPr/>
          <a:lstStyle/>
          <a:p>
            <a:fld id="{7F53A4F6-1DED-4042-94B1-26CBF9BCF6BA}" type="slidenum">
              <a:rPr kumimoji="1" lang="ja-JP" altLang="en-US" smtClean="0"/>
              <a:t>345</a:t>
            </a:fld>
            <a:endParaRPr kumimoji="1" lang="ja-JP" altLang="en-US"/>
          </a:p>
        </p:txBody>
      </p:sp>
    </p:spTree>
    <p:extLst>
      <p:ext uri="{BB962C8B-B14F-4D97-AF65-F5344CB8AC3E}">
        <p14:creationId xmlns:p14="http://schemas.microsoft.com/office/powerpoint/2010/main" val="171442228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9AE681E9-6D43-D943-A061-3052F582AE26}"/>
              </a:ext>
            </a:extLst>
          </p:cNvPr>
          <p:cNvSpPr txBox="1">
            <a:spLocks/>
          </p:cNvSpPr>
          <p:nvPr/>
        </p:nvSpPr>
        <p:spPr>
          <a:xfrm>
            <a:off x="-9993" y="0"/>
            <a:ext cx="12192000" cy="924953"/>
          </a:xfrm>
          <a:prstGeom prst="rect">
            <a:avLst/>
          </a:prstGeom>
          <a:noFill/>
        </p:spPr>
        <p:txBody>
          <a:bodyPr vert="horz" lIns="91440" tIns="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何を管理するのか？</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pic>
        <p:nvPicPr>
          <p:cNvPr id="4" name="図 3">
            <a:extLst>
              <a:ext uri="{FF2B5EF4-FFF2-40B4-BE49-F238E27FC236}">
                <a16:creationId xmlns:a16="http://schemas.microsoft.com/office/drawing/2014/main" id="{3D568BD5-BC74-D9FA-2BF8-C43C44E8D532}"/>
              </a:ext>
            </a:extLst>
          </p:cNvPr>
          <p:cNvPicPr>
            <a:picLocks noChangeAspect="1"/>
          </p:cNvPicPr>
          <p:nvPr/>
        </p:nvPicPr>
        <p:blipFill>
          <a:blip r:embed="rId2"/>
          <a:srcRect/>
          <a:stretch/>
        </p:blipFill>
        <p:spPr>
          <a:xfrm>
            <a:off x="1100007" y="924953"/>
            <a:ext cx="9972000" cy="5052926"/>
          </a:xfrm>
          <a:prstGeom prst="rect">
            <a:avLst/>
          </a:prstGeom>
        </p:spPr>
      </p:pic>
      <p:sp>
        <p:nvSpPr>
          <p:cNvPr id="10" name="六角形 9">
            <a:extLst>
              <a:ext uri="{FF2B5EF4-FFF2-40B4-BE49-F238E27FC236}">
                <a16:creationId xmlns:a16="http://schemas.microsoft.com/office/drawing/2014/main" id="{BDECBBE1-1B34-5305-16FB-226528958AFB}"/>
              </a:ext>
            </a:extLst>
          </p:cNvPr>
          <p:cNvSpPr>
            <a:spLocks noChangeAspect="1"/>
          </p:cNvSpPr>
          <p:nvPr/>
        </p:nvSpPr>
        <p:spPr>
          <a:xfrm>
            <a:off x="1794236" y="2013611"/>
            <a:ext cx="226666"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550"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C1F2B8F0-21E5-060A-1E6D-08EB217EF68A}"/>
              </a:ext>
            </a:extLst>
          </p:cNvPr>
          <p:cNvSpPr>
            <a:spLocks noChangeAspect="1"/>
          </p:cNvSpPr>
          <p:nvPr/>
        </p:nvSpPr>
        <p:spPr>
          <a:xfrm>
            <a:off x="1793984" y="3848580"/>
            <a:ext cx="226666"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550" dirty="0">
                <a:latin typeface="HG丸ｺﾞｼｯｸM-PRO"/>
                <a:ea typeface="HG丸ｺﾞｼｯｸM-PRO"/>
                <a:cs typeface="HG丸ｺﾞｼｯｸM-PRO"/>
              </a:rPr>
              <a:t>施設基準</a:t>
            </a:r>
          </a:p>
        </p:txBody>
      </p:sp>
      <p:sp>
        <p:nvSpPr>
          <p:cNvPr id="13" name="六角形 12">
            <a:extLst>
              <a:ext uri="{FF2B5EF4-FFF2-40B4-BE49-F238E27FC236}">
                <a16:creationId xmlns:a16="http://schemas.microsoft.com/office/drawing/2014/main" id="{3A422D72-5EDE-BF6F-77A0-7EA4109677A0}"/>
              </a:ext>
            </a:extLst>
          </p:cNvPr>
          <p:cNvSpPr>
            <a:spLocks noChangeAspect="1"/>
          </p:cNvSpPr>
          <p:nvPr/>
        </p:nvSpPr>
        <p:spPr>
          <a:xfrm>
            <a:off x="1796838" y="2622650"/>
            <a:ext cx="226666" cy="219561"/>
          </a:xfrm>
          <a:prstGeom prst="hexagon">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550" dirty="0">
                <a:latin typeface="HG丸ｺﾞｼｯｸM-PRO"/>
                <a:ea typeface="HG丸ｺﾞｼｯｸM-PRO"/>
                <a:cs typeface="HG丸ｺﾞｼｯｸM-PRO"/>
              </a:rPr>
              <a:t>施設基準</a:t>
            </a:r>
          </a:p>
        </p:txBody>
      </p:sp>
      <p:sp>
        <p:nvSpPr>
          <p:cNvPr id="2" name="六角形 1">
            <a:extLst>
              <a:ext uri="{FF2B5EF4-FFF2-40B4-BE49-F238E27FC236}">
                <a16:creationId xmlns:a16="http://schemas.microsoft.com/office/drawing/2014/main" id="{0ACABAF4-5520-19B3-28C1-D3D20CE37E91}"/>
              </a:ext>
            </a:extLst>
          </p:cNvPr>
          <p:cNvSpPr>
            <a:spLocks noChangeAspect="1"/>
          </p:cNvSpPr>
          <p:nvPr/>
        </p:nvSpPr>
        <p:spPr>
          <a:xfrm>
            <a:off x="1794542" y="3240047"/>
            <a:ext cx="226666"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550" dirty="0">
                <a:latin typeface="HG丸ｺﾞｼｯｸM-PRO"/>
                <a:ea typeface="HG丸ｺﾞｼｯｸM-PRO"/>
                <a:cs typeface="HG丸ｺﾞｼｯｸM-PRO"/>
              </a:rPr>
              <a:t>施設基準</a:t>
            </a:r>
          </a:p>
        </p:txBody>
      </p:sp>
      <p:sp>
        <p:nvSpPr>
          <p:cNvPr id="3" name="六角形 2">
            <a:extLst>
              <a:ext uri="{FF2B5EF4-FFF2-40B4-BE49-F238E27FC236}">
                <a16:creationId xmlns:a16="http://schemas.microsoft.com/office/drawing/2014/main" id="{14FA9A87-5B4B-B257-5008-CAA993F2AA75}"/>
              </a:ext>
            </a:extLst>
          </p:cNvPr>
          <p:cNvSpPr>
            <a:spLocks noChangeAspect="1"/>
          </p:cNvSpPr>
          <p:nvPr/>
        </p:nvSpPr>
        <p:spPr>
          <a:xfrm>
            <a:off x="1791672" y="4874587"/>
            <a:ext cx="226666" cy="21956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550" dirty="0">
                <a:latin typeface="HG丸ｺﾞｼｯｸM-PRO"/>
                <a:ea typeface="HG丸ｺﾞｼｯｸM-PRO"/>
                <a:cs typeface="HG丸ｺﾞｼｯｸM-PRO"/>
              </a:rPr>
              <a:t>施設基準</a:t>
            </a:r>
          </a:p>
        </p:txBody>
      </p:sp>
      <p:sp>
        <p:nvSpPr>
          <p:cNvPr id="5" name="スライド番号プレースホルダー 4">
            <a:extLst>
              <a:ext uri="{FF2B5EF4-FFF2-40B4-BE49-F238E27FC236}">
                <a16:creationId xmlns:a16="http://schemas.microsoft.com/office/drawing/2014/main" id="{0B553969-A1F3-844A-D96F-272D6E2018FF}"/>
              </a:ext>
            </a:extLst>
          </p:cNvPr>
          <p:cNvSpPr>
            <a:spLocks noGrp="1"/>
          </p:cNvSpPr>
          <p:nvPr>
            <p:ph type="sldNum" sz="quarter" idx="12"/>
          </p:nvPr>
        </p:nvSpPr>
        <p:spPr/>
        <p:txBody>
          <a:bodyPr/>
          <a:lstStyle/>
          <a:p>
            <a:fld id="{7F53A4F6-1DED-4042-94B1-26CBF9BCF6BA}" type="slidenum">
              <a:rPr kumimoji="1" lang="ja-JP" altLang="en-US" smtClean="0"/>
              <a:t>346</a:t>
            </a:fld>
            <a:endParaRPr kumimoji="1" lang="ja-JP" altLang="en-US"/>
          </a:p>
        </p:txBody>
      </p:sp>
    </p:spTree>
    <p:extLst>
      <p:ext uri="{BB962C8B-B14F-4D97-AF65-F5344CB8AC3E}">
        <p14:creationId xmlns:p14="http://schemas.microsoft.com/office/powerpoint/2010/main" val="254924363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9AE681E9-6D43-D943-A061-3052F582AE26}"/>
              </a:ext>
            </a:extLst>
          </p:cNvPr>
          <p:cNvSpPr txBox="1">
            <a:spLocks/>
          </p:cNvSpPr>
          <p:nvPr/>
        </p:nvSpPr>
        <p:spPr>
          <a:xfrm>
            <a:off x="-9993" y="0"/>
            <a:ext cx="12192000" cy="924953"/>
          </a:xfrm>
          <a:prstGeom prst="rect">
            <a:avLst/>
          </a:prstGeom>
          <a:noFill/>
        </p:spPr>
        <p:txBody>
          <a:bodyPr vert="horz" lIns="91440" tIns="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何を管理するのか？</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pic>
        <p:nvPicPr>
          <p:cNvPr id="4" name="図 3">
            <a:extLst>
              <a:ext uri="{FF2B5EF4-FFF2-40B4-BE49-F238E27FC236}">
                <a16:creationId xmlns:a16="http://schemas.microsoft.com/office/drawing/2014/main" id="{3D568BD5-BC74-D9FA-2BF8-C43C44E8D532}"/>
              </a:ext>
            </a:extLst>
          </p:cNvPr>
          <p:cNvPicPr>
            <a:picLocks noChangeAspect="1"/>
          </p:cNvPicPr>
          <p:nvPr/>
        </p:nvPicPr>
        <p:blipFill>
          <a:blip r:embed="rId2"/>
          <a:srcRect/>
          <a:stretch/>
        </p:blipFill>
        <p:spPr>
          <a:xfrm>
            <a:off x="1117076" y="924953"/>
            <a:ext cx="9957847" cy="5876215"/>
          </a:xfrm>
          <a:prstGeom prst="rect">
            <a:avLst/>
          </a:prstGeom>
        </p:spPr>
      </p:pic>
      <p:sp>
        <p:nvSpPr>
          <p:cNvPr id="10" name="六角形 9">
            <a:extLst>
              <a:ext uri="{FF2B5EF4-FFF2-40B4-BE49-F238E27FC236}">
                <a16:creationId xmlns:a16="http://schemas.microsoft.com/office/drawing/2014/main" id="{BDECBBE1-1B34-5305-16FB-226528958AFB}"/>
              </a:ext>
            </a:extLst>
          </p:cNvPr>
          <p:cNvSpPr>
            <a:spLocks noChangeAspect="1"/>
          </p:cNvSpPr>
          <p:nvPr/>
        </p:nvSpPr>
        <p:spPr>
          <a:xfrm>
            <a:off x="1806216" y="2024759"/>
            <a:ext cx="226666" cy="193074"/>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C1F2B8F0-21E5-060A-1E6D-08EB217EF68A}"/>
              </a:ext>
            </a:extLst>
          </p:cNvPr>
          <p:cNvSpPr>
            <a:spLocks noChangeAspect="1"/>
          </p:cNvSpPr>
          <p:nvPr/>
        </p:nvSpPr>
        <p:spPr>
          <a:xfrm>
            <a:off x="1807077" y="4482542"/>
            <a:ext cx="226666" cy="193074"/>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13" name="六角形 12">
            <a:extLst>
              <a:ext uri="{FF2B5EF4-FFF2-40B4-BE49-F238E27FC236}">
                <a16:creationId xmlns:a16="http://schemas.microsoft.com/office/drawing/2014/main" id="{3A422D72-5EDE-BF6F-77A0-7EA4109677A0}"/>
              </a:ext>
            </a:extLst>
          </p:cNvPr>
          <p:cNvSpPr>
            <a:spLocks noChangeAspect="1"/>
          </p:cNvSpPr>
          <p:nvPr/>
        </p:nvSpPr>
        <p:spPr>
          <a:xfrm>
            <a:off x="1809929" y="2629826"/>
            <a:ext cx="226666" cy="193074"/>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2" name="六角形 1">
            <a:extLst>
              <a:ext uri="{FF2B5EF4-FFF2-40B4-BE49-F238E27FC236}">
                <a16:creationId xmlns:a16="http://schemas.microsoft.com/office/drawing/2014/main" id="{0ACABAF4-5520-19B3-28C1-D3D20CE37E91}"/>
              </a:ext>
            </a:extLst>
          </p:cNvPr>
          <p:cNvSpPr>
            <a:spLocks noChangeAspect="1"/>
          </p:cNvSpPr>
          <p:nvPr/>
        </p:nvSpPr>
        <p:spPr>
          <a:xfrm>
            <a:off x="1807634" y="3245667"/>
            <a:ext cx="226666" cy="193074"/>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3" name="六角形 2">
            <a:extLst>
              <a:ext uri="{FF2B5EF4-FFF2-40B4-BE49-F238E27FC236}">
                <a16:creationId xmlns:a16="http://schemas.microsoft.com/office/drawing/2014/main" id="{14FA9A87-5B4B-B257-5008-CAA993F2AA75}"/>
              </a:ext>
            </a:extLst>
          </p:cNvPr>
          <p:cNvSpPr>
            <a:spLocks noChangeAspect="1"/>
          </p:cNvSpPr>
          <p:nvPr/>
        </p:nvSpPr>
        <p:spPr>
          <a:xfrm>
            <a:off x="1804763" y="3862296"/>
            <a:ext cx="226666" cy="193074"/>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5" name="六角形 4">
            <a:extLst>
              <a:ext uri="{FF2B5EF4-FFF2-40B4-BE49-F238E27FC236}">
                <a16:creationId xmlns:a16="http://schemas.microsoft.com/office/drawing/2014/main" id="{7DC635BA-1367-0217-908F-FE30AA7AED97}"/>
              </a:ext>
            </a:extLst>
          </p:cNvPr>
          <p:cNvSpPr>
            <a:spLocks noChangeAspect="1"/>
          </p:cNvSpPr>
          <p:nvPr/>
        </p:nvSpPr>
        <p:spPr>
          <a:xfrm>
            <a:off x="1807663" y="5498754"/>
            <a:ext cx="226666" cy="193074"/>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600" dirty="0">
                <a:latin typeface="HG丸ｺﾞｼｯｸM-PRO"/>
                <a:ea typeface="HG丸ｺﾞｼｯｸM-PRO"/>
                <a:cs typeface="HG丸ｺﾞｼｯｸM-PRO"/>
              </a:rPr>
              <a:t>施設基準</a:t>
            </a:r>
          </a:p>
        </p:txBody>
      </p:sp>
      <p:sp>
        <p:nvSpPr>
          <p:cNvPr id="7" name="スライド番号プレースホルダー 6">
            <a:extLst>
              <a:ext uri="{FF2B5EF4-FFF2-40B4-BE49-F238E27FC236}">
                <a16:creationId xmlns:a16="http://schemas.microsoft.com/office/drawing/2014/main" id="{A67A9198-53C6-AFD7-1C6B-D41EBAE6C1D9}"/>
              </a:ext>
            </a:extLst>
          </p:cNvPr>
          <p:cNvSpPr>
            <a:spLocks noGrp="1"/>
          </p:cNvSpPr>
          <p:nvPr>
            <p:ph type="sldNum" sz="quarter" idx="12"/>
          </p:nvPr>
        </p:nvSpPr>
        <p:spPr/>
        <p:txBody>
          <a:bodyPr/>
          <a:lstStyle/>
          <a:p>
            <a:fld id="{7F53A4F6-1DED-4042-94B1-26CBF9BCF6BA}" type="slidenum">
              <a:rPr kumimoji="1" lang="ja-JP" altLang="en-US" smtClean="0"/>
              <a:t>347</a:t>
            </a:fld>
            <a:endParaRPr kumimoji="1" lang="ja-JP" altLang="en-US"/>
          </a:p>
        </p:txBody>
      </p:sp>
    </p:spTree>
    <p:extLst>
      <p:ext uri="{BB962C8B-B14F-4D97-AF65-F5344CB8AC3E}">
        <p14:creationId xmlns:p14="http://schemas.microsoft.com/office/powerpoint/2010/main" val="409102179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CC648546-FC04-114C-0D31-DE1B87D9864D}"/>
              </a:ext>
            </a:extLst>
          </p:cNvPr>
          <p:cNvSpPr txBox="1">
            <a:spLocks/>
          </p:cNvSpPr>
          <p:nvPr/>
        </p:nvSpPr>
        <p:spPr>
          <a:xfrm>
            <a:off x="0" y="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まずは検査から始めましょう</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graphicFrame>
        <p:nvGraphicFramePr>
          <p:cNvPr id="2" name="表 2">
            <a:extLst>
              <a:ext uri="{FF2B5EF4-FFF2-40B4-BE49-F238E27FC236}">
                <a16:creationId xmlns:a16="http://schemas.microsoft.com/office/drawing/2014/main" id="{459D7923-E3BE-1740-976E-C30508224F8C}"/>
              </a:ext>
            </a:extLst>
          </p:cNvPr>
          <p:cNvGraphicFramePr>
            <a:graphicFrameLocks noGrp="1"/>
          </p:cNvGraphicFramePr>
          <p:nvPr>
            <p:extLst>
              <p:ext uri="{D42A27DB-BD31-4B8C-83A1-F6EECF244321}">
                <p14:modId xmlns:p14="http://schemas.microsoft.com/office/powerpoint/2010/main" val="2106186496"/>
              </p:ext>
            </p:extLst>
          </p:nvPr>
        </p:nvGraphicFramePr>
        <p:xfrm>
          <a:off x="331200" y="1096612"/>
          <a:ext cx="11512448" cy="3311820"/>
        </p:xfrm>
        <a:graphic>
          <a:graphicData uri="http://schemas.openxmlformats.org/drawingml/2006/table">
            <a:tbl>
              <a:tblPr firstRow="1" bandRow="1">
                <a:tableStyleId>{69012ECD-51FC-41F1-AA8D-1B2483CD663E}</a:tableStyleId>
              </a:tblPr>
              <a:tblGrid>
                <a:gridCol w="1673876">
                  <a:extLst>
                    <a:ext uri="{9D8B030D-6E8A-4147-A177-3AD203B41FA5}">
                      <a16:colId xmlns:a16="http://schemas.microsoft.com/office/drawing/2014/main" val="3605966464"/>
                    </a:ext>
                  </a:extLst>
                </a:gridCol>
                <a:gridCol w="819881">
                  <a:extLst>
                    <a:ext uri="{9D8B030D-6E8A-4147-A177-3AD203B41FA5}">
                      <a16:colId xmlns:a16="http://schemas.microsoft.com/office/drawing/2014/main" val="3504703154"/>
                    </a:ext>
                  </a:extLst>
                </a:gridCol>
                <a:gridCol w="819881">
                  <a:extLst>
                    <a:ext uri="{9D8B030D-6E8A-4147-A177-3AD203B41FA5}">
                      <a16:colId xmlns:a16="http://schemas.microsoft.com/office/drawing/2014/main" val="275746477"/>
                    </a:ext>
                  </a:extLst>
                </a:gridCol>
                <a:gridCol w="819881">
                  <a:extLst>
                    <a:ext uri="{9D8B030D-6E8A-4147-A177-3AD203B41FA5}">
                      <a16:colId xmlns:a16="http://schemas.microsoft.com/office/drawing/2014/main" val="1288760894"/>
                    </a:ext>
                  </a:extLst>
                </a:gridCol>
                <a:gridCol w="819881">
                  <a:extLst>
                    <a:ext uri="{9D8B030D-6E8A-4147-A177-3AD203B41FA5}">
                      <a16:colId xmlns:a16="http://schemas.microsoft.com/office/drawing/2014/main" val="2323452398"/>
                    </a:ext>
                  </a:extLst>
                </a:gridCol>
                <a:gridCol w="819881">
                  <a:extLst>
                    <a:ext uri="{9D8B030D-6E8A-4147-A177-3AD203B41FA5}">
                      <a16:colId xmlns:a16="http://schemas.microsoft.com/office/drawing/2014/main" val="3451289682"/>
                    </a:ext>
                  </a:extLst>
                </a:gridCol>
                <a:gridCol w="819881">
                  <a:extLst>
                    <a:ext uri="{9D8B030D-6E8A-4147-A177-3AD203B41FA5}">
                      <a16:colId xmlns:a16="http://schemas.microsoft.com/office/drawing/2014/main" val="3189704928"/>
                    </a:ext>
                  </a:extLst>
                </a:gridCol>
                <a:gridCol w="819881">
                  <a:extLst>
                    <a:ext uri="{9D8B030D-6E8A-4147-A177-3AD203B41FA5}">
                      <a16:colId xmlns:a16="http://schemas.microsoft.com/office/drawing/2014/main" val="3813964750"/>
                    </a:ext>
                  </a:extLst>
                </a:gridCol>
                <a:gridCol w="819881">
                  <a:extLst>
                    <a:ext uri="{9D8B030D-6E8A-4147-A177-3AD203B41FA5}">
                      <a16:colId xmlns:a16="http://schemas.microsoft.com/office/drawing/2014/main" val="1454695694"/>
                    </a:ext>
                  </a:extLst>
                </a:gridCol>
                <a:gridCol w="819881">
                  <a:extLst>
                    <a:ext uri="{9D8B030D-6E8A-4147-A177-3AD203B41FA5}">
                      <a16:colId xmlns:a16="http://schemas.microsoft.com/office/drawing/2014/main" val="1625010011"/>
                    </a:ext>
                  </a:extLst>
                </a:gridCol>
                <a:gridCol w="819881">
                  <a:extLst>
                    <a:ext uri="{9D8B030D-6E8A-4147-A177-3AD203B41FA5}">
                      <a16:colId xmlns:a16="http://schemas.microsoft.com/office/drawing/2014/main" val="2902076034"/>
                    </a:ext>
                  </a:extLst>
                </a:gridCol>
                <a:gridCol w="819881">
                  <a:extLst>
                    <a:ext uri="{9D8B030D-6E8A-4147-A177-3AD203B41FA5}">
                      <a16:colId xmlns:a16="http://schemas.microsoft.com/office/drawing/2014/main" val="493638136"/>
                    </a:ext>
                  </a:extLst>
                </a:gridCol>
                <a:gridCol w="819881">
                  <a:extLst>
                    <a:ext uri="{9D8B030D-6E8A-4147-A177-3AD203B41FA5}">
                      <a16:colId xmlns:a16="http://schemas.microsoft.com/office/drawing/2014/main" val="3302335333"/>
                    </a:ext>
                  </a:extLst>
                </a:gridCol>
              </a:tblGrid>
              <a:tr h="662364">
                <a:tc>
                  <a:txBody>
                    <a:bodyPr/>
                    <a:lstStyle/>
                    <a:p>
                      <a:pPr algn="ctr">
                        <a:lnSpc>
                          <a:spcPct val="100000"/>
                        </a:lnSpc>
                      </a:pPr>
                      <a:r>
                        <a:rPr kumimoji="1" lang="en-US" altLang="ja-JP" sz="1400" dirty="0"/>
                        <a:t>P</a:t>
                      </a:r>
                      <a:r>
                        <a:rPr kumimoji="1" lang="ja-JP" altLang="en-US" sz="1400" baseline="0"/>
                        <a:t>・口腔機能管理中</a:t>
                      </a:r>
                      <a:endParaRPr kumimoji="1" lang="en-US" altLang="ja-JP" sz="1400" baseline="-250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１月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２月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３月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４月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５月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６月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７月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８月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９月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dirty="0"/>
                        <a:t>10</a:t>
                      </a:r>
                      <a:r>
                        <a:rPr kumimoji="1" lang="ja-JP" altLang="en-US" sz="2400"/>
                        <a:t>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dirty="0"/>
                        <a:t>11</a:t>
                      </a:r>
                      <a:r>
                        <a:rPr kumimoji="1" lang="ja-JP" altLang="en-US" sz="2400"/>
                        <a:t>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dirty="0"/>
                        <a:t>12</a:t>
                      </a:r>
                      <a:r>
                        <a:rPr kumimoji="1" lang="ja-JP" altLang="en-US" sz="2400"/>
                        <a:t>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0791589"/>
                  </a:ext>
                </a:extLst>
              </a:tr>
              <a:tr h="662364">
                <a:tc>
                  <a:txBody>
                    <a:bodyPr/>
                    <a:lstStyle/>
                    <a:p>
                      <a:pPr algn="ctr">
                        <a:lnSpc>
                          <a:spcPct val="100000"/>
                        </a:lnSpc>
                      </a:pPr>
                      <a:r>
                        <a:rPr kumimoji="1" lang="ja-JP" altLang="en-US" sz="2400" b="1"/>
                        <a:t>パントモ</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402</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7195275"/>
                  </a:ext>
                </a:extLst>
              </a:tr>
              <a:tr h="662364">
                <a:tc>
                  <a:txBody>
                    <a:bodyPr/>
                    <a:lstStyle/>
                    <a:p>
                      <a:pPr algn="ctr">
                        <a:lnSpc>
                          <a:spcPct val="100000"/>
                        </a:lnSpc>
                      </a:pPr>
                      <a:r>
                        <a:rPr kumimoji="1" lang="ja-JP" altLang="en-US" sz="2400" b="1"/>
                        <a:t>Ｐ検査</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1200" b="1" dirty="0"/>
                        <a:t>200/</a:t>
                      </a:r>
                      <a:r>
                        <a:rPr kumimoji="1" lang="en-US" altLang="ja-JP" sz="2000" b="1" dirty="0"/>
                        <a:t>400</a:t>
                      </a:r>
                      <a:endParaRPr kumimoji="1" lang="ja-JP" altLang="en-US" sz="20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endParaRPr kumimoji="1" lang="ja-JP" altLang="en-US" b="1">
                        <a:solidFill>
                          <a:schemeClr val="bg1">
                            <a:lumMod val="75000"/>
                          </a:schemeClr>
                        </a:solidFill>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bg1">
                              <a:lumMod val="75000"/>
                            </a:schemeClr>
                          </a:solidFill>
                        </a:rPr>
                        <a:t>100/</a:t>
                      </a:r>
                      <a:r>
                        <a:rPr kumimoji="1" lang="en-US" altLang="ja-JP" sz="1200" b="1" dirty="0"/>
                        <a:t>200</a:t>
                      </a:r>
                      <a:endParaRPr kumimoji="1" lang="ja-JP" altLang="en-US" sz="1200" b="1"/>
                    </a:p>
                    <a:p>
                      <a:pPr algn="ctr">
                        <a:lnSpc>
                          <a:spcPct val="100000"/>
                        </a:lnSpc>
                      </a:pPr>
                      <a:r>
                        <a:rPr kumimoji="1" lang="en-US" altLang="ja-JP" sz="1200" b="1" dirty="0">
                          <a:solidFill>
                            <a:schemeClr val="tx1"/>
                          </a:solidFill>
                        </a:rPr>
                        <a:t>200</a:t>
                      </a:r>
                      <a:r>
                        <a:rPr kumimoji="1" lang="en-US" altLang="ja-JP" sz="1200" b="1" dirty="0">
                          <a:solidFill>
                            <a:schemeClr val="bg1">
                              <a:lumMod val="75000"/>
                            </a:schemeClr>
                          </a:solidFill>
                        </a:rPr>
                        <a:t>/400</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4994941"/>
                  </a:ext>
                </a:extLst>
              </a:tr>
              <a:tr h="662364">
                <a:tc>
                  <a:txBody>
                    <a:bodyPr/>
                    <a:lstStyle/>
                    <a:p>
                      <a:pPr algn="ctr">
                        <a:lnSpc>
                          <a:spcPct val="100000"/>
                        </a:lnSpc>
                      </a:pPr>
                      <a:r>
                        <a:rPr kumimoji="1" lang="ja-JP" altLang="en-US" sz="2400" b="1"/>
                        <a:t>咀嚼能力</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0338967"/>
                  </a:ext>
                </a:extLst>
              </a:tr>
              <a:tr h="662364">
                <a:tc>
                  <a:txBody>
                    <a:bodyPr/>
                    <a:lstStyle/>
                    <a:p>
                      <a:pPr algn="ctr">
                        <a:lnSpc>
                          <a:spcPct val="100000"/>
                        </a:lnSpc>
                      </a:pPr>
                      <a:r>
                        <a:rPr kumimoji="1" lang="ja-JP" altLang="en-US" sz="2400" b="1"/>
                        <a:t>舌　圧</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7648348"/>
                  </a:ext>
                </a:extLst>
              </a:tr>
            </a:tbl>
          </a:graphicData>
        </a:graphic>
      </p:graphicFrame>
      <p:sp>
        <p:nvSpPr>
          <p:cNvPr id="7" name="六角形 6">
            <a:extLst>
              <a:ext uri="{FF2B5EF4-FFF2-40B4-BE49-F238E27FC236}">
                <a16:creationId xmlns:a16="http://schemas.microsoft.com/office/drawing/2014/main" id="{CE5BE2D8-ED94-5644-830F-7B66DB3E9DC8}"/>
              </a:ext>
            </a:extLst>
          </p:cNvPr>
          <p:cNvSpPr>
            <a:spLocks noChangeAspect="1"/>
          </p:cNvSpPr>
          <p:nvPr/>
        </p:nvSpPr>
        <p:spPr>
          <a:xfrm>
            <a:off x="1676770" y="3270985"/>
            <a:ext cx="338107" cy="288000"/>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kumimoji="1" lang="ja-JP" altLang="en-US" sz="800" dirty="0">
                <a:latin typeface="HG丸ｺﾞｼｯｸM-PRO"/>
                <a:ea typeface="HG丸ｺﾞｼｯｸM-PRO"/>
                <a:cs typeface="HG丸ｺﾞｼｯｸM-PRO"/>
              </a:rPr>
              <a:t>施設基準</a:t>
            </a:r>
          </a:p>
        </p:txBody>
      </p:sp>
      <p:sp>
        <p:nvSpPr>
          <p:cNvPr id="3" name="正方形/長方形 2">
            <a:extLst>
              <a:ext uri="{FF2B5EF4-FFF2-40B4-BE49-F238E27FC236}">
                <a16:creationId xmlns:a16="http://schemas.microsoft.com/office/drawing/2014/main" id="{434C9F10-737C-B2B4-83AB-1E243720A7E1}"/>
              </a:ext>
            </a:extLst>
          </p:cNvPr>
          <p:cNvSpPr/>
          <p:nvPr/>
        </p:nvSpPr>
        <p:spPr>
          <a:xfrm>
            <a:off x="2891246" y="2499360"/>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3A95085-6793-AB15-5E03-F4363A421D61}"/>
              </a:ext>
            </a:extLst>
          </p:cNvPr>
          <p:cNvSpPr/>
          <p:nvPr/>
        </p:nvSpPr>
        <p:spPr>
          <a:xfrm>
            <a:off x="3714205" y="2499360"/>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BD909BA-4E24-8636-2E18-44D1CCF4CC5F}"/>
              </a:ext>
            </a:extLst>
          </p:cNvPr>
          <p:cNvSpPr/>
          <p:nvPr/>
        </p:nvSpPr>
        <p:spPr>
          <a:xfrm>
            <a:off x="4537164" y="2499360"/>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626BEDBC-4E9A-58CF-8E21-0B1EE29CE966}"/>
              </a:ext>
            </a:extLst>
          </p:cNvPr>
          <p:cNvSpPr/>
          <p:nvPr/>
        </p:nvSpPr>
        <p:spPr>
          <a:xfrm>
            <a:off x="5360123" y="2499360"/>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FCDC0ACB-BCC9-AE75-BC4D-03A6506C4517}"/>
              </a:ext>
            </a:extLst>
          </p:cNvPr>
          <p:cNvSpPr/>
          <p:nvPr/>
        </p:nvSpPr>
        <p:spPr>
          <a:xfrm>
            <a:off x="6175334" y="2499360"/>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A89AC47-6DA1-7AF8-50A8-11AD4B24778F}"/>
              </a:ext>
            </a:extLst>
          </p:cNvPr>
          <p:cNvSpPr/>
          <p:nvPr/>
        </p:nvSpPr>
        <p:spPr>
          <a:xfrm>
            <a:off x="6990543" y="2499360"/>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84D5E41D-3685-AE17-F1F6-8A10B6F03C14}"/>
              </a:ext>
            </a:extLst>
          </p:cNvPr>
          <p:cNvSpPr/>
          <p:nvPr/>
        </p:nvSpPr>
        <p:spPr>
          <a:xfrm>
            <a:off x="7807234" y="2499362"/>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DA5A6923-6E64-6F4C-9229-40B35C9206F3}"/>
              </a:ext>
            </a:extLst>
          </p:cNvPr>
          <p:cNvSpPr/>
          <p:nvPr/>
        </p:nvSpPr>
        <p:spPr>
          <a:xfrm>
            <a:off x="8612633" y="2490655"/>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2A5A5A2-89C4-34C7-0B87-D2B6E3E396F3}"/>
              </a:ext>
            </a:extLst>
          </p:cNvPr>
          <p:cNvSpPr/>
          <p:nvPr/>
        </p:nvSpPr>
        <p:spPr>
          <a:xfrm>
            <a:off x="9434251" y="2499364"/>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0A4DB3F-587B-9ACB-70D0-B6406D5653F7}"/>
              </a:ext>
            </a:extLst>
          </p:cNvPr>
          <p:cNvSpPr/>
          <p:nvPr/>
        </p:nvSpPr>
        <p:spPr>
          <a:xfrm>
            <a:off x="10264690" y="2515184"/>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9FF68641-D67E-6007-C66D-0D1B758C087F}"/>
              </a:ext>
            </a:extLst>
          </p:cNvPr>
          <p:cNvSpPr/>
          <p:nvPr/>
        </p:nvSpPr>
        <p:spPr>
          <a:xfrm>
            <a:off x="11074858" y="2499362"/>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DE51016-8CDD-4FC0-D918-0943B8E08AFE}"/>
              </a:ext>
            </a:extLst>
          </p:cNvPr>
          <p:cNvSpPr/>
          <p:nvPr/>
        </p:nvSpPr>
        <p:spPr>
          <a:xfrm>
            <a:off x="2891245" y="3158699"/>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FBEFE8D-415E-7A3F-DA25-F6A66C17DB1E}"/>
              </a:ext>
            </a:extLst>
          </p:cNvPr>
          <p:cNvSpPr/>
          <p:nvPr/>
        </p:nvSpPr>
        <p:spPr>
          <a:xfrm>
            <a:off x="3714205" y="3814202"/>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2DADEA4-743F-4E7F-DCFD-5D23530EB4F4}"/>
              </a:ext>
            </a:extLst>
          </p:cNvPr>
          <p:cNvSpPr/>
          <p:nvPr/>
        </p:nvSpPr>
        <p:spPr>
          <a:xfrm>
            <a:off x="5340666" y="3185160"/>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DE54B9F-95BA-8263-ED05-4029F468A337}"/>
              </a:ext>
            </a:extLst>
          </p:cNvPr>
          <p:cNvSpPr/>
          <p:nvPr/>
        </p:nvSpPr>
        <p:spPr>
          <a:xfrm>
            <a:off x="6154368" y="3841777"/>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C23F8DD4-601B-220F-8D0F-4266E9C2D433}"/>
              </a:ext>
            </a:extLst>
          </p:cNvPr>
          <p:cNvSpPr/>
          <p:nvPr/>
        </p:nvSpPr>
        <p:spPr>
          <a:xfrm>
            <a:off x="7809543" y="3171145"/>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8873C683-D702-EF63-720E-578AC324E198}"/>
              </a:ext>
            </a:extLst>
          </p:cNvPr>
          <p:cNvSpPr/>
          <p:nvPr/>
        </p:nvSpPr>
        <p:spPr>
          <a:xfrm>
            <a:off x="8612632" y="3841777"/>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78F478ED-672C-767E-41F7-68F9F2EF6B74}"/>
              </a:ext>
            </a:extLst>
          </p:cNvPr>
          <p:cNvSpPr/>
          <p:nvPr/>
        </p:nvSpPr>
        <p:spPr>
          <a:xfrm>
            <a:off x="10258964" y="3185160"/>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6975EC4F-7D9D-957C-C547-AA22A0CED469}"/>
              </a:ext>
            </a:extLst>
          </p:cNvPr>
          <p:cNvSpPr/>
          <p:nvPr/>
        </p:nvSpPr>
        <p:spPr>
          <a:xfrm>
            <a:off x="11074858" y="3870959"/>
            <a:ext cx="696685" cy="487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6" name="表 2">
            <a:extLst>
              <a:ext uri="{FF2B5EF4-FFF2-40B4-BE49-F238E27FC236}">
                <a16:creationId xmlns:a16="http://schemas.microsoft.com/office/drawing/2014/main" id="{EC61DCD9-340F-712F-DB9C-BFF5DC38E2D0}"/>
              </a:ext>
            </a:extLst>
          </p:cNvPr>
          <p:cNvGraphicFramePr>
            <a:graphicFrameLocks noGrp="1"/>
          </p:cNvGraphicFramePr>
          <p:nvPr>
            <p:extLst>
              <p:ext uri="{D42A27DB-BD31-4B8C-83A1-F6EECF244321}">
                <p14:modId xmlns:p14="http://schemas.microsoft.com/office/powerpoint/2010/main" val="1295746652"/>
              </p:ext>
            </p:extLst>
          </p:nvPr>
        </p:nvGraphicFramePr>
        <p:xfrm>
          <a:off x="339776" y="4560969"/>
          <a:ext cx="11512448" cy="1987092"/>
        </p:xfrm>
        <a:graphic>
          <a:graphicData uri="http://schemas.openxmlformats.org/drawingml/2006/table">
            <a:tbl>
              <a:tblPr firstRow="1" bandRow="1">
                <a:tableStyleId>{69012ECD-51FC-41F1-AA8D-1B2483CD663E}</a:tableStyleId>
              </a:tblPr>
              <a:tblGrid>
                <a:gridCol w="1673876">
                  <a:extLst>
                    <a:ext uri="{9D8B030D-6E8A-4147-A177-3AD203B41FA5}">
                      <a16:colId xmlns:a16="http://schemas.microsoft.com/office/drawing/2014/main" val="3605966464"/>
                    </a:ext>
                  </a:extLst>
                </a:gridCol>
                <a:gridCol w="819881">
                  <a:extLst>
                    <a:ext uri="{9D8B030D-6E8A-4147-A177-3AD203B41FA5}">
                      <a16:colId xmlns:a16="http://schemas.microsoft.com/office/drawing/2014/main" val="3504703154"/>
                    </a:ext>
                  </a:extLst>
                </a:gridCol>
                <a:gridCol w="819881">
                  <a:extLst>
                    <a:ext uri="{9D8B030D-6E8A-4147-A177-3AD203B41FA5}">
                      <a16:colId xmlns:a16="http://schemas.microsoft.com/office/drawing/2014/main" val="275746477"/>
                    </a:ext>
                  </a:extLst>
                </a:gridCol>
                <a:gridCol w="819881">
                  <a:extLst>
                    <a:ext uri="{9D8B030D-6E8A-4147-A177-3AD203B41FA5}">
                      <a16:colId xmlns:a16="http://schemas.microsoft.com/office/drawing/2014/main" val="1288760894"/>
                    </a:ext>
                  </a:extLst>
                </a:gridCol>
                <a:gridCol w="819881">
                  <a:extLst>
                    <a:ext uri="{9D8B030D-6E8A-4147-A177-3AD203B41FA5}">
                      <a16:colId xmlns:a16="http://schemas.microsoft.com/office/drawing/2014/main" val="2323452398"/>
                    </a:ext>
                  </a:extLst>
                </a:gridCol>
                <a:gridCol w="819881">
                  <a:extLst>
                    <a:ext uri="{9D8B030D-6E8A-4147-A177-3AD203B41FA5}">
                      <a16:colId xmlns:a16="http://schemas.microsoft.com/office/drawing/2014/main" val="3451289682"/>
                    </a:ext>
                  </a:extLst>
                </a:gridCol>
                <a:gridCol w="819881">
                  <a:extLst>
                    <a:ext uri="{9D8B030D-6E8A-4147-A177-3AD203B41FA5}">
                      <a16:colId xmlns:a16="http://schemas.microsoft.com/office/drawing/2014/main" val="3189704928"/>
                    </a:ext>
                  </a:extLst>
                </a:gridCol>
                <a:gridCol w="819881">
                  <a:extLst>
                    <a:ext uri="{9D8B030D-6E8A-4147-A177-3AD203B41FA5}">
                      <a16:colId xmlns:a16="http://schemas.microsoft.com/office/drawing/2014/main" val="3813964750"/>
                    </a:ext>
                  </a:extLst>
                </a:gridCol>
                <a:gridCol w="819881">
                  <a:extLst>
                    <a:ext uri="{9D8B030D-6E8A-4147-A177-3AD203B41FA5}">
                      <a16:colId xmlns:a16="http://schemas.microsoft.com/office/drawing/2014/main" val="1454695694"/>
                    </a:ext>
                  </a:extLst>
                </a:gridCol>
                <a:gridCol w="819881">
                  <a:extLst>
                    <a:ext uri="{9D8B030D-6E8A-4147-A177-3AD203B41FA5}">
                      <a16:colId xmlns:a16="http://schemas.microsoft.com/office/drawing/2014/main" val="1625010011"/>
                    </a:ext>
                  </a:extLst>
                </a:gridCol>
                <a:gridCol w="819881">
                  <a:extLst>
                    <a:ext uri="{9D8B030D-6E8A-4147-A177-3AD203B41FA5}">
                      <a16:colId xmlns:a16="http://schemas.microsoft.com/office/drawing/2014/main" val="2902076034"/>
                    </a:ext>
                  </a:extLst>
                </a:gridCol>
                <a:gridCol w="819881">
                  <a:extLst>
                    <a:ext uri="{9D8B030D-6E8A-4147-A177-3AD203B41FA5}">
                      <a16:colId xmlns:a16="http://schemas.microsoft.com/office/drawing/2014/main" val="493638136"/>
                    </a:ext>
                  </a:extLst>
                </a:gridCol>
                <a:gridCol w="819881">
                  <a:extLst>
                    <a:ext uri="{9D8B030D-6E8A-4147-A177-3AD203B41FA5}">
                      <a16:colId xmlns:a16="http://schemas.microsoft.com/office/drawing/2014/main" val="3302335333"/>
                    </a:ext>
                  </a:extLst>
                </a:gridCol>
              </a:tblGrid>
              <a:tr h="662364">
                <a:tc>
                  <a:txBody>
                    <a:bodyPr/>
                    <a:lstStyle/>
                    <a:p>
                      <a:pPr algn="ctr">
                        <a:lnSpc>
                          <a:spcPct val="100000"/>
                        </a:lnSpc>
                      </a:pPr>
                      <a:r>
                        <a:rPr kumimoji="1" lang="ja-JP" altLang="en-US" sz="1400" baseline="0"/>
                        <a:t>口腔機能管理中</a:t>
                      </a:r>
                      <a:endParaRPr kumimoji="1" lang="en-US" altLang="ja-JP" sz="1400" baseline="-25000" dirty="0"/>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１月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２月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３月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４月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５月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６月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７月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８月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2400"/>
                        <a:t>９月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dirty="0"/>
                        <a:t>10</a:t>
                      </a:r>
                      <a:r>
                        <a:rPr kumimoji="1" lang="ja-JP" altLang="en-US" sz="2400"/>
                        <a:t>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dirty="0"/>
                        <a:t>11</a:t>
                      </a:r>
                      <a:r>
                        <a:rPr kumimoji="1" lang="ja-JP" altLang="en-US" sz="2400"/>
                        <a:t>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dirty="0"/>
                        <a:t>12</a:t>
                      </a:r>
                      <a:r>
                        <a:rPr kumimoji="1" lang="ja-JP" altLang="en-US" sz="2400"/>
                        <a:t>月</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0791589"/>
                  </a:ext>
                </a:extLst>
              </a:tr>
              <a:tr h="662364">
                <a:tc>
                  <a:txBody>
                    <a:bodyPr/>
                    <a:lstStyle/>
                    <a:p>
                      <a:pPr algn="ctr">
                        <a:lnSpc>
                          <a:spcPct val="100000"/>
                        </a:lnSpc>
                      </a:pPr>
                      <a:r>
                        <a:rPr kumimoji="1" lang="ja-JP" altLang="en-US" sz="2400" b="1"/>
                        <a:t>小口唇</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100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100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100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100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0338967"/>
                  </a:ext>
                </a:extLst>
              </a:tr>
              <a:tr h="662364">
                <a:tc>
                  <a:txBody>
                    <a:bodyPr/>
                    <a:lstStyle/>
                    <a:p>
                      <a:pPr algn="ctr">
                        <a:lnSpc>
                          <a:spcPct val="100000"/>
                        </a:lnSpc>
                      </a:pPr>
                      <a:r>
                        <a:rPr kumimoji="1" lang="ja-JP" altLang="en-US" sz="2400" b="1"/>
                        <a:t>舌　圧</a:t>
                      </a: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en-US" altLang="ja-JP" sz="2400" b="1" dirty="0"/>
                        <a:t>140</a:t>
                      </a: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kumimoji="1" lang="ja-JP" altLang="en-US" sz="2400" b="1"/>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7648348"/>
                  </a:ext>
                </a:extLst>
              </a:tr>
            </a:tbl>
          </a:graphicData>
        </a:graphic>
      </p:graphicFrame>
      <p:sp>
        <p:nvSpPr>
          <p:cNvPr id="4" name="スライド番号プレースホルダー 3">
            <a:extLst>
              <a:ext uri="{FF2B5EF4-FFF2-40B4-BE49-F238E27FC236}">
                <a16:creationId xmlns:a16="http://schemas.microsoft.com/office/drawing/2014/main" id="{13CFF7EC-6769-FF8B-87C9-555C493B877C}"/>
              </a:ext>
            </a:extLst>
          </p:cNvPr>
          <p:cNvSpPr>
            <a:spLocks noGrp="1"/>
          </p:cNvSpPr>
          <p:nvPr>
            <p:ph type="sldNum" sz="quarter" idx="12"/>
          </p:nvPr>
        </p:nvSpPr>
        <p:spPr/>
        <p:txBody>
          <a:bodyPr/>
          <a:lstStyle/>
          <a:p>
            <a:fld id="{7F53A4F6-1DED-4042-94B1-26CBF9BCF6BA}" type="slidenum">
              <a:rPr kumimoji="1" lang="ja-JP" altLang="en-US" smtClean="0"/>
              <a:t>348</a:t>
            </a:fld>
            <a:endParaRPr kumimoji="1" lang="ja-JP" altLang="en-US"/>
          </a:p>
        </p:txBody>
      </p:sp>
    </p:spTree>
    <p:extLst>
      <p:ext uri="{BB962C8B-B14F-4D97-AF65-F5344CB8AC3E}">
        <p14:creationId xmlns:p14="http://schemas.microsoft.com/office/powerpoint/2010/main" val="33385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7"/>
                                        </p:tgtEl>
                                      </p:cBhvr>
                                    </p:animEffect>
                                    <p:set>
                                      <p:cBhvr>
                                        <p:cTn id="77" dur="1" fill="hold">
                                          <p:stCondLst>
                                            <p:cond delay="499"/>
                                          </p:stCondLst>
                                        </p:cTn>
                                        <p:tgtEl>
                                          <p:spTgt spid="1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42"/>
                                        </p:tgtEl>
                                      </p:cBhvr>
                                    </p:animEffect>
                                    <p:set>
                                      <p:cBhvr>
                                        <p:cTn id="82" dur="1" fill="hold">
                                          <p:stCondLst>
                                            <p:cond delay="499"/>
                                          </p:stCondLst>
                                        </p:cTn>
                                        <p:tgtEl>
                                          <p:spTgt spid="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43"/>
                                        </p:tgtEl>
                                      </p:cBhvr>
                                    </p:animEffect>
                                    <p:set>
                                      <p:cBhvr>
                                        <p:cTn id="87" dur="1" fill="hold">
                                          <p:stCondLst>
                                            <p:cond delay="499"/>
                                          </p:stCondLst>
                                        </p:cTn>
                                        <p:tgtEl>
                                          <p:spTgt spid="4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44"/>
                                        </p:tgtEl>
                                      </p:cBhvr>
                                    </p:animEffect>
                                    <p:set>
                                      <p:cBhvr>
                                        <p:cTn id="92" dur="1" fill="hold">
                                          <p:stCondLst>
                                            <p:cond delay="499"/>
                                          </p:stCondLst>
                                        </p:cTn>
                                        <p:tgtEl>
                                          <p:spTgt spid="4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45"/>
                                        </p:tgtEl>
                                      </p:cBhvr>
                                    </p:animEffect>
                                    <p:set>
                                      <p:cBhvr>
                                        <p:cTn id="97" dur="1" fill="hold">
                                          <p:stCondLst>
                                            <p:cond delay="499"/>
                                          </p:stCondLst>
                                        </p:cTn>
                                        <p:tgtEl>
                                          <p:spTgt spid="4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8" grpId="0" animBg="1"/>
      <p:bldP spid="21" grpId="0" animBg="1"/>
      <p:bldP spid="24" grpId="0" animBg="1"/>
      <p:bldP spid="27" grpId="0" animBg="1"/>
      <p:bldP spid="30" grpId="0" animBg="1"/>
      <p:bldP spid="33" grpId="0" animBg="1"/>
      <p:bldP spid="36" grpId="0" animBg="1"/>
      <p:bldP spid="39" grpId="0" animBg="1"/>
      <p:bldP spid="14" grpId="0" animBg="1"/>
      <p:bldP spid="15" grpId="0" animBg="1"/>
      <p:bldP spid="16" grpId="0" animBg="1"/>
      <p:bldP spid="17" grpId="0" animBg="1"/>
      <p:bldP spid="42" grpId="0" animBg="1"/>
      <p:bldP spid="43" grpId="0" animBg="1"/>
      <p:bldP spid="44" grpId="0" animBg="1"/>
      <p:bldP spid="45"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71475" y="146644"/>
            <a:ext cx="11449049" cy="996356"/>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800">
                <a:solidFill>
                  <a:srgbClr val="FF0000"/>
                </a:solidFill>
                <a:latin typeface="HG丸ｺﾞｼｯｸM-PRO"/>
                <a:ea typeface="HG丸ｺﾞｼｯｸM-PRO"/>
                <a:cs typeface="HG丸ｺﾞｼｯｸM-PRO"/>
              </a:rPr>
              <a:t>本日の</a:t>
            </a:r>
            <a:r>
              <a:rPr lang="en-US" altLang="ja-JP" sz="4800" dirty="0">
                <a:solidFill>
                  <a:srgbClr val="FF0000"/>
                </a:solidFill>
                <a:latin typeface="HG丸ｺﾞｼｯｸM-PRO"/>
                <a:ea typeface="HG丸ｺﾞｼｯｸM-PRO"/>
                <a:cs typeface="HG丸ｺﾞｼｯｸM-PRO"/>
              </a:rPr>
              <a:t>AGENDA</a:t>
            </a:r>
          </a:p>
          <a:p>
            <a:endParaRPr lang="en-US" altLang="ja-JP" sz="1200" dirty="0">
              <a:solidFill>
                <a:srgbClr val="0000FF"/>
              </a:solidFill>
              <a:latin typeface="HG丸ｺﾞｼｯｸM-PRO"/>
              <a:ea typeface="HG丸ｺﾞｼｯｸM-PRO"/>
              <a:cs typeface="HG丸ｺﾞｼｯｸM-PRO"/>
            </a:endParaRPr>
          </a:p>
          <a:p>
            <a:endParaRPr lang="en-US" altLang="ja-JP" sz="3000" dirty="0">
              <a:latin typeface="HG丸ｺﾞｼｯｸM-PRO"/>
              <a:ea typeface="HG丸ｺﾞｼｯｸM-PRO"/>
              <a:cs typeface="HG丸ｺﾞｼｯｸM-PRO"/>
            </a:endParaRPr>
          </a:p>
        </p:txBody>
      </p:sp>
      <p:sp>
        <p:nvSpPr>
          <p:cNvPr id="5" name="サブタイトル 2"/>
          <p:cNvSpPr txBox="1">
            <a:spLocks/>
          </p:cNvSpPr>
          <p:nvPr/>
        </p:nvSpPr>
        <p:spPr>
          <a:xfrm>
            <a:off x="228599" y="870857"/>
            <a:ext cx="11734800" cy="5840499"/>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lnSpc>
                <a:spcPct val="150000"/>
              </a:lnSpc>
            </a:pPr>
            <a:r>
              <a:rPr lang="ja-JP" altLang="en-US" sz="4800">
                <a:solidFill>
                  <a:schemeClr val="bg1">
                    <a:lumMod val="85000"/>
                  </a:schemeClr>
                </a:solidFill>
                <a:latin typeface="HG丸ｺﾞｼｯｸM-PRO"/>
                <a:ea typeface="HG丸ｺﾞｼｯｸM-PRO"/>
                <a:cs typeface="HG丸ｺﾞｼｯｸM-PRO"/>
              </a:rPr>
              <a:t>１．近年の傾向　　　　　　　　　　　　　　　　　　　　　　　　　　　　</a:t>
            </a:r>
            <a:endParaRPr lang="en-US" altLang="ja-JP" sz="4800" dirty="0">
              <a:solidFill>
                <a:schemeClr val="bg1">
                  <a:lumMod val="85000"/>
                </a:schemeClr>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bg1">
                    <a:lumMod val="85000"/>
                  </a:schemeClr>
                </a:solidFill>
                <a:latin typeface="HG丸ｺﾞｼｯｸM-PRO"/>
                <a:ea typeface="HG丸ｺﾞｼｯｸM-PRO"/>
                <a:cs typeface="HG丸ｺﾞｼｯｸM-PRO"/>
              </a:rPr>
              <a:t>傾向（トレンド）の分析：厚労省の思惑と施策の動き</a:t>
            </a:r>
            <a:endParaRPr lang="en-US" altLang="ja-JP" sz="3000" dirty="0">
              <a:solidFill>
                <a:schemeClr val="bg1">
                  <a:lumMod val="85000"/>
                </a:schemeClr>
              </a:solidFill>
              <a:latin typeface="HG丸ｺﾞｼｯｸM-PRO"/>
              <a:ea typeface="HG丸ｺﾞｼｯｸM-PRO"/>
              <a:cs typeface="HG丸ｺﾞｼｯｸM-PRO"/>
            </a:endParaRPr>
          </a:p>
          <a:p>
            <a:pPr algn="l">
              <a:lnSpc>
                <a:spcPct val="150000"/>
              </a:lnSpc>
            </a:pPr>
            <a:r>
              <a:rPr lang="ja-JP" altLang="en-US" sz="4800">
                <a:solidFill>
                  <a:schemeClr val="bg1">
                    <a:lumMod val="85000"/>
                  </a:schemeClr>
                </a:solidFill>
                <a:latin typeface="HG丸ｺﾞｼｯｸM-PRO"/>
                <a:ea typeface="HG丸ｺﾞｼｯｸM-PRO"/>
                <a:cs typeface="HG丸ｺﾞｼｯｸM-PRO"/>
              </a:rPr>
              <a:t>２．短期的対策　　　　　　　　　　　　　　　　　　　　　　　　　　　　</a:t>
            </a:r>
            <a:endParaRPr lang="en-US" altLang="ja-JP" sz="4800" dirty="0">
              <a:solidFill>
                <a:schemeClr val="bg1">
                  <a:lumMod val="85000"/>
                </a:schemeClr>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bg1">
                    <a:lumMod val="85000"/>
                  </a:schemeClr>
                </a:solidFill>
                <a:latin typeface="HG丸ｺﾞｼｯｸM-PRO"/>
                <a:ea typeface="HG丸ｺﾞｼｯｸM-PRO"/>
                <a:cs typeface="HG丸ｺﾞｼｯｸM-PRO"/>
              </a:rPr>
              <a:t>直近の対応：令和６年度改定の概要とその対応</a:t>
            </a:r>
            <a:endParaRPr lang="en-US" altLang="ja-JP" sz="3000" dirty="0">
              <a:solidFill>
                <a:schemeClr val="bg1">
                  <a:lumMod val="85000"/>
                </a:schemeClr>
              </a:solidFill>
              <a:latin typeface="HG丸ｺﾞｼｯｸM-PRO"/>
              <a:ea typeface="HG丸ｺﾞｼｯｸM-PRO"/>
              <a:cs typeface="HG丸ｺﾞｼｯｸM-PRO"/>
            </a:endParaRPr>
          </a:p>
          <a:p>
            <a:pPr algn="l">
              <a:lnSpc>
                <a:spcPct val="150000"/>
              </a:lnSpc>
            </a:pPr>
            <a:r>
              <a:rPr lang="ja-JP" altLang="en-US" sz="4800">
                <a:solidFill>
                  <a:srgbClr val="0070C0"/>
                </a:solidFill>
                <a:latin typeface="HG丸ｺﾞｼｯｸM-PRO"/>
                <a:ea typeface="HG丸ｺﾞｼｯｸM-PRO"/>
                <a:cs typeface="HG丸ｺﾞｼｯｸM-PRO"/>
              </a:rPr>
              <a:t>３．中長期的対策　　　　　　　　　　　　　　　　　　　　　　　　　　</a:t>
            </a:r>
            <a:endParaRPr lang="en-US" altLang="ja-JP" sz="4800" dirty="0">
              <a:solidFill>
                <a:srgbClr val="0070C0"/>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tx1"/>
                </a:solidFill>
                <a:latin typeface="HG丸ｺﾞｼｯｸM-PRO"/>
                <a:ea typeface="HG丸ｺﾞｼｯｸM-PRO"/>
                <a:cs typeface="HG丸ｺﾞｼｯｸM-PRO"/>
              </a:rPr>
              <a:t>今後の展望：生産性の向上のためにそしてその先に在るもの</a:t>
            </a:r>
            <a:endParaRPr lang="en-US" altLang="ja-JP" sz="3000" dirty="0">
              <a:solidFill>
                <a:schemeClr val="tx1"/>
              </a:solidFill>
              <a:latin typeface="HG丸ｺﾞｼｯｸM-PRO"/>
              <a:ea typeface="HG丸ｺﾞｼｯｸM-PRO"/>
              <a:cs typeface="HG丸ｺﾞｼｯｸM-PRO"/>
            </a:endParaRPr>
          </a:p>
          <a:p>
            <a:pPr algn="l"/>
            <a:endParaRPr lang="en-US" altLang="ja-JP" sz="4800" dirty="0">
              <a:solidFill>
                <a:srgbClr val="0070C0"/>
              </a:solidFill>
              <a:latin typeface="HG丸ｺﾞｼｯｸM-PRO"/>
              <a:ea typeface="HG丸ｺﾞｼｯｸM-PRO"/>
              <a:cs typeface="HG丸ｺﾞｼｯｸM-PRO"/>
            </a:endParaRPr>
          </a:p>
          <a:p>
            <a:pPr algn="l"/>
            <a:endParaRPr lang="en-US" altLang="ja-JP" sz="4800" dirty="0">
              <a:solidFill>
                <a:srgbClr val="0070C0"/>
              </a:solidFill>
              <a:latin typeface="HG丸ｺﾞｼｯｸM-PRO"/>
              <a:ea typeface="HG丸ｺﾞｼｯｸM-PRO"/>
              <a:cs typeface="HG丸ｺﾞｼｯｸM-PRO"/>
            </a:endParaRPr>
          </a:p>
          <a:p>
            <a:pPr algn="l"/>
            <a:endParaRPr lang="ja-JP" altLang="en-US" sz="4800" dirty="0">
              <a:solidFill>
                <a:srgbClr val="0070C0"/>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8900DA30-FF7C-5C02-70C8-BBD58A367A51}"/>
              </a:ext>
            </a:extLst>
          </p:cNvPr>
          <p:cNvSpPr>
            <a:spLocks noGrp="1"/>
          </p:cNvSpPr>
          <p:nvPr>
            <p:ph type="sldNum" sz="quarter" idx="12"/>
          </p:nvPr>
        </p:nvSpPr>
        <p:spPr/>
        <p:txBody>
          <a:bodyPr/>
          <a:lstStyle/>
          <a:p>
            <a:fld id="{7F53A4F6-1DED-4042-94B1-26CBF9BCF6BA}" type="slidenum">
              <a:rPr kumimoji="1" lang="ja-JP" altLang="en-US" smtClean="0"/>
              <a:t>349</a:t>
            </a:fld>
            <a:endParaRPr kumimoji="1" lang="ja-JP" altLang="en-US"/>
          </a:p>
        </p:txBody>
      </p:sp>
    </p:spTree>
    <p:extLst>
      <p:ext uri="{BB962C8B-B14F-4D97-AF65-F5344CB8AC3E}">
        <p14:creationId xmlns:p14="http://schemas.microsoft.com/office/powerpoint/2010/main" val="242207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000" y="0"/>
            <a:ext cx="9144000" cy="6858000"/>
          </a:xfrm>
          <a:prstGeom prst="rect">
            <a:avLst/>
          </a:prstGeom>
        </p:spPr>
      </p:pic>
      <p:sp>
        <p:nvSpPr>
          <p:cNvPr id="2" name="スライド番号プレースホルダー 1">
            <a:extLst>
              <a:ext uri="{FF2B5EF4-FFF2-40B4-BE49-F238E27FC236}">
                <a16:creationId xmlns:a16="http://schemas.microsoft.com/office/drawing/2014/main" id="{3D822E9C-CA61-512D-2F7D-469B14E2FD4F}"/>
              </a:ext>
            </a:extLst>
          </p:cNvPr>
          <p:cNvSpPr>
            <a:spLocks noGrp="1"/>
          </p:cNvSpPr>
          <p:nvPr>
            <p:ph type="sldNum" sz="quarter" idx="12"/>
          </p:nvPr>
        </p:nvSpPr>
        <p:spPr/>
        <p:txBody>
          <a:bodyPr/>
          <a:lstStyle/>
          <a:p>
            <a:fld id="{7F53A4F6-1DED-4042-94B1-26CBF9BCF6BA}" type="slidenum">
              <a:rPr kumimoji="1" lang="ja-JP" altLang="en-US" smtClean="0"/>
              <a:t>35</a:t>
            </a:fld>
            <a:endParaRPr kumimoji="1" lang="ja-JP" altLang="en-US"/>
          </a:p>
        </p:txBody>
      </p:sp>
    </p:spTree>
    <p:extLst>
      <p:ext uri="{BB962C8B-B14F-4D97-AF65-F5344CB8AC3E}">
        <p14:creationId xmlns:p14="http://schemas.microsoft.com/office/powerpoint/2010/main" val="1521523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0" y="1336728"/>
            <a:ext cx="12192000" cy="418454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chemeClr val="tx1"/>
                </a:solidFill>
                <a:latin typeface="HG丸ｺﾞｼｯｸM-PRO"/>
                <a:ea typeface="HG丸ｺﾞｼｯｸM-PRO"/>
                <a:cs typeface="HG丸ｺﾞｼｯｸM-PRO"/>
              </a:rPr>
              <a:t>内科化を推進するに当たり</a:t>
            </a:r>
            <a:endParaRPr lang="en-US" altLang="ja-JP" sz="6000" dirty="0">
              <a:solidFill>
                <a:schemeClr val="tx1"/>
              </a:solidFill>
              <a:latin typeface="HG丸ｺﾞｼｯｸM-PRO"/>
              <a:ea typeface="HG丸ｺﾞｼｯｸM-PRO"/>
              <a:cs typeface="HG丸ｺﾞｼｯｸM-PRO"/>
            </a:endParaRPr>
          </a:p>
          <a:p>
            <a:r>
              <a:rPr lang="ja-JP" altLang="en-US" sz="6000">
                <a:solidFill>
                  <a:schemeClr val="tx1"/>
                </a:solidFill>
                <a:latin typeface="HG丸ｺﾞｼｯｸM-PRO"/>
                <a:ea typeface="HG丸ｺﾞｼｯｸM-PRO"/>
                <a:cs typeface="HG丸ｺﾞｼｯｸM-PRO"/>
              </a:rPr>
              <a:t>ここからは</a:t>
            </a:r>
            <a:endParaRPr lang="en-US" altLang="ja-JP" sz="6000" dirty="0">
              <a:solidFill>
                <a:schemeClr val="tx1"/>
              </a:solidFill>
              <a:latin typeface="HG丸ｺﾞｼｯｸM-PRO"/>
              <a:ea typeface="HG丸ｺﾞｼｯｸM-PRO"/>
              <a:cs typeface="HG丸ｺﾞｼｯｸM-PRO"/>
            </a:endParaRPr>
          </a:p>
          <a:p>
            <a:r>
              <a:rPr lang="ja-JP" altLang="en-US" sz="6000">
                <a:solidFill>
                  <a:srgbClr val="0432FF"/>
                </a:solidFill>
                <a:latin typeface="HG丸ｺﾞｼｯｸM-PRO"/>
                <a:ea typeface="HG丸ｺﾞｼｯｸM-PRO"/>
                <a:cs typeface="HG丸ｺﾞｼｯｸM-PRO"/>
              </a:rPr>
              <a:t>生産性の向上</a:t>
            </a:r>
            <a:r>
              <a:rPr lang="ja-JP" altLang="en-US" sz="6000">
                <a:solidFill>
                  <a:schemeClr val="tx1"/>
                </a:solidFill>
                <a:latin typeface="HG丸ｺﾞｼｯｸM-PRO"/>
                <a:ea typeface="HG丸ｺﾞｼｯｸM-PRO"/>
                <a:cs typeface="HG丸ｺﾞｼｯｸM-PRO"/>
              </a:rPr>
              <a:t>について</a:t>
            </a:r>
            <a:endParaRPr lang="en-US" altLang="ja-JP" sz="6000" dirty="0">
              <a:solidFill>
                <a:schemeClr val="tx1"/>
              </a:solidFill>
              <a:latin typeface="HG丸ｺﾞｼｯｸM-PRO"/>
              <a:ea typeface="HG丸ｺﾞｼｯｸM-PRO"/>
              <a:cs typeface="HG丸ｺﾞｼｯｸM-PRO"/>
            </a:endParaRPr>
          </a:p>
          <a:p>
            <a:r>
              <a:rPr lang="ja-JP" altLang="en-US" sz="6000">
                <a:solidFill>
                  <a:schemeClr val="tx1"/>
                </a:solidFill>
                <a:latin typeface="HG丸ｺﾞｼｯｸM-PRO"/>
                <a:ea typeface="HG丸ｺﾞｼｯｸM-PRO"/>
                <a:cs typeface="HG丸ｺﾞｼｯｸM-PRO"/>
              </a:rPr>
              <a:t>考えていきましょう</a:t>
            </a:r>
            <a:endParaRPr lang="en-US" altLang="ja-JP" sz="60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D4606C22-0072-8C9C-EBB5-E26FCC4DCB9D}"/>
              </a:ext>
            </a:extLst>
          </p:cNvPr>
          <p:cNvSpPr>
            <a:spLocks noGrp="1"/>
          </p:cNvSpPr>
          <p:nvPr>
            <p:ph type="sldNum" sz="quarter" idx="12"/>
          </p:nvPr>
        </p:nvSpPr>
        <p:spPr/>
        <p:txBody>
          <a:bodyPr/>
          <a:lstStyle/>
          <a:p>
            <a:fld id="{7F53A4F6-1DED-4042-94B1-26CBF9BCF6BA}" type="slidenum">
              <a:rPr kumimoji="1" lang="ja-JP" altLang="en-US" smtClean="0"/>
              <a:t>350</a:t>
            </a:fld>
            <a:endParaRPr kumimoji="1" lang="ja-JP" altLang="en-US"/>
          </a:p>
        </p:txBody>
      </p:sp>
    </p:spTree>
    <p:extLst>
      <p:ext uri="{BB962C8B-B14F-4D97-AF65-F5344CB8AC3E}">
        <p14:creationId xmlns:p14="http://schemas.microsoft.com/office/powerpoint/2010/main" val="90916776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3B67510-BFBF-E84F-B980-ACAF04CA7577}"/>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647017" y="557771"/>
            <a:ext cx="8897966" cy="5742457"/>
          </a:xfrm>
          <a:prstGeom prst="rect">
            <a:avLst/>
          </a:prstGeom>
        </p:spPr>
      </p:pic>
      <p:sp>
        <p:nvSpPr>
          <p:cNvPr id="5" name="サブタイトル 2"/>
          <p:cNvSpPr txBox="1">
            <a:spLocks/>
          </p:cNvSpPr>
          <p:nvPr/>
        </p:nvSpPr>
        <p:spPr>
          <a:xfrm>
            <a:off x="0" y="2339612"/>
            <a:ext cx="12192000" cy="2178775"/>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chemeClr val="tx1"/>
                </a:solidFill>
                <a:effectLst>
                  <a:glow rad="101600">
                    <a:schemeClr val="bg1"/>
                  </a:glow>
                </a:effectLst>
                <a:latin typeface="HG丸ｺﾞｼｯｸM-PRO"/>
                <a:ea typeface="HG丸ｺﾞｼｯｸM-PRO"/>
                <a:cs typeface="HG丸ｺﾞｼｯｸM-PRO"/>
              </a:rPr>
              <a:t>人生で最初に</a:t>
            </a:r>
            <a:r>
              <a:rPr lang="ja-JP" altLang="en-US" sz="6000">
                <a:solidFill>
                  <a:srgbClr val="0432FF"/>
                </a:solidFill>
                <a:effectLst>
                  <a:glow rad="101600">
                    <a:schemeClr val="bg1"/>
                  </a:glow>
                </a:effectLst>
                <a:latin typeface="HG丸ｺﾞｼｯｸM-PRO"/>
                <a:ea typeface="HG丸ｺﾞｼｯｸM-PRO"/>
                <a:cs typeface="HG丸ｺﾞｼｯｸM-PRO"/>
              </a:rPr>
              <a:t>生産性</a:t>
            </a:r>
            <a:r>
              <a:rPr lang="ja-JP" altLang="en-US" sz="6000">
                <a:solidFill>
                  <a:schemeClr val="tx1"/>
                </a:solidFill>
                <a:effectLst>
                  <a:glow rad="101600">
                    <a:schemeClr val="bg1"/>
                  </a:glow>
                </a:effectLst>
                <a:latin typeface="HG丸ｺﾞｼｯｸM-PRO"/>
                <a:ea typeface="HG丸ｺﾞｼｯｸM-PRO"/>
                <a:cs typeface="HG丸ｺﾞｼｯｸM-PRO"/>
              </a:rPr>
              <a:t>を</a:t>
            </a:r>
            <a:endParaRPr lang="en-US" altLang="ja-JP" sz="6000" dirty="0">
              <a:solidFill>
                <a:schemeClr val="tx1"/>
              </a:solidFill>
              <a:effectLst>
                <a:glow rad="101600">
                  <a:schemeClr val="bg1"/>
                </a:glow>
              </a:effectLst>
              <a:latin typeface="HG丸ｺﾞｼｯｸM-PRO"/>
              <a:ea typeface="HG丸ｺﾞｼｯｸM-PRO"/>
              <a:cs typeface="HG丸ｺﾞｼｯｸM-PRO"/>
            </a:endParaRPr>
          </a:p>
          <a:p>
            <a:r>
              <a:rPr lang="ja-JP" altLang="en-US" sz="6000">
                <a:solidFill>
                  <a:schemeClr val="tx1"/>
                </a:solidFill>
                <a:effectLst>
                  <a:glow rad="101600">
                    <a:schemeClr val="bg1"/>
                  </a:glow>
                </a:effectLst>
                <a:latin typeface="HG丸ｺﾞｼｯｸM-PRO"/>
                <a:ea typeface="HG丸ｺﾞｼｯｸM-PRO"/>
                <a:cs typeface="HG丸ｺﾞｼｯｸM-PRO"/>
              </a:rPr>
              <a:t>意識したのはいつですか？</a:t>
            </a:r>
            <a:endParaRPr lang="en-US" altLang="ja-JP" sz="6000" dirty="0">
              <a:solidFill>
                <a:schemeClr val="tx1"/>
              </a:solidFill>
              <a:effectLst>
                <a:glow rad="101600">
                  <a:schemeClr val="bg1"/>
                </a:glow>
              </a:effectLst>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B534ED07-E506-B825-D522-E70DE2821711}"/>
              </a:ext>
            </a:extLst>
          </p:cNvPr>
          <p:cNvSpPr>
            <a:spLocks noGrp="1"/>
          </p:cNvSpPr>
          <p:nvPr>
            <p:ph type="sldNum" sz="quarter" idx="12"/>
          </p:nvPr>
        </p:nvSpPr>
        <p:spPr/>
        <p:txBody>
          <a:bodyPr/>
          <a:lstStyle/>
          <a:p>
            <a:fld id="{7F53A4F6-1DED-4042-94B1-26CBF9BCF6BA}" type="slidenum">
              <a:rPr kumimoji="1" lang="ja-JP" altLang="en-US" smtClean="0"/>
              <a:t>351</a:t>
            </a:fld>
            <a:endParaRPr kumimoji="1" lang="ja-JP" altLang="en-US"/>
          </a:p>
        </p:txBody>
      </p:sp>
    </p:spTree>
    <p:extLst>
      <p:ext uri="{BB962C8B-B14F-4D97-AF65-F5344CB8AC3E}">
        <p14:creationId xmlns:p14="http://schemas.microsoft.com/office/powerpoint/2010/main" val="144296337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0" y="2544220"/>
            <a:ext cx="12192000" cy="1769560"/>
          </a:xfrm>
          <a:prstGeom prst="rect">
            <a:avLst/>
          </a:prstGeom>
        </p:spPr>
        <p:txBody>
          <a:bodyPr vert="horz" lIns="91440" tIns="45720" rIns="91440" bIns="45720" rtlCol="0" anchor="ctr" anchorCtr="1">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8000">
                <a:solidFill>
                  <a:schemeClr val="tx1"/>
                </a:solidFill>
                <a:latin typeface="HG丸ｺﾞｼｯｸM-PRO"/>
                <a:ea typeface="HG丸ｺﾞｼｯｸM-PRO"/>
                <a:cs typeface="HG丸ｺﾞｼｯｸM-PRO"/>
              </a:rPr>
              <a:t>長篠の戦い</a:t>
            </a:r>
            <a:endParaRPr lang="en-US" altLang="ja-JP" sz="80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875F3EA6-34E8-DB8A-DE61-BD79FA8B5330}"/>
              </a:ext>
            </a:extLst>
          </p:cNvPr>
          <p:cNvSpPr>
            <a:spLocks noGrp="1"/>
          </p:cNvSpPr>
          <p:nvPr>
            <p:ph type="sldNum" sz="quarter" idx="12"/>
          </p:nvPr>
        </p:nvSpPr>
        <p:spPr/>
        <p:txBody>
          <a:bodyPr/>
          <a:lstStyle/>
          <a:p>
            <a:fld id="{7F53A4F6-1DED-4042-94B1-26CBF9BCF6BA}" type="slidenum">
              <a:rPr kumimoji="1" lang="ja-JP" altLang="en-US" smtClean="0"/>
              <a:t>352</a:t>
            </a:fld>
            <a:endParaRPr kumimoji="1" lang="ja-JP" altLang="en-US"/>
          </a:p>
        </p:txBody>
      </p:sp>
    </p:spTree>
    <p:extLst>
      <p:ext uri="{BB962C8B-B14F-4D97-AF65-F5344CB8AC3E}">
        <p14:creationId xmlns:p14="http://schemas.microsoft.com/office/powerpoint/2010/main" val="1502183049"/>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A2ED8CC-CCE0-0044-8DAE-153200C27203}"/>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647017" y="557771"/>
            <a:ext cx="8897966" cy="5742457"/>
          </a:xfrm>
          <a:prstGeom prst="rect">
            <a:avLst/>
          </a:prstGeom>
        </p:spPr>
      </p:pic>
      <p:sp>
        <p:nvSpPr>
          <p:cNvPr id="5" name="サブタイトル 2"/>
          <p:cNvSpPr txBox="1">
            <a:spLocks/>
          </p:cNvSpPr>
          <p:nvPr/>
        </p:nvSpPr>
        <p:spPr>
          <a:xfrm>
            <a:off x="0" y="2884306"/>
            <a:ext cx="12192000" cy="1089387"/>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chemeClr val="tx1"/>
                </a:solidFill>
                <a:effectLst>
                  <a:glow rad="101600">
                    <a:schemeClr val="bg1"/>
                  </a:glow>
                </a:effectLst>
                <a:latin typeface="HG丸ｺﾞｼｯｸM-PRO"/>
                <a:ea typeface="HG丸ｺﾞｼｯｸM-PRO"/>
                <a:cs typeface="HG丸ｺﾞｼｯｸM-PRO"/>
              </a:rPr>
              <a:t>次に</a:t>
            </a:r>
            <a:r>
              <a:rPr lang="ja-JP" altLang="en-US" sz="6000">
                <a:solidFill>
                  <a:srgbClr val="0432FF"/>
                </a:solidFill>
                <a:effectLst>
                  <a:glow rad="101600">
                    <a:schemeClr val="bg1"/>
                  </a:glow>
                </a:effectLst>
                <a:latin typeface="HG丸ｺﾞｼｯｸM-PRO"/>
                <a:ea typeface="HG丸ｺﾞｼｯｸM-PRO"/>
                <a:cs typeface="HG丸ｺﾞｼｯｸM-PRO"/>
              </a:rPr>
              <a:t>生産性</a:t>
            </a:r>
            <a:r>
              <a:rPr lang="ja-JP" altLang="en-US" sz="6000">
                <a:solidFill>
                  <a:schemeClr val="tx1"/>
                </a:solidFill>
                <a:effectLst>
                  <a:glow rad="101600">
                    <a:schemeClr val="bg1"/>
                  </a:glow>
                </a:effectLst>
                <a:latin typeface="HG丸ｺﾞｼｯｸM-PRO"/>
                <a:ea typeface="HG丸ｺﾞｼｯｸM-PRO"/>
                <a:cs typeface="HG丸ｺﾞｼｯｸM-PRO"/>
              </a:rPr>
              <a:t>を意識したのは？</a:t>
            </a:r>
            <a:endParaRPr lang="en-US" altLang="ja-JP" sz="6000" dirty="0">
              <a:solidFill>
                <a:schemeClr val="tx1"/>
              </a:solidFill>
              <a:effectLst>
                <a:glow rad="101600">
                  <a:schemeClr val="bg1"/>
                </a:glow>
              </a:effectLst>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F6019621-8CE1-EAA5-38ED-8ECF430693E0}"/>
              </a:ext>
            </a:extLst>
          </p:cNvPr>
          <p:cNvSpPr>
            <a:spLocks noGrp="1"/>
          </p:cNvSpPr>
          <p:nvPr>
            <p:ph type="sldNum" sz="quarter" idx="12"/>
          </p:nvPr>
        </p:nvSpPr>
        <p:spPr/>
        <p:txBody>
          <a:bodyPr/>
          <a:lstStyle/>
          <a:p>
            <a:fld id="{7F53A4F6-1DED-4042-94B1-26CBF9BCF6BA}" type="slidenum">
              <a:rPr kumimoji="1" lang="ja-JP" altLang="en-US" smtClean="0"/>
              <a:t>353</a:t>
            </a:fld>
            <a:endParaRPr kumimoji="1" lang="ja-JP" altLang="en-US"/>
          </a:p>
        </p:txBody>
      </p:sp>
    </p:spTree>
    <p:extLst>
      <p:ext uri="{BB962C8B-B14F-4D97-AF65-F5344CB8AC3E}">
        <p14:creationId xmlns:p14="http://schemas.microsoft.com/office/powerpoint/2010/main" val="410621932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42A509C-EFCF-ED49-8441-3E890F97B40C}"/>
              </a:ext>
            </a:extLst>
          </p:cNvPr>
          <p:cNvPicPr>
            <a:picLocks noChangeAspect="1"/>
          </p:cNvPicPr>
          <p:nvPr/>
        </p:nvPicPr>
        <p:blipFill>
          <a:blip r:embed="rId2"/>
          <a:stretch>
            <a:fillRect/>
          </a:stretch>
        </p:blipFill>
        <p:spPr>
          <a:xfrm>
            <a:off x="2188564" y="760061"/>
            <a:ext cx="7814872" cy="5861154"/>
          </a:xfrm>
          <a:prstGeom prst="rect">
            <a:avLst/>
          </a:prstGeom>
        </p:spPr>
      </p:pic>
      <p:sp>
        <p:nvSpPr>
          <p:cNvPr id="3" name="正方形/長方形 2">
            <a:extLst>
              <a:ext uri="{FF2B5EF4-FFF2-40B4-BE49-F238E27FC236}">
                <a16:creationId xmlns:a16="http://schemas.microsoft.com/office/drawing/2014/main" id="{C8CDB7CF-4EB7-886E-C956-72F8C07226BA}"/>
              </a:ext>
            </a:extLst>
          </p:cNvPr>
          <p:cNvSpPr/>
          <p:nvPr/>
        </p:nvSpPr>
        <p:spPr>
          <a:xfrm>
            <a:off x="443060" y="499621"/>
            <a:ext cx="2036189" cy="593888"/>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chemeClr val="bg1"/>
                </a:solidFill>
              </a:rPr>
              <a:t>1908</a:t>
            </a:r>
            <a:r>
              <a:rPr kumimoji="1" lang="ja-JP" altLang="en-US" sz="3600" b="1">
                <a:solidFill>
                  <a:schemeClr val="bg1"/>
                </a:solidFill>
              </a:rPr>
              <a:t>年</a:t>
            </a:r>
          </a:p>
        </p:txBody>
      </p:sp>
      <p:sp>
        <p:nvSpPr>
          <p:cNvPr id="4" name="スライド番号プレースホルダー 3">
            <a:extLst>
              <a:ext uri="{FF2B5EF4-FFF2-40B4-BE49-F238E27FC236}">
                <a16:creationId xmlns:a16="http://schemas.microsoft.com/office/drawing/2014/main" id="{A386DDA1-7517-307D-540E-3374188BD947}"/>
              </a:ext>
            </a:extLst>
          </p:cNvPr>
          <p:cNvSpPr>
            <a:spLocks noGrp="1"/>
          </p:cNvSpPr>
          <p:nvPr>
            <p:ph type="sldNum" sz="quarter" idx="12"/>
          </p:nvPr>
        </p:nvSpPr>
        <p:spPr/>
        <p:txBody>
          <a:bodyPr/>
          <a:lstStyle/>
          <a:p>
            <a:fld id="{7F53A4F6-1DED-4042-94B1-26CBF9BCF6BA}" type="slidenum">
              <a:rPr kumimoji="1" lang="ja-JP" altLang="en-US" smtClean="0"/>
              <a:t>354</a:t>
            </a:fld>
            <a:endParaRPr kumimoji="1" lang="ja-JP" altLang="en-US"/>
          </a:p>
        </p:txBody>
      </p:sp>
    </p:spTree>
    <p:extLst>
      <p:ext uri="{BB962C8B-B14F-4D97-AF65-F5344CB8AC3E}">
        <p14:creationId xmlns:p14="http://schemas.microsoft.com/office/powerpoint/2010/main" val="2346208840"/>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D9FDCC9-5FF9-9340-AF5B-27AE00C7BE2F}"/>
              </a:ext>
            </a:extLst>
          </p:cNvPr>
          <p:cNvPicPr>
            <a:picLocks noChangeAspect="1"/>
          </p:cNvPicPr>
          <p:nvPr/>
        </p:nvPicPr>
        <p:blipFill>
          <a:blip r:embed="rId2"/>
          <a:stretch>
            <a:fillRect/>
          </a:stretch>
        </p:blipFill>
        <p:spPr>
          <a:xfrm>
            <a:off x="3090959" y="992480"/>
            <a:ext cx="6010081" cy="4873039"/>
          </a:xfrm>
          <a:prstGeom prst="rect">
            <a:avLst/>
          </a:prstGeom>
        </p:spPr>
      </p:pic>
      <p:sp>
        <p:nvSpPr>
          <p:cNvPr id="2" name="正方形/長方形 1">
            <a:extLst>
              <a:ext uri="{FF2B5EF4-FFF2-40B4-BE49-F238E27FC236}">
                <a16:creationId xmlns:a16="http://schemas.microsoft.com/office/drawing/2014/main" id="{36C161DB-1BAF-7E8F-6C68-AD6EEA624226}"/>
              </a:ext>
            </a:extLst>
          </p:cNvPr>
          <p:cNvSpPr/>
          <p:nvPr/>
        </p:nvSpPr>
        <p:spPr>
          <a:xfrm>
            <a:off x="443060" y="499621"/>
            <a:ext cx="2036189" cy="593888"/>
          </a:xfrm>
          <a:prstGeom prst="rect">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chemeClr val="bg1"/>
                </a:solidFill>
              </a:rPr>
              <a:t>1963</a:t>
            </a:r>
            <a:r>
              <a:rPr kumimoji="1" lang="ja-JP" altLang="en-US" sz="3600" b="1">
                <a:solidFill>
                  <a:schemeClr val="bg1"/>
                </a:solidFill>
              </a:rPr>
              <a:t>年</a:t>
            </a:r>
          </a:p>
        </p:txBody>
      </p:sp>
      <p:sp>
        <p:nvSpPr>
          <p:cNvPr id="3" name="スライド番号プレースホルダー 2">
            <a:extLst>
              <a:ext uri="{FF2B5EF4-FFF2-40B4-BE49-F238E27FC236}">
                <a16:creationId xmlns:a16="http://schemas.microsoft.com/office/drawing/2014/main" id="{BC802F38-4009-CDE5-D26E-E13C6EB06DA8}"/>
              </a:ext>
            </a:extLst>
          </p:cNvPr>
          <p:cNvSpPr>
            <a:spLocks noGrp="1"/>
          </p:cNvSpPr>
          <p:nvPr>
            <p:ph type="sldNum" sz="quarter" idx="12"/>
          </p:nvPr>
        </p:nvSpPr>
        <p:spPr/>
        <p:txBody>
          <a:bodyPr/>
          <a:lstStyle/>
          <a:p>
            <a:fld id="{7F53A4F6-1DED-4042-94B1-26CBF9BCF6BA}" type="slidenum">
              <a:rPr kumimoji="1" lang="ja-JP" altLang="en-US" smtClean="0"/>
              <a:t>355</a:t>
            </a:fld>
            <a:endParaRPr kumimoji="1" lang="ja-JP" altLang="en-US"/>
          </a:p>
        </p:txBody>
      </p:sp>
    </p:spTree>
    <p:extLst>
      <p:ext uri="{BB962C8B-B14F-4D97-AF65-F5344CB8AC3E}">
        <p14:creationId xmlns:p14="http://schemas.microsoft.com/office/powerpoint/2010/main" val="2475301811"/>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A3743568-180B-E742-A4AA-04970742B0D3}"/>
              </a:ext>
            </a:extLst>
          </p:cNvPr>
          <p:cNvSpPr txBox="1">
            <a:spLocks/>
          </p:cNvSpPr>
          <p:nvPr/>
        </p:nvSpPr>
        <p:spPr>
          <a:xfrm>
            <a:off x="0" y="14970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トヨタから学んだもの</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sp>
        <p:nvSpPr>
          <p:cNvPr id="5" name="サブタイトル 2">
            <a:extLst>
              <a:ext uri="{FF2B5EF4-FFF2-40B4-BE49-F238E27FC236}">
                <a16:creationId xmlns:a16="http://schemas.microsoft.com/office/drawing/2014/main" id="{95DA057F-8D20-054F-ADE6-C9EFE90E8D56}"/>
              </a:ext>
            </a:extLst>
          </p:cNvPr>
          <p:cNvSpPr txBox="1">
            <a:spLocks/>
          </p:cNvSpPr>
          <p:nvPr/>
        </p:nvSpPr>
        <p:spPr>
          <a:xfrm>
            <a:off x="822036" y="2217881"/>
            <a:ext cx="10875617" cy="4231801"/>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生産ラインでのムリ・ムラ・ムダの排除</a:t>
            </a:r>
            <a:endParaRPr lang="en-US" altLang="ja-JP" sz="4400" dirty="0">
              <a:solidFill>
                <a:schemeClr val="tx1"/>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クリティカル・パス（限界工程管理）</a:t>
            </a:r>
            <a:endParaRPr lang="en-US" altLang="ja-JP" sz="4400" dirty="0">
              <a:solidFill>
                <a:schemeClr val="tx1"/>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トヨタ・カンバン方式</a:t>
            </a:r>
            <a:endParaRPr lang="en-US" altLang="ja-JP" sz="44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FC42E566-FFCE-F52E-AE00-15CD66083BE0}"/>
              </a:ext>
            </a:extLst>
          </p:cNvPr>
          <p:cNvSpPr>
            <a:spLocks noGrp="1"/>
          </p:cNvSpPr>
          <p:nvPr>
            <p:ph type="sldNum" sz="quarter" idx="12"/>
          </p:nvPr>
        </p:nvSpPr>
        <p:spPr/>
        <p:txBody>
          <a:bodyPr/>
          <a:lstStyle/>
          <a:p>
            <a:fld id="{7F53A4F6-1DED-4042-94B1-26CBF9BCF6BA}" type="slidenum">
              <a:rPr kumimoji="1" lang="ja-JP" altLang="en-US" smtClean="0"/>
              <a:t>356</a:t>
            </a:fld>
            <a:endParaRPr kumimoji="1" lang="ja-JP" altLang="en-US"/>
          </a:p>
        </p:txBody>
      </p:sp>
    </p:spTree>
    <p:extLst>
      <p:ext uri="{BB962C8B-B14F-4D97-AF65-F5344CB8AC3E}">
        <p14:creationId xmlns:p14="http://schemas.microsoft.com/office/powerpoint/2010/main" val="147546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A3743568-180B-E742-A4AA-04970742B0D3}"/>
              </a:ext>
            </a:extLst>
          </p:cNvPr>
          <p:cNvSpPr txBox="1">
            <a:spLocks/>
          </p:cNvSpPr>
          <p:nvPr/>
        </p:nvSpPr>
        <p:spPr>
          <a:xfrm>
            <a:off x="0" y="14970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トヨタから学んだもの</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sp>
        <p:nvSpPr>
          <p:cNvPr id="5" name="サブタイトル 2">
            <a:extLst>
              <a:ext uri="{FF2B5EF4-FFF2-40B4-BE49-F238E27FC236}">
                <a16:creationId xmlns:a16="http://schemas.microsoft.com/office/drawing/2014/main" id="{95DA057F-8D20-054F-ADE6-C9EFE90E8D56}"/>
              </a:ext>
            </a:extLst>
          </p:cNvPr>
          <p:cNvSpPr txBox="1">
            <a:spLocks/>
          </p:cNvSpPr>
          <p:nvPr/>
        </p:nvSpPr>
        <p:spPr>
          <a:xfrm>
            <a:off x="822036" y="2217881"/>
            <a:ext cx="10875617" cy="4231801"/>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生産ラインでのムリ・ムラ・ムダの排除</a:t>
            </a:r>
            <a:endParaRPr lang="en-US" altLang="ja-JP" sz="4400" dirty="0">
              <a:solidFill>
                <a:schemeClr val="bg1">
                  <a:lumMod val="85000"/>
                </a:schemeClr>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bg1">
                    <a:lumMod val="85000"/>
                  </a:schemeClr>
                </a:solidFill>
                <a:latin typeface="HG丸ｺﾞｼｯｸM-PRO"/>
                <a:ea typeface="HG丸ｺﾞｼｯｸM-PRO"/>
                <a:cs typeface="HG丸ｺﾞｼｯｸM-PRO"/>
              </a:rPr>
              <a:t>クリティカル・パス（限界工程管理）</a:t>
            </a:r>
            <a:endParaRPr lang="en-US" altLang="ja-JP" sz="4400" dirty="0">
              <a:solidFill>
                <a:schemeClr val="bg1">
                  <a:lumMod val="85000"/>
                </a:schemeClr>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bg1">
                    <a:lumMod val="85000"/>
                  </a:schemeClr>
                </a:solidFill>
                <a:latin typeface="HG丸ｺﾞｼｯｸM-PRO"/>
                <a:ea typeface="HG丸ｺﾞｼｯｸM-PRO"/>
                <a:cs typeface="HG丸ｺﾞｼｯｸM-PRO"/>
              </a:rPr>
              <a:t>トヨタ・カンバン方式</a:t>
            </a:r>
            <a:endParaRPr lang="en-US" altLang="ja-JP" sz="4400" dirty="0">
              <a:solidFill>
                <a:schemeClr val="bg1">
                  <a:lumMod val="85000"/>
                </a:schemeClr>
              </a:solidFill>
              <a:latin typeface="HG丸ｺﾞｼｯｸM-PRO"/>
              <a:ea typeface="HG丸ｺﾞｼｯｸM-PRO"/>
              <a:cs typeface="HG丸ｺﾞｼｯｸM-PRO"/>
            </a:endParaRPr>
          </a:p>
        </p:txBody>
      </p:sp>
      <p:sp>
        <p:nvSpPr>
          <p:cNvPr id="2" name="円/楕円 1">
            <a:extLst>
              <a:ext uri="{FF2B5EF4-FFF2-40B4-BE49-F238E27FC236}">
                <a16:creationId xmlns:a16="http://schemas.microsoft.com/office/drawing/2014/main" id="{3E5FD640-B592-B480-DC17-5BC242C8EAC0}"/>
              </a:ext>
            </a:extLst>
          </p:cNvPr>
          <p:cNvSpPr>
            <a:spLocks noChangeAspect="1"/>
          </p:cNvSpPr>
          <p:nvPr/>
        </p:nvSpPr>
        <p:spPr>
          <a:xfrm>
            <a:off x="933090" y="3477133"/>
            <a:ext cx="353143"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a:extLst>
              <a:ext uri="{FF2B5EF4-FFF2-40B4-BE49-F238E27FC236}">
                <a16:creationId xmlns:a16="http://schemas.microsoft.com/office/drawing/2014/main" id="{4B28DB43-C9FD-FD15-1246-2E9AF8C2AA35}"/>
              </a:ext>
            </a:extLst>
          </p:cNvPr>
          <p:cNvSpPr>
            <a:spLocks noChangeAspect="1"/>
          </p:cNvSpPr>
          <p:nvPr/>
        </p:nvSpPr>
        <p:spPr>
          <a:xfrm>
            <a:off x="933090" y="4441500"/>
            <a:ext cx="353143"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94F7FEA8-37BC-C5C8-329B-8164D81C2102}"/>
              </a:ext>
            </a:extLst>
          </p:cNvPr>
          <p:cNvSpPr>
            <a:spLocks noGrp="1"/>
          </p:cNvSpPr>
          <p:nvPr>
            <p:ph type="sldNum" sz="quarter" idx="12"/>
          </p:nvPr>
        </p:nvSpPr>
        <p:spPr/>
        <p:txBody>
          <a:bodyPr/>
          <a:lstStyle/>
          <a:p>
            <a:fld id="{7F53A4F6-1DED-4042-94B1-26CBF9BCF6BA}" type="slidenum">
              <a:rPr kumimoji="1" lang="ja-JP" altLang="en-US" smtClean="0"/>
              <a:t>357</a:t>
            </a:fld>
            <a:endParaRPr kumimoji="1" lang="ja-JP" altLang="en-US"/>
          </a:p>
        </p:txBody>
      </p:sp>
    </p:spTree>
    <p:extLst>
      <p:ext uri="{BB962C8B-B14F-4D97-AF65-F5344CB8AC3E}">
        <p14:creationId xmlns:p14="http://schemas.microsoft.com/office/powerpoint/2010/main" val="50118266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7EECC4-3450-D04A-90F6-61C77573A074}"/>
              </a:ext>
            </a:extLst>
          </p:cNvPr>
          <p:cNvPicPr>
            <a:picLocks noChangeAspect="1"/>
          </p:cNvPicPr>
          <p:nvPr/>
        </p:nvPicPr>
        <p:blipFill>
          <a:blip r:embed="rId2"/>
          <a:srcRect/>
          <a:stretch/>
        </p:blipFill>
        <p:spPr>
          <a:xfrm>
            <a:off x="1922138" y="1244599"/>
            <a:ext cx="7833374" cy="4759863"/>
          </a:xfrm>
          <a:prstGeom prst="rect">
            <a:avLst/>
          </a:prstGeom>
        </p:spPr>
      </p:pic>
      <p:sp>
        <p:nvSpPr>
          <p:cNvPr id="2" name="スライド番号プレースホルダー 1">
            <a:extLst>
              <a:ext uri="{FF2B5EF4-FFF2-40B4-BE49-F238E27FC236}">
                <a16:creationId xmlns:a16="http://schemas.microsoft.com/office/drawing/2014/main" id="{B33E10E9-5FD3-7B80-3E7C-5A89363CB7BF}"/>
              </a:ext>
            </a:extLst>
          </p:cNvPr>
          <p:cNvSpPr>
            <a:spLocks noGrp="1"/>
          </p:cNvSpPr>
          <p:nvPr>
            <p:ph type="sldNum" sz="quarter" idx="12"/>
          </p:nvPr>
        </p:nvSpPr>
        <p:spPr/>
        <p:txBody>
          <a:bodyPr/>
          <a:lstStyle/>
          <a:p>
            <a:fld id="{7F53A4F6-1DED-4042-94B1-26CBF9BCF6BA}" type="slidenum">
              <a:rPr kumimoji="1" lang="ja-JP" altLang="en-US" smtClean="0"/>
              <a:t>358</a:t>
            </a:fld>
            <a:endParaRPr kumimoji="1" lang="ja-JP" altLang="en-US"/>
          </a:p>
        </p:txBody>
      </p:sp>
    </p:spTree>
    <p:extLst>
      <p:ext uri="{BB962C8B-B14F-4D97-AF65-F5344CB8AC3E}">
        <p14:creationId xmlns:p14="http://schemas.microsoft.com/office/powerpoint/2010/main" val="870707308"/>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7EECC4-3450-D04A-90F6-61C77573A074}"/>
              </a:ext>
            </a:extLst>
          </p:cNvPr>
          <p:cNvPicPr>
            <a:picLocks noChangeAspect="1"/>
          </p:cNvPicPr>
          <p:nvPr/>
        </p:nvPicPr>
        <p:blipFill>
          <a:blip r:embed="rId2"/>
          <a:srcRect/>
          <a:stretch/>
        </p:blipFill>
        <p:spPr>
          <a:xfrm>
            <a:off x="1922138" y="1244599"/>
            <a:ext cx="7833374" cy="4759863"/>
          </a:xfrm>
          <a:prstGeom prst="rect">
            <a:avLst/>
          </a:prstGeom>
        </p:spPr>
      </p:pic>
      <p:pic>
        <p:nvPicPr>
          <p:cNvPr id="6" name="図 5">
            <a:extLst>
              <a:ext uri="{FF2B5EF4-FFF2-40B4-BE49-F238E27FC236}">
                <a16:creationId xmlns:a16="http://schemas.microsoft.com/office/drawing/2014/main" id="{C037A150-D1EB-694E-B9C1-30CA9F58E3A2}"/>
              </a:ext>
            </a:extLst>
          </p:cNvPr>
          <p:cNvPicPr>
            <a:picLocks noChangeAspect="1"/>
          </p:cNvPicPr>
          <p:nvPr/>
        </p:nvPicPr>
        <p:blipFill>
          <a:blip r:embed="rId2"/>
          <a:srcRect/>
          <a:stretch/>
        </p:blipFill>
        <p:spPr>
          <a:xfrm flipH="1">
            <a:off x="1922138" y="1244599"/>
            <a:ext cx="7833374" cy="4759863"/>
          </a:xfrm>
          <a:prstGeom prst="rect">
            <a:avLst/>
          </a:prstGeom>
        </p:spPr>
      </p:pic>
      <p:sp>
        <p:nvSpPr>
          <p:cNvPr id="2" name="スライド番号プレースホルダー 1">
            <a:extLst>
              <a:ext uri="{FF2B5EF4-FFF2-40B4-BE49-F238E27FC236}">
                <a16:creationId xmlns:a16="http://schemas.microsoft.com/office/drawing/2014/main" id="{9FC141E0-4285-D852-654B-D483409BF41C}"/>
              </a:ext>
            </a:extLst>
          </p:cNvPr>
          <p:cNvSpPr>
            <a:spLocks noGrp="1"/>
          </p:cNvSpPr>
          <p:nvPr>
            <p:ph type="sldNum" sz="quarter" idx="12"/>
          </p:nvPr>
        </p:nvSpPr>
        <p:spPr/>
        <p:txBody>
          <a:bodyPr/>
          <a:lstStyle/>
          <a:p>
            <a:fld id="{7F53A4F6-1DED-4042-94B1-26CBF9BCF6BA}" type="slidenum">
              <a:rPr kumimoji="1" lang="ja-JP" altLang="en-US" smtClean="0"/>
              <a:t>359</a:t>
            </a:fld>
            <a:endParaRPr kumimoji="1" lang="ja-JP" altLang="en-US"/>
          </a:p>
        </p:txBody>
      </p:sp>
    </p:spTree>
    <p:extLst>
      <p:ext uri="{BB962C8B-B14F-4D97-AF65-F5344CB8AC3E}">
        <p14:creationId xmlns:p14="http://schemas.microsoft.com/office/powerpoint/2010/main" val="1921650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C05E3074-7E65-D1C3-2930-D086A4072B0A}"/>
              </a:ext>
            </a:extLst>
          </p:cNvPr>
          <p:cNvPicPr>
            <a:picLocks noGrp="1" noChangeAspect="1"/>
          </p:cNvPicPr>
          <p:nvPr>
            <p:ph idx="1"/>
          </p:nvPr>
        </p:nvPicPr>
        <p:blipFill>
          <a:blip r:embed="rId2"/>
          <a:stretch>
            <a:fillRect/>
          </a:stretch>
        </p:blipFill>
        <p:spPr>
          <a:xfrm>
            <a:off x="1158977" y="184355"/>
            <a:ext cx="9874045" cy="6467168"/>
          </a:xfrm>
          <a:ln>
            <a:solidFill>
              <a:schemeClr val="tx1"/>
            </a:solidFill>
          </a:ln>
        </p:spPr>
      </p:pic>
      <p:grpSp>
        <p:nvGrpSpPr>
          <p:cNvPr id="6" name="グループ化 5">
            <a:extLst>
              <a:ext uri="{FF2B5EF4-FFF2-40B4-BE49-F238E27FC236}">
                <a16:creationId xmlns:a16="http://schemas.microsoft.com/office/drawing/2014/main" id="{4FB6711B-C954-B9A2-30FE-46AEEA086AFC}"/>
              </a:ext>
            </a:extLst>
          </p:cNvPr>
          <p:cNvGrpSpPr/>
          <p:nvPr/>
        </p:nvGrpSpPr>
        <p:grpSpPr>
          <a:xfrm>
            <a:off x="6212542" y="3186291"/>
            <a:ext cx="4706470" cy="3402768"/>
            <a:chOff x="6212542" y="3186291"/>
            <a:chExt cx="4706470" cy="3402768"/>
          </a:xfrm>
        </p:grpSpPr>
        <p:sp>
          <p:nvSpPr>
            <p:cNvPr id="2" name="角丸四角形 1">
              <a:extLst>
                <a:ext uri="{FF2B5EF4-FFF2-40B4-BE49-F238E27FC236}">
                  <a16:creationId xmlns:a16="http://schemas.microsoft.com/office/drawing/2014/main" id="{DF611481-1D53-9B87-70CB-834FB25F83CA}"/>
                </a:ext>
              </a:extLst>
            </p:cNvPr>
            <p:cNvSpPr/>
            <p:nvPr/>
          </p:nvSpPr>
          <p:spPr>
            <a:xfrm>
              <a:off x="6212542" y="3429000"/>
              <a:ext cx="4706470" cy="3160059"/>
            </a:xfrm>
            <a:prstGeom prst="roundRect">
              <a:avLst>
                <a:gd name="adj" fmla="val 9367"/>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95479549-0070-5093-3F48-C97DD1BAE679}"/>
                </a:ext>
              </a:extLst>
            </p:cNvPr>
            <p:cNvPicPr>
              <a:picLocks noChangeAspect="1"/>
            </p:cNvPicPr>
            <p:nvPr/>
          </p:nvPicPr>
          <p:blipFill>
            <a:blip r:embed="rId3"/>
            <a:stretch>
              <a:fillRect/>
            </a:stretch>
          </p:blipFill>
          <p:spPr>
            <a:xfrm>
              <a:off x="6628524" y="3186291"/>
              <a:ext cx="3753069" cy="513974"/>
            </a:xfrm>
            <a:prstGeom prst="rect">
              <a:avLst/>
            </a:prstGeom>
            <a:ln w="38100">
              <a:solidFill>
                <a:srgbClr val="FF0000"/>
              </a:solidFill>
            </a:ln>
          </p:spPr>
        </p:pic>
      </p:grpSp>
      <p:cxnSp>
        <p:nvCxnSpPr>
          <p:cNvPr id="8" name="直線コネクタ 7">
            <a:extLst>
              <a:ext uri="{FF2B5EF4-FFF2-40B4-BE49-F238E27FC236}">
                <a16:creationId xmlns:a16="http://schemas.microsoft.com/office/drawing/2014/main" id="{CB5B5A8B-B429-F7B0-AFA9-F11F410FCA9E}"/>
              </a:ext>
            </a:extLst>
          </p:cNvPr>
          <p:cNvCxnSpPr>
            <a:cxnSpLocks/>
          </p:cNvCxnSpPr>
          <p:nvPr/>
        </p:nvCxnSpPr>
        <p:spPr>
          <a:xfrm>
            <a:off x="6628524" y="5469417"/>
            <a:ext cx="2006429" cy="0"/>
          </a:xfrm>
          <a:prstGeom prst="line">
            <a:avLst/>
          </a:prstGeom>
          <a:ln w="215900">
            <a:solidFill>
              <a:srgbClr val="FF0000">
                <a:alpha val="49837"/>
              </a:srgbClr>
            </a:solidFill>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71D2CFA5-CC45-0889-949F-5AA4FF6763C6}"/>
              </a:ext>
            </a:extLst>
          </p:cNvPr>
          <p:cNvGrpSpPr/>
          <p:nvPr/>
        </p:nvGrpSpPr>
        <p:grpSpPr>
          <a:xfrm>
            <a:off x="1252975" y="3167437"/>
            <a:ext cx="4706470" cy="3421622"/>
            <a:chOff x="6239436" y="3167437"/>
            <a:chExt cx="4706470" cy="3421622"/>
          </a:xfrm>
        </p:grpSpPr>
        <p:sp>
          <p:nvSpPr>
            <p:cNvPr id="10" name="角丸四角形 9">
              <a:extLst>
                <a:ext uri="{FF2B5EF4-FFF2-40B4-BE49-F238E27FC236}">
                  <a16:creationId xmlns:a16="http://schemas.microsoft.com/office/drawing/2014/main" id="{C5D2B670-D8D7-213D-2EF6-412CBC90A816}"/>
                </a:ext>
              </a:extLst>
            </p:cNvPr>
            <p:cNvSpPr/>
            <p:nvPr/>
          </p:nvSpPr>
          <p:spPr>
            <a:xfrm>
              <a:off x="6239436" y="3429000"/>
              <a:ext cx="4706470" cy="3160059"/>
            </a:xfrm>
            <a:prstGeom prst="roundRect">
              <a:avLst>
                <a:gd name="adj" fmla="val 9367"/>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3783414B-12CE-23B8-643C-2AC6B5653FEA}"/>
                </a:ext>
              </a:extLst>
            </p:cNvPr>
            <p:cNvPicPr>
              <a:picLocks noChangeAspect="1"/>
            </p:cNvPicPr>
            <p:nvPr/>
          </p:nvPicPr>
          <p:blipFill>
            <a:blip r:embed="rId4"/>
            <a:srcRect/>
            <a:stretch/>
          </p:blipFill>
          <p:spPr>
            <a:xfrm>
              <a:off x="6628524" y="3167437"/>
              <a:ext cx="3753069" cy="513974"/>
            </a:xfrm>
            <a:prstGeom prst="rect">
              <a:avLst/>
            </a:prstGeom>
            <a:ln w="38100">
              <a:solidFill>
                <a:srgbClr val="FF0000"/>
              </a:solidFill>
            </a:ln>
          </p:spPr>
        </p:pic>
      </p:grpSp>
      <p:cxnSp>
        <p:nvCxnSpPr>
          <p:cNvPr id="12" name="直線コネクタ 11">
            <a:extLst>
              <a:ext uri="{FF2B5EF4-FFF2-40B4-BE49-F238E27FC236}">
                <a16:creationId xmlns:a16="http://schemas.microsoft.com/office/drawing/2014/main" id="{87AD2822-8F3F-B7A2-E8C3-0F3BBE89D3AE}"/>
              </a:ext>
            </a:extLst>
          </p:cNvPr>
          <p:cNvCxnSpPr>
            <a:cxnSpLocks/>
          </p:cNvCxnSpPr>
          <p:nvPr/>
        </p:nvCxnSpPr>
        <p:spPr>
          <a:xfrm>
            <a:off x="1660917" y="5352256"/>
            <a:ext cx="3448411" cy="0"/>
          </a:xfrm>
          <a:prstGeom prst="line">
            <a:avLst/>
          </a:prstGeom>
          <a:ln w="215900">
            <a:solidFill>
              <a:srgbClr val="FF0000">
                <a:alpha val="51000"/>
              </a:srgbClr>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9DF291C5-1477-EF3C-D551-0CAF31F0BD51}"/>
              </a:ext>
            </a:extLst>
          </p:cNvPr>
          <p:cNvSpPr>
            <a:spLocks noGrp="1"/>
          </p:cNvSpPr>
          <p:nvPr>
            <p:ph type="sldNum" sz="quarter" idx="12"/>
          </p:nvPr>
        </p:nvSpPr>
        <p:spPr/>
        <p:txBody>
          <a:bodyPr/>
          <a:lstStyle/>
          <a:p>
            <a:fld id="{7F53A4F6-1DED-4042-94B1-26CBF9BCF6BA}" type="slidenum">
              <a:rPr kumimoji="1" lang="ja-JP" altLang="en-US" smtClean="0"/>
              <a:t>36</a:t>
            </a:fld>
            <a:endParaRPr kumimoji="1" lang="ja-JP" altLang="en-US"/>
          </a:p>
        </p:txBody>
      </p:sp>
    </p:spTree>
    <p:extLst>
      <p:ext uri="{BB962C8B-B14F-4D97-AF65-F5344CB8AC3E}">
        <p14:creationId xmlns:p14="http://schemas.microsoft.com/office/powerpoint/2010/main" val="76428812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A3743568-180B-E742-A4AA-04970742B0D3}"/>
              </a:ext>
            </a:extLst>
          </p:cNvPr>
          <p:cNvSpPr txBox="1">
            <a:spLocks/>
          </p:cNvSpPr>
          <p:nvPr/>
        </p:nvSpPr>
        <p:spPr>
          <a:xfrm>
            <a:off x="0" y="14970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トヨタから学んだもの</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sp>
        <p:nvSpPr>
          <p:cNvPr id="5" name="サブタイトル 2">
            <a:extLst>
              <a:ext uri="{FF2B5EF4-FFF2-40B4-BE49-F238E27FC236}">
                <a16:creationId xmlns:a16="http://schemas.microsoft.com/office/drawing/2014/main" id="{95DA057F-8D20-054F-ADE6-C9EFE90E8D56}"/>
              </a:ext>
            </a:extLst>
          </p:cNvPr>
          <p:cNvSpPr txBox="1">
            <a:spLocks/>
          </p:cNvSpPr>
          <p:nvPr/>
        </p:nvSpPr>
        <p:spPr>
          <a:xfrm>
            <a:off x="822036" y="2217881"/>
            <a:ext cx="10875617" cy="4231801"/>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571500" indent="-571500" algn="l">
              <a:lnSpc>
                <a:spcPct val="125000"/>
              </a:lnSpc>
              <a:buFont typeface="Wingdings" pitchFamily="2" charset="2"/>
              <a:buChar char="l"/>
            </a:pPr>
            <a:r>
              <a:rPr lang="ja-JP" altLang="en-US" sz="4400">
                <a:solidFill>
                  <a:schemeClr val="bg1">
                    <a:lumMod val="85000"/>
                  </a:schemeClr>
                </a:solidFill>
                <a:latin typeface="HG丸ｺﾞｼｯｸM-PRO"/>
                <a:ea typeface="HG丸ｺﾞｼｯｸM-PRO"/>
                <a:cs typeface="HG丸ｺﾞｼｯｸM-PRO"/>
              </a:rPr>
              <a:t>生産ラインでのムリ・ムラ・ムダの排除</a:t>
            </a:r>
            <a:endParaRPr lang="en-US" altLang="ja-JP" sz="4400" dirty="0">
              <a:solidFill>
                <a:schemeClr val="bg1">
                  <a:lumMod val="85000"/>
                </a:schemeClr>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クリティカル・パス（限界工程管理）</a:t>
            </a:r>
            <a:endParaRPr lang="en-US" altLang="ja-JP" sz="4400" dirty="0">
              <a:solidFill>
                <a:schemeClr val="tx1"/>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bg1">
                    <a:lumMod val="85000"/>
                  </a:schemeClr>
                </a:solidFill>
                <a:latin typeface="HG丸ｺﾞｼｯｸM-PRO"/>
                <a:ea typeface="HG丸ｺﾞｼｯｸM-PRO"/>
                <a:cs typeface="HG丸ｺﾞｼｯｸM-PRO"/>
              </a:rPr>
              <a:t>トヨタ・カンバン方式</a:t>
            </a:r>
            <a:endParaRPr lang="en-US" altLang="ja-JP" sz="4400" dirty="0">
              <a:solidFill>
                <a:schemeClr val="bg1">
                  <a:lumMod val="85000"/>
                </a:schemeClr>
              </a:solidFill>
              <a:latin typeface="HG丸ｺﾞｼｯｸM-PRO"/>
              <a:ea typeface="HG丸ｺﾞｼｯｸM-PRO"/>
              <a:cs typeface="HG丸ｺﾞｼｯｸM-PRO"/>
            </a:endParaRPr>
          </a:p>
        </p:txBody>
      </p:sp>
      <p:sp>
        <p:nvSpPr>
          <p:cNvPr id="2" name="円/楕円 1">
            <a:extLst>
              <a:ext uri="{FF2B5EF4-FFF2-40B4-BE49-F238E27FC236}">
                <a16:creationId xmlns:a16="http://schemas.microsoft.com/office/drawing/2014/main" id="{3E5FD640-B592-B480-DC17-5BC242C8EAC0}"/>
              </a:ext>
            </a:extLst>
          </p:cNvPr>
          <p:cNvSpPr>
            <a:spLocks noChangeAspect="1"/>
          </p:cNvSpPr>
          <p:nvPr/>
        </p:nvSpPr>
        <p:spPr>
          <a:xfrm>
            <a:off x="933089" y="2507315"/>
            <a:ext cx="353143"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a:extLst>
              <a:ext uri="{FF2B5EF4-FFF2-40B4-BE49-F238E27FC236}">
                <a16:creationId xmlns:a16="http://schemas.microsoft.com/office/drawing/2014/main" id="{4B28DB43-C9FD-FD15-1246-2E9AF8C2AA35}"/>
              </a:ext>
            </a:extLst>
          </p:cNvPr>
          <p:cNvSpPr>
            <a:spLocks noChangeAspect="1"/>
          </p:cNvSpPr>
          <p:nvPr/>
        </p:nvSpPr>
        <p:spPr>
          <a:xfrm>
            <a:off x="933090" y="4441500"/>
            <a:ext cx="353143"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B16889BD-1CCB-8B46-D66D-50D1012525AB}"/>
              </a:ext>
            </a:extLst>
          </p:cNvPr>
          <p:cNvSpPr>
            <a:spLocks noGrp="1"/>
          </p:cNvSpPr>
          <p:nvPr>
            <p:ph type="sldNum" sz="quarter" idx="12"/>
          </p:nvPr>
        </p:nvSpPr>
        <p:spPr/>
        <p:txBody>
          <a:bodyPr/>
          <a:lstStyle/>
          <a:p>
            <a:fld id="{7F53A4F6-1DED-4042-94B1-26CBF9BCF6BA}" type="slidenum">
              <a:rPr kumimoji="1" lang="ja-JP" altLang="en-US" smtClean="0"/>
              <a:t>360</a:t>
            </a:fld>
            <a:endParaRPr kumimoji="1" lang="ja-JP" altLang="en-US"/>
          </a:p>
        </p:txBody>
      </p:sp>
    </p:spTree>
    <p:extLst>
      <p:ext uri="{BB962C8B-B14F-4D97-AF65-F5344CB8AC3E}">
        <p14:creationId xmlns:p14="http://schemas.microsoft.com/office/powerpoint/2010/main" val="75894545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2629162F-F2E9-BA40-931C-61FFFDF7C3D2}"/>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1647017" y="557771"/>
            <a:ext cx="8897966" cy="5742457"/>
          </a:xfrm>
          <a:prstGeom prst="rect">
            <a:avLst/>
          </a:prstGeom>
        </p:spPr>
      </p:pic>
      <p:sp>
        <p:nvSpPr>
          <p:cNvPr id="5" name="サブタイトル 2"/>
          <p:cNvSpPr txBox="1">
            <a:spLocks/>
          </p:cNvSpPr>
          <p:nvPr/>
        </p:nvSpPr>
        <p:spPr>
          <a:xfrm>
            <a:off x="0" y="2884306"/>
            <a:ext cx="12192000" cy="1089387"/>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effectLst>
                  <a:glow rad="101600">
                    <a:schemeClr val="bg1"/>
                  </a:glow>
                </a:effectLst>
                <a:latin typeface="HG丸ｺﾞｼｯｸM-PRO"/>
                <a:ea typeface="HG丸ｺﾞｼｯｸM-PRO"/>
                <a:cs typeface="HG丸ｺﾞｼｯｸM-PRO"/>
              </a:rPr>
              <a:t>医管のバイタル</a:t>
            </a:r>
            <a:r>
              <a:rPr lang="ja-JP" altLang="en-US" sz="6000">
                <a:solidFill>
                  <a:schemeClr val="tx1"/>
                </a:solidFill>
                <a:effectLst>
                  <a:glow rad="101600">
                    <a:schemeClr val="bg1"/>
                  </a:glow>
                </a:effectLst>
                <a:latin typeface="HG丸ｺﾞｼｯｸM-PRO"/>
                <a:ea typeface="HG丸ｺﾞｼｯｸM-PRO"/>
                <a:cs typeface="HG丸ｺﾞｼｯｸM-PRO"/>
              </a:rPr>
              <a:t>はどこで？</a:t>
            </a:r>
            <a:endParaRPr lang="en-US" altLang="ja-JP" sz="6000" dirty="0">
              <a:solidFill>
                <a:schemeClr val="tx1"/>
              </a:solidFill>
              <a:effectLst>
                <a:glow rad="101600">
                  <a:schemeClr val="bg1"/>
                </a:glow>
              </a:effectLst>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94E62C0D-2EDC-18C4-3C8D-8E0B2470BC0C}"/>
              </a:ext>
            </a:extLst>
          </p:cNvPr>
          <p:cNvSpPr>
            <a:spLocks noGrp="1"/>
          </p:cNvSpPr>
          <p:nvPr>
            <p:ph type="sldNum" sz="quarter" idx="12"/>
          </p:nvPr>
        </p:nvSpPr>
        <p:spPr/>
        <p:txBody>
          <a:bodyPr/>
          <a:lstStyle/>
          <a:p>
            <a:fld id="{7F53A4F6-1DED-4042-94B1-26CBF9BCF6BA}" type="slidenum">
              <a:rPr kumimoji="1" lang="ja-JP" altLang="en-US" smtClean="0"/>
              <a:t>361</a:t>
            </a:fld>
            <a:endParaRPr kumimoji="1" lang="ja-JP" altLang="en-US"/>
          </a:p>
        </p:txBody>
      </p:sp>
    </p:spTree>
    <p:extLst>
      <p:ext uri="{BB962C8B-B14F-4D97-AF65-F5344CB8AC3E}">
        <p14:creationId xmlns:p14="http://schemas.microsoft.com/office/powerpoint/2010/main" val="404461472"/>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F91BDD9D-8578-E442-9BE7-DA5206662081}"/>
              </a:ext>
            </a:extLst>
          </p:cNvPr>
          <p:cNvSpPr/>
          <p:nvPr/>
        </p:nvSpPr>
        <p:spPr>
          <a:xfrm>
            <a:off x="4804021" y="1826739"/>
            <a:ext cx="2628000" cy="1814361"/>
          </a:xfrm>
          <a:prstGeom prst="rect">
            <a:avLst/>
          </a:prstGeom>
          <a:solidFill>
            <a:srgbClr val="0432FF">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サブタイトル 2">
            <a:extLst>
              <a:ext uri="{FF2B5EF4-FFF2-40B4-BE49-F238E27FC236}">
                <a16:creationId xmlns:a16="http://schemas.microsoft.com/office/drawing/2014/main" id="{BD7BCD32-FEC1-2D42-A30C-FCFD7BB13768}"/>
              </a:ext>
            </a:extLst>
          </p:cNvPr>
          <p:cNvSpPr txBox="1">
            <a:spLocks/>
          </p:cNvSpPr>
          <p:nvPr/>
        </p:nvSpPr>
        <p:spPr>
          <a:xfrm>
            <a:off x="0" y="462476"/>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chemeClr val="tx1"/>
                </a:solidFill>
                <a:latin typeface="HG丸ｺﾞｼｯｸM-PRO"/>
                <a:ea typeface="HG丸ｺﾞｼｯｸM-PRO"/>
                <a:cs typeface="HG丸ｺﾞｼｯｸM-PRO"/>
              </a:rPr>
              <a:t>生産効率向上のために</a:t>
            </a:r>
            <a:endParaRPr lang="en-US" altLang="ja-JP" sz="6000" dirty="0">
              <a:solidFill>
                <a:schemeClr val="tx1"/>
              </a:solidFill>
              <a:latin typeface="HG丸ｺﾞｼｯｸM-PRO"/>
              <a:ea typeface="HG丸ｺﾞｼｯｸM-PRO"/>
              <a:cs typeface="HG丸ｺﾞｼｯｸM-PRO"/>
            </a:endParaRPr>
          </a:p>
          <a:p>
            <a:endParaRPr lang="en-US" altLang="ja-JP" sz="6000" dirty="0">
              <a:solidFill>
                <a:schemeClr val="tx1"/>
              </a:solidFill>
              <a:latin typeface="HG丸ｺﾞｼｯｸM-PRO"/>
              <a:ea typeface="HG丸ｺﾞｼｯｸM-PRO"/>
              <a:cs typeface="HG丸ｺﾞｼｯｸM-PRO"/>
            </a:endParaRPr>
          </a:p>
        </p:txBody>
      </p:sp>
      <p:sp>
        <p:nvSpPr>
          <p:cNvPr id="5" name="正方形/長方形 4">
            <a:extLst>
              <a:ext uri="{FF2B5EF4-FFF2-40B4-BE49-F238E27FC236}">
                <a16:creationId xmlns:a16="http://schemas.microsoft.com/office/drawing/2014/main" id="{28FD04A5-A8BA-2D43-A1D0-8FE3AF3BA071}"/>
              </a:ext>
            </a:extLst>
          </p:cNvPr>
          <p:cNvSpPr/>
          <p:nvPr/>
        </p:nvSpPr>
        <p:spPr>
          <a:xfrm>
            <a:off x="609601" y="1801091"/>
            <a:ext cx="10972800" cy="4594433"/>
          </a:xfrm>
          <a:prstGeom prst="rect">
            <a:avLst/>
          </a:prstGeom>
          <a:noFill/>
          <a:ln w="952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5A830D83-ABDF-C243-B075-D7D6F1F55910}"/>
              </a:ext>
            </a:extLst>
          </p:cNvPr>
          <p:cNvCxnSpPr>
            <a:cxnSpLocks/>
          </p:cNvCxnSpPr>
          <p:nvPr/>
        </p:nvCxnSpPr>
        <p:spPr>
          <a:xfrm>
            <a:off x="4779819" y="1801091"/>
            <a:ext cx="0" cy="459443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626F8C9-055D-BC4E-8AB0-2CE8AED209C2}"/>
              </a:ext>
            </a:extLst>
          </p:cNvPr>
          <p:cNvCxnSpPr>
            <a:cxnSpLocks/>
          </p:cNvCxnSpPr>
          <p:nvPr/>
        </p:nvCxnSpPr>
        <p:spPr>
          <a:xfrm rot="5400000">
            <a:off x="2709819" y="975363"/>
            <a:ext cx="0" cy="41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5C32596-CFCD-8542-8555-4243772CB44C}"/>
              </a:ext>
            </a:extLst>
          </p:cNvPr>
          <p:cNvCxnSpPr>
            <a:cxnSpLocks/>
          </p:cNvCxnSpPr>
          <p:nvPr/>
        </p:nvCxnSpPr>
        <p:spPr>
          <a:xfrm rot="5400000">
            <a:off x="6723819" y="1697108"/>
            <a:ext cx="0" cy="388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47E9E44-C712-294F-B477-3EB8CBBC1A89}"/>
              </a:ext>
            </a:extLst>
          </p:cNvPr>
          <p:cNvCxnSpPr>
            <a:cxnSpLocks/>
          </p:cNvCxnSpPr>
          <p:nvPr/>
        </p:nvCxnSpPr>
        <p:spPr>
          <a:xfrm>
            <a:off x="8667819" y="1801091"/>
            <a:ext cx="0" cy="1872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C898CC2-37F7-F44E-96EB-EEA7FFBC072E}"/>
              </a:ext>
            </a:extLst>
          </p:cNvPr>
          <p:cNvCxnSpPr>
            <a:cxnSpLocks/>
          </p:cNvCxnSpPr>
          <p:nvPr/>
        </p:nvCxnSpPr>
        <p:spPr>
          <a:xfrm>
            <a:off x="7407056" y="1769108"/>
            <a:ext cx="0" cy="1872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4600F988-7140-3344-8AC6-F3384F67836C}"/>
              </a:ext>
            </a:extLst>
          </p:cNvPr>
          <p:cNvCxnSpPr>
            <a:cxnSpLocks/>
          </p:cNvCxnSpPr>
          <p:nvPr/>
        </p:nvCxnSpPr>
        <p:spPr>
          <a:xfrm>
            <a:off x="10288800" y="1801091"/>
            <a:ext cx="0" cy="1872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341129C1-5C72-824C-A293-1A7D555A5811}"/>
              </a:ext>
            </a:extLst>
          </p:cNvPr>
          <p:cNvCxnSpPr>
            <a:cxnSpLocks/>
          </p:cNvCxnSpPr>
          <p:nvPr/>
        </p:nvCxnSpPr>
        <p:spPr>
          <a:xfrm rot="5400000">
            <a:off x="10934400" y="2997381"/>
            <a:ext cx="0" cy="1296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9882B71-2FA7-2F4F-B2C1-C6CDE79243C1}"/>
              </a:ext>
            </a:extLst>
          </p:cNvPr>
          <p:cNvCxnSpPr>
            <a:cxnSpLocks/>
          </p:cNvCxnSpPr>
          <p:nvPr/>
        </p:nvCxnSpPr>
        <p:spPr>
          <a:xfrm>
            <a:off x="2776653" y="1769108"/>
            <a:ext cx="0" cy="1296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B218C908-9FEF-6442-8B6B-1B4C8EE2724B}"/>
              </a:ext>
            </a:extLst>
          </p:cNvPr>
          <p:cNvSpPr/>
          <p:nvPr/>
        </p:nvSpPr>
        <p:spPr>
          <a:xfrm>
            <a:off x="1052945" y="2050475"/>
            <a:ext cx="1290160"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rPr>
              <a:t>収納</a:t>
            </a:r>
          </a:p>
        </p:txBody>
      </p:sp>
      <p:sp>
        <p:nvSpPr>
          <p:cNvPr id="19" name="正方形/長方形 18">
            <a:extLst>
              <a:ext uri="{FF2B5EF4-FFF2-40B4-BE49-F238E27FC236}">
                <a16:creationId xmlns:a16="http://schemas.microsoft.com/office/drawing/2014/main" id="{D2BA56DB-AD02-7448-82EB-B9AFA50F61DD}"/>
              </a:ext>
            </a:extLst>
          </p:cNvPr>
          <p:cNvSpPr/>
          <p:nvPr/>
        </p:nvSpPr>
        <p:spPr>
          <a:xfrm>
            <a:off x="3288087" y="2031823"/>
            <a:ext cx="1011378"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ＷＣ</a:t>
            </a:r>
            <a:endParaRPr kumimoji="1" lang="ja-JP" altLang="en-US" sz="2400">
              <a:solidFill>
                <a:schemeClr val="tx1"/>
              </a:solidFill>
            </a:endParaRPr>
          </a:p>
        </p:txBody>
      </p:sp>
      <p:sp>
        <p:nvSpPr>
          <p:cNvPr id="20" name="正方形/長方形 19">
            <a:extLst>
              <a:ext uri="{FF2B5EF4-FFF2-40B4-BE49-F238E27FC236}">
                <a16:creationId xmlns:a16="http://schemas.microsoft.com/office/drawing/2014/main" id="{27C7250A-DC7E-5A45-ACA7-D9DD7A5F75A1}"/>
              </a:ext>
            </a:extLst>
          </p:cNvPr>
          <p:cNvSpPr/>
          <p:nvPr/>
        </p:nvSpPr>
        <p:spPr>
          <a:xfrm>
            <a:off x="1654526" y="4361708"/>
            <a:ext cx="2080369"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待合室・受付</a:t>
            </a:r>
            <a:endParaRPr kumimoji="1" lang="ja-JP" altLang="en-US" sz="2400">
              <a:solidFill>
                <a:schemeClr val="tx1"/>
              </a:solidFill>
            </a:endParaRPr>
          </a:p>
        </p:txBody>
      </p:sp>
      <p:sp>
        <p:nvSpPr>
          <p:cNvPr id="21" name="正方形/長方形 20">
            <a:extLst>
              <a:ext uri="{FF2B5EF4-FFF2-40B4-BE49-F238E27FC236}">
                <a16:creationId xmlns:a16="http://schemas.microsoft.com/office/drawing/2014/main" id="{2D47CE57-952E-4149-9470-D4792FA19E44}"/>
              </a:ext>
            </a:extLst>
          </p:cNvPr>
          <p:cNvSpPr/>
          <p:nvPr/>
        </p:nvSpPr>
        <p:spPr>
          <a:xfrm>
            <a:off x="5102463" y="2373245"/>
            <a:ext cx="1972082" cy="788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effectLst>
                  <a:glow rad="101600">
                    <a:schemeClr val="bg1"/>
                  </a:glow>
                </a:effectLst>
              </a:rPr>
              <a:t>スタッフ</a:t>
            </a:r>
            <a:r>
              <a:rPr lang="en-US" altLang="ja-JP" sz="2400" dirty="0">
                <a:solidFill>
                  <a:schemeClr val="tx1"/>
                </a:solidFill>
                <a:effectLst>
                  <a:glow rad="101600">
                    <a:schemeClr val="bg1"/>
                  </a:glow>
                </a:effectLst>
              </a:rPr>
              <a:t>RM</a:t>
            </a:r>
            <a:endParaRPr kumimoji="1" lang="ja-JP" altLang="en-US" sz="2400">
              <a:solidFill>
                <a:schemeClr val="tx1"/>
              </a:solidFill>
              <a:effectLst>
                <a:glow rad="101600">
                  <a:schemeClr val="bg1"/>
                </a:glow>
              </a:effectLst>
            </a:endParaRPr>
          </a:p>
        </p:txBody>
      </p:sp>
      <p:sp>
        <p:nvSpPr>
          <p:cNvPr id="22" name="正方形/長方形 21">
            <a:extLst>
              <a:ext uri="{FF2B5EF4-FFF2-40B4-BE49-F238E27FC236}">
                <a16:creationId xmlns:a16="http://schemas.microsoft.com/office/drawing/2014/main" id="{88B21B12-9A01-1342-8F6D-C7EBF24017B1}"/>
              </a:ext>
            </a:extLst>
          </p:cNvPr>
          <p:cNvSpPr/>
          <p:nvPr/>
        </p:nvSpPr>
        <p:spPr>
          <a:xfrm>
            <a:off x="7482758" y="2355010"/>
            <a:ext cx="1142197"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solidFill>
              </a:rPr>
              <a:t>レントゲン室</a:t>
            </a:r>
            <a:endParaRPr kumimoji="1" lang="ja-JP" altLang="en-US" sz="1200">
              <a:solidFill>
                <a:schemeClr val="tx1"/>
              </a:solidFill>
            </a:endParaRPr>
          </a:p>
        </p:txBody>
      </p:sp>
      <p:sp>
        <p:nvSpPr>
          <p:cNvPr id="23" name="正方形/長方形 22">
            <a:extLst>
              <a:ext uri="{FF2B5EF4-FFF2-40B4-BE49-F238E27FC236}">
                <a16:creationId xmlns:a16="http://schemas.microsoft.com/office/drawing/2014/main" id="{D79BABB5-2057-5C4A-A891-6FE3926D3C04}"/>
              </a:ext>
            </a:extLst>
          </p:cNvPr>
          <p:cNvSpPr/>
          <p:nvPr/>
        </p:nvSpPr>
        <p:spPr>
          <a:xfrm>
            <a:off x="8695524" y="2375605"/>
            <a:ext cx="1590871" cy="689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滅菌コーナー</a:t>
            </a:r>
          </a:p>
        </p:txBody>
      </p:sp>
      <p:sp>
        <p:nvSpPr>
          <p:cNvPr id="24" name="正方形/長方形 23">
            <a:extLst>
              <a:ext uri="{FF2B5EF4-FFF2-40B4-BE49-F238E27FC236}">
                <a16:creationId xmlns:a16="http://schemas.microsoft.com/office/drawing/2014/main" id="{A30C69E5-9522-8D47-BE55-12CC724C5734}"/>
              </a:ext>
            </a:extLst>
          </p:cNvPr>
          <p:cNvSpPr/>
          <p:nvPr/>
        </p:nvSpPr>
        <p:spPr>
          <a:xfrm>
            <a:off x="10314099" y="2326328"/>
            <a:ext cx="1268301"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技工室</a:t>
            </a:r>
            <a:endParaRPr kumimoji="1" lang="ja-JP" altLang="en-US" sz="2400">
              <a:solidFill>
                <a:schemeClr val="tx1"/>
              </a:solidFill>
            </a:endParaRPr>
          </a:p>
        </p:txBody>
      </p:sp>
      <p:sp>
        <p:nvSpPr>
          <p:cNvPr id="25" name="正方形/長方形 24">
            <a:extLst>
              <a:ext uri="{FF2B5EF4-FFF2-40B4-BE49-F238E27FC236}">
                <a16:creationId xmlns:a16="http://schemas.microsoft.com/office/drawing/2014/main" id="{18AF689B-6C54-014C-AC1A-2759C997F899}"/>
              </a:ext>
            </a:extLst>
          </p:cNvPr>
          <p:cNvSpPr/>
          <p:nvPr/>
        </p:nvSpPr>
        <p:spPr>
          <a:xfrm>
            <a:off x="7230795" y="4624287"/>
            <a:ext cx="1900629"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診療室</a:t>
            </a:r>
            <a:endParaRPr kumimoji="1" lang="ja-JP" altLang="en-US" sz="2400">
              <a:solidFill>
                <a:schemeClr val="tx1"/>
              </a:solidFill>
            </a:endParaRPr>
          </a:p>
        </p:txBody>
      </p:sp>
      <p:pic>
        <p:nvPicPr>
          <p:cNvPr id="27" name="図 26">
            <a:extLst>
              <a:ext uri="{FF2B5EF4-FFF2-40B4-BE49-F238E27FC236}">
                <a16:creationId xmlns:a16="http://schemas.microsoft.com/office/drawing/2014/main" id="{0E3185F7-F4D9-5643-BDA7-E95EBBA80354}"/>
              </a:ext>
            </a:extLst>
          </p:cNvPr>
          <p:cNvPicPr>
            <a:picLocks noChangeAspect="1"/>
          </p:cNvPicPr>
          <p:nvPr/>
        </p:nvPicPr>
        <p:blipFill>
          <a:blip r:embed="rId2"/>
          <a:stretch>
            <a:fillRect/>
          </a:stretch>
        </p:blipFill>
        <p:spPr>
          <a:xfrm>
            <a:off x="634945" y="1800792"/>
            <a:ext cx="2139303" cy="1277908"/>
          </a:xfrm>
          <a:prstGeom prst="rect">
            <a:avLst/>
          </a:prstGeom>
        </p:spPr>
      </p:pic>
      <p:pic>
        <p:nvPicPr>
          <p:cNvPr id="28" name="図 27">
            <a:extLst>
              <a:ext uri="{FF2B5EF4-FFF2-40B4-BE49-F238E27FC236}">
                <a16:creationId xmlns:a16="http://schemas.microsoft.com/office/drawing/2014/main" id="{2CCDD8BF-449D-6A40-B5AE-436FFCCD3706}"/>
              </a:ext>
            </a:extLst>
          </p:cNvPr>
          <p:cNvPicPr>
            <a:picLocks noChangeAspect="1"/>
          </p:cNvPicPr>
          <p:nvPr/>
        </p:nvPicPr>
        <p:blipFill>
          <a:blip r:embed="rId2"/>
          <a:stretch>
            <a:fillRect/>
          </a:stretch>
        </p:blipFill>
        <p:spPr>
          <a:xfrm>
            <a:off x="2722617" y="1800792"/>
            <a:ext cx="2100066" cy="1277908"/>
          </a:xfrm>
          <a:prstGeom prst="rect">
            <a:avLst/>
          </a:prstGeom>
        </p:spPr>
      </p:pic>
      <p:pic>
        <p:nvPicPr>
          <p:cNvPr id="29" name="図 28">
            <a:extLst>
              <a:ext uri="{FF2B5EF4-FFF2-40B4-BE49-F238E27FC236}">
                <a16:creationId xmlns:a16="http://schemas.microsoft.com/office/drawing/2014/main" id="{181C70C6-7795-A141-B06C-B7CCA901ED3E}"/>
              </a:ext>
            </a:extLst>
          </p:cNvPr>
          <p:cNvPicPr>
            <a:picLocks noChangeAspect="1"/>
          </p:cNvPicPr>
          <p:nvPr/>
        </p:nvPicPr>
        <p:blipFill>
          <a:blip r:embed="rId2"/>
          <a:stretch>
            <a:fillRect/>
          </a:stretch>
        </p:blipFill>
        <p:spPr>
          <a:xfrm>
            <a:off x="7450322" y="1885470"/>
            <a:ext cx="1242798" cy="1723638"/>
          </a:xfrm>
          <a:prstGeom prst="rect">
            <a:avLst/>
          </a:prstGeom>
        </p:spPr>
      </p:pic>
      <p:pic>
        <p:nvPicPr>
          <p:cNvPr id="30" name="図 29">
            <a:extLst>
              <a:ext uri="{FF2B5EF4-FFF2-40B4-BE49-F238E27FC236}">
                <a16:creationId xmlns:a16="http://schemas.microsoft.com/office/drawing/2014/main" id="{CB1EC66A-1EB7-DE42-AC83-9E06723BD6DF}"/>
              </a:ext>
            </a:extLst>
          </p:cNvPr>
          <p:cNvPicPr>
            <a:picLocks noChangeAspect="1"/>
          </p:cNvPicPr>
          <p:nvPr/>
        </p:nvPicPr>
        <p:blipFill>
          <a:blip r:embed="rId2"/>
          <a:stretch>
            <a:fillRect/>
          </a:stretch>
        </p:blipFill>
        <p:spPr>
          <a:xfrm>
            <a:off x="8710683" y="1869801"/>
            <a:ext cx="1575712" cy="1771301"/>
          </a:xfrm>
          <a:prstGeom prst="rect">
            <a:avLst/>
          </a:prstGeom>
        </p:spPr>
      </p:pic>
      <p:pic>
        <p:nvPicPr>
          <p:cNvPr id="31" name="図 30">
            <a:extLst>
              <a:ext uri="{FF2B5EF4-FFF2-40B4-BE49-F238E27FC236}">
                <a16:creationId xmlns:a16="http://schemas.microsoft.com/office/drawing/2014/main" id="{C0B34428-BF7A-2A4D-B29B-3C95021FC650}"/>
              </a:ext>
            </a:extLst>
          </p:cNvPr>
          <p:cNvPicPr>
            <a:picLocks noChangeAspect="1"/>
          </p:cNvPicPr>
          <p:nvPr/>
        </p:nvPicPr>
        <p:blipFill>
          <a:blip r:embed="rId2"/>
          <a:stretch>
            <a:fillRect/>
          </a:stretch>
        </p:blipFill>
        <p:spPr>
          <a:xfrm>
            <a:off x="10311692" y="1826739"/>
            <a:ext cx="1240489" cy="1814361"/>
          </a:xfrm>
          <a:prstGeom prst="rect">
            <a:avLst/>
          </a:prstGeom>
        </p:spPr>
      </p:pic>
      <p:pic>
        <p:nvPicPr>
          <p:cNvPr id="33" name="図 32">
            <a:extLst>
              <a:ext uri="{FF2B5EF4-FFF2-40B4-BE49-F238E27FC236}">
                <a16:creationId xmlns:a16="http://schemas.microsoft.com/office/drawing/2014/main" id="{DC4F02A0-6C82-1E4E-A5BC-B70E365B2B93}"/>
              </a:ext>
            </a:extLst>
          </p:cNvPr>
          <p:cNvPicPr>
            <a:picLocks noChangeAspect="1"/>
          </p:cNvPicPr>
          <p:nvPr/>
        </p:nvPicPr>
        <p:blipFill>
          <a:blip r:embed="rId3"/>
          <a:stretch>
            <a:fillRect/>
          </a:stretch>
        </p:blipFill>
        <p:spPr>
          <a:xfrm>
            <a:off x="3637402" y="3161302"/>
            <a:ext cx="969236" cy="1375690"/>
          </a:xfrm>
          <a:prstGeom prst="rect">
            <a:avLst/>
          </a:prstGeom>
        </p:spPr>
      </p:pic>
      <p:pic>
        <p:nvPicPr>
          <p:cNvPr id="34" name="図 33">
            <a:extLst>
              <a:ext uri="{FF2B5EF4-FFF2-40B4-BE49-F238E27FC236}">
                <a16:creationId xmlns:a16="http://schemas.microsoft.com/office/drawing/2014/main" id="{36BDB720-A1C3-8D4A-AD6C-91D919FE47B4}"/>
              </a:ext>
            </a:extLst>
          </p:cNvPr>
          <p:cNvPicPr>
            <a:picLocks noChangeAspect="1"/>
          </p:cNvPicPr>
          <p:nvPr/>
        </p:nvPicPr>
        <p:blipFill>
          <a:blip r:embed="rId4"/>
          <a:stretch>
            <a:fillRect/>
          </a:stretch>
        </p:blipFill>
        <p:spPr>
          <a:xfrm>
            <a:off x="609599" y="4624287"/>
            <a:ext cx="1275440" cy="1731790"/>
          </a:xfrm>
          <a:prstGeom prst="rect">
            <a:avLst/>
          </a:prstGeom>
        </p:spPr>
      </p:pic>
      <p:pic>
        <p:nvPicPr>
          <p:cNvPr id="35" name="図 34">
            <a:extLst>
              <a:ext uri="{FF2B5EF4-FFF2-40B4-BE49-F238E27FC236}">
                <a16:creationId xmlns:a16="http://schemas.microsoft.com/office/drawing/2014/main" id="{6F18F65E-E484-D947-964C-08EB7B87A542}"/>
              </a:ext>
            </a:extLst>
          </p:cNvPr>
          <p:cNvPicPr>
            <a:picLocks noChangeAspect="1"/>
          </p:cNvPicPr>
          <p:nvPr/>
        </p:nvPicPr>
        <p:blipFill>
          <a:blip r:embed="rId5"/>
          <a:stretch>
            <a:fillRect/>
          </a:stretch>
        </p:blipFill>
        <p:spPr>
          <a:xfrm>
            <a:off x="3388370" y="5110204"/>
            <a:ext cx="1233150" cy="1057949"/>
          </a:xfrm>
          <a:prstGeom prst="rect">
            <a:avLst/>
          </a:prstGeom>
        </p:spPr>
      </p:pic>
      <p:pic>
        <p:nvPicPr>
          <p:cNvPr id="36" name="図 35">
            <a:extLst>
              <a:ext uri="{FF2B5EF4-FFF2-40B4-BE49-F238E27FC236}">
                <a16:creationId xmlns:a16="http://schemas.microsoft.com/office/drawing/2014/main" id="{CDEB0054-EB21-BE41-A05D-E0A0ECB5CC18}"/>
              </a:ext>
            </a:extLst>
          </p:cNvPr>
          <p:cNvPicPr>
            <a:picLocks noChangeAspect="1"/>
          </p:cNvPicPr>
          <p:nvPr/>
        </p:nvPicPr>
        <p:blipFill>
          <a:blip r:embed="rId6"/>
          <a:stretch>
            <a:fillRect/>
          </a:stretch>
        </p:blipFill>
        <p:spPr>
          <a:xfrm>
            <a:off x="2004501" y="4919293"/>
            <a:ext cx="1164478" cy="1248860"/>
          </a:xfrm>
          <a:prstGeom prst="rect">
            <a:avLst/>
          </a:prstGeom>
        </p:spPr>
      </p:pic>
      <p:pic>
        <p:nvPicPr>
          <p:cNvPr id="37" name="図 36">
            <a:extLst>
              <a:ext uri="{FF2B5EF4-FFF2-40B4-BE49-F238E27FC236}">
                <a16:creationId xmlns:a16="http://schemas.microsoft.com/office/drawing/2014/main" id="{399F268E-A14C-BF40-914E-45B259498346}"/>
              </a:ext>
            </a:extLst>
          </p:cNvPr>
          <p:cNvPicPr>
            <a:picLocks noChangeAspect="1"/>
          </p:cNvPicPr>
          <p:nvPr/>
        </p:nvPicPr>
        <p:blipFill>
          <a:blip r:embed="rId2"/>
          <a:stretch>
            <a:fillRect/>
          </a:stretch>
        </p:blipFill>
        <p:spPr>
          <a:xfrm>
            <a:off x="4776468" y="3650972"/>
            <a:ext cx="6775710" cy="2705106"/>
          </a:xfrm>
          <a:prstGeom prst="rect">
            <a:avLst/>
          </a:prstGeom>
        </p:spPr>
      </p:pic>
      <p:sp>
        <p:nvSpPr>
          <p:cNvPr id="38" name="角丸四角形 37">
            <a:extLst>
              <a:ext uri="{FF2B5EF4-FFF2-40B4-BE49-F238E27FC236}">
                <a16:creationId xmlns:a16="http://schemas.microsoft.com/office/drawing/2014/main" id="{52E7C897-F6D4-034A-9892-14A7FD67177D}"/>
              </a:ext>
            </a:extLst>
          </p:cNvPr>
          <p:cNvSpPr/>
          <p:nvPr/>
        </p:nvSpPr>
        <p:spPr>
          <a:xfrm>
            <a:off x="1954314" y="4891583"/>
            <a:ext cx="2736481" cy="1375690"/>
          </a:xfrm>
          <a:prstGeom prst="roundRect">
            <a:avLst>
              <a:gd name="adj" fmla="val 12639"/>
            </a:avLst>
          </a:prstGeom>
          <a:noFill/>
          <a:ln w="444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97C50D49-FA58-6748-1499-3C6AE77A0599}"/>
              </a:ext>
            </a:extLst>
          </p:cNvPr>
          <p:cNvSpPr>
            <a:spLocks noGrp="1"/>
          </p:cNvSpPr>
          <p:nvPr>
            <p:ph type="sldNum" sz="quarter" idx="12"/>
          </p:nvPr>
        </p:nvSpPr>
        <p:spPr/>
        <p:txBody>
          <a:bodyPr/>
          <a:lstStyle/>
          <a:p>
            <a:fld id="{7F53A4F6-1DED-4042-94B1-26CBF9BCF6BA}" type="slidenum">
              <a:rPr kumimoji="1" lang="ja-JP" altLang="en-US" smtClean="0"/>
              <a:t>362</a:t>
            </a:fld>
            <a:endParaRPr kumimoji="1" lang="ja-JP" altLang="en-US"/>
          </a:p>
        </p:txBody>
      </p:sp>
    </p:spTree>
    <p:extLst>
      <p:ext uri="{BB962C8B-B14F-4D97-AF65-F5344CB8AC3E}">
        <p14:creationId xmlns:p14="http://schemas.microsoft.com/office/powerpoint/2010/main" val="366603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3.54167E-6 1.48148E-6 L -3.54167E-6 -0.16736 " pathEditMode="relative" rAng="0" ptsTypes="AA">
                                      <p:cBhvr>
                                        <p:cTn id="36" dur="1000" fill="hold"/>
                                        <p:tgtEl>
                                          <p:spTgt spid="20"/>
                                        </p:tgtEl>
                                        <p:attrNameLst>
                                          <p:attrName>ppt_x</p:attrName>
                                          <p:attrName>ppt_y</p:attrName>
                                        </p:attrNameLst>
                                      </p:cBhvr>
                                      <p:rCtr x="0" y="-8380"/>
                                    </p:animMotion>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childTnLst>
                          </p:cTn>
                        </p:par>
                        <p:par>
                          <p:cTn id="54" fill="hold">
                            <p:stCondLst>
                              <p:cond delay="1500"/>
                            </p:stCondLst>
                            <p:childTnLst>
                              <p:par>
                                <p:cTn id="55" presetID="22" presetClass="entr" presetSubtype="1"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up)">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0" grpId="0"/>
      <p:bldP spid="38"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2">
            <a:extLst>
              <a:ext uri="{FF2B5EF4-FFF2-40B4-BE49-F238E27FC236}">
                <a16:creationId xmlns:a16="http://schemas.microsoft.com/office/drawing/2014/main" id="{A3743568-180B-E742-A4AA-04970742B0D3}"/>
              </a:ext>
            </a:extLst>
          </p:cNvPr>
          <p:cNvSpPr txBox="1">
            <a:spLocks/>
          </p:cNvSpPr>
          <p:nvPr/>
        </p:nvSpPr>
        <p:spPr>
          <a:xfrm>
            <a:off x="0" y="14970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トヨタから学んだもの</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sp>
        <p:nvSpPr>
          <p:cNvPr id="5" name="サブタイトル 2">
            <a:extLst>
              <a:ext uri="{FF2B5EF4-FFF2-40B4-BE49-F238E27FC236}">
                <a16:creationId xmlns:a16="http://schemas.microsoft.com/office/drawing/2014/main" id="{95DA057F-8D20-054F-ADE6-C9EFE90E8D56}"/>
              </a:ext>
            </a:extLst>
          </p:cNvPr>
          <p:cNvSpPr txBox="1">
            <a:spLocks/>
          </p:cNvSpPr>
          <p:nvPr/>
        </p:nvSpPr>
        <p:spPr>
          <a:xfrm>
            <a:off x="822036" y="2217881"/>
            <a:ext cx="10875617" cy="4231801"/>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571500" indent="-571500" algn="l">
              <a:lnSpc>
                <a:spcPct val="125000"/>
              </a:lnSpc>
              <a:buFont typeface="Wingdings" pitchFamily="2" charset="2"/>
              <a:buChar char="l"/>
            </a:pPr>
            <a:r>
              <a:rPr lang="ja-JP" altLang="en-US" sz="4400">
                <a:solidFill>
                  <a:schemeClr val="bg1">
                    <a:lumMod val="85000"/>
                  </a:schemeClr>
                </a:solidFill>
                <a:latin typeface="HG丸ｺﾞｼｯｸM-PRO"/>
                <a:ea typeface="HG丸ｺﾞｼｯｸM-PRO"/>
                <a:cs typeface="HG丸ｺﾞｼｯｸM-PRO"/>
              </a:rPr>
              <a:t>生産ラインでのムリ・ムラ・ムダの排除</a:t>
            </a:r>
            <a:endParaRPr lang="en-US" altLang="ja-JP" sz="4400" dirty="0">
              <a:solidFill>
                <a:schemeClr val="bg1">
                  <a:lumMod val="85000"/>
                </a:schemeClr>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bg1">
                    <a:lumMod val="85000"/>
                  </a:schemeClr>
                </a:solidFill>
                <a:latin typeface="HG丸ｺﾞｼｯｸM-PRO"/>
                <a:ea typeface="HG丸ｺﾞｼｯｸM-PRO"/>
                <a:cs typeface="HG丸ｺﾞｼｯｸM-PRO"/>
              </a:rPr>
              <a:t>クリティカル・パス（限界工程管理）</a:t>
            </a:r>
            <a:endParaRPr lang="en-US" altLang="ja-JP" sz="4400" dirty="0">
              <a:solidFill>
                <a:schemeClr val="bg1">
                  <a:lumMod val="85000"/>
                </a:schemeClr>
              </a:solidFill>
              <a:latin typeface="HG丸ｺﾞｼｯｸM-PRO"/>
              <a:ea typeface="HG丸ｺﾞｼｯｸM-PRO"/>
              <a:cs typeface="HG丸ｺﾞｼｯｸM-PRO"/>
            </a:endParaRPr>
          </a:p>
          <a:p>
            <a:pPr marL="571500" indent="-571500" algn="l">
              <a:lnSpc>
                <a:spcPct val="125000"/>
              </a:lnSpc>
              <a:buFont typeface="Wingdings" pitchFamily="2" charset="2"/>
              <a:buChar char="l"/>
            </a:pPr>
            <a:r>
              <a:rPr lang="ja-JP" altLang="en-US" sz="4400">
                <a:solidFill>
                  <a:schemeClr val="tx1"/>
                </a:solidFill>
                <a:latin typeface="HG丸ｺﾞｼｯｸM-PRO"/>
                <a:ea typeface="HG丸ｺﾞｼｯｸM-PRO"/>
                <a:cs typeface="HG丸ｺﾞｼｯｸM-PRO"/>
              </a:rPr>
              <a:t>トヨタ・カンバン方式</a:t>
            </a:r>
            <a:endParaRPr lang="en-US" altLang="ja-JP" sz="4400" dirty="0">
              <a:solidFill>
                <a:schemeClr val="tx1"/>
              </a:solidFill>
              <a:latin typeface="HG丸ｺﾞｼｯｸM-PRO"/>
              <a:ea typeface="HG丸ｺﾞｼｯｸM-PRO"/>
              <a:cs typeface="HG丸ｺﾞｼｯｸM-PRO"/>
            </a:endParaRPr>
          </a:p>
        </p:txBody>
      </p:sp>
      <p:sp>
        <p:nvSpPr>
          <p:cNvPr id="2" name="円/楕円 1">
            <a:extLst>
              <a:ext uri="{FF2B5EF4-FFF2-40B4-BE49-F238E27FC236}">
                <a16:creationId xmlns:a16="http://schemas.microsoft.com/office/drawing/2014/main" id="{3E5FD640-B592-B480-DC17-5BC242C8EAC0}"/>
              </a:ext>
            </a:extLst>
          </p:cNvPr>
          <p:cNvSpPr>
            <a:spLocks noChangeAspect="1"/>
          </p:cNvSpPr>
          <p:nvPr/>
        </p:nvSpPr>
        <p:spPr>
          <a:xfrm>
            <a:off x="933090" y="2516551"/>
            <a:ext cx="353143"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a:extLst>
              <a:ext uri="{FF2B5EF4-FFF2-40B4-BE49-F238E27FC236}">
                <a16:creationId xmlns:a16="http://schemas.microsoft.com/office/drawing/2014/main" id="{4B28DB43-C9FD-FD15-1246-2E9AF8C2AA35}"/>
              </a:ext>
            </a:extLst>
          </p:cNvPr>
          <p:cNvSpPr>
            <a:spLocks noChangeAspect="1"/>
          </p:cNvSpPr>
          <p:nvPr/>
        </p:nvSpPr>
        <p:spPr>
          <a:xfrm>
            <a:off x="942326" y="3480919"/>
            <a:ext cx="353143"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40D43B88-454C-9EDC-CEF7-BF749C719983}"/>
              </a:ext>
            </a:extLst>
          </p:cNvPr>
          <p:cNvSpPr>
            <a:spLocks noGrp="1"/>
          </p:cNvSpPr>
          <p:nvPr>
            <p:ph type="sldNum" sz="quarter" idx="12"/>
          </p:nvPr>
        </p:nvSpPr>
        <p:spPr/>
        <p:txBody>
          <a:bodyPr/>
          <a:lstStyle/>
          <a:p>
            <a:fld id="{7F53A4F6-1DED-4042-94B1-26CBF9BCF6BA}" type="slidenum">
              <a:rPr kumimoji="1" lang="ja-JP" altLang="en-US" smtClean="0"/>
              <a:t>363</a:t>
            </a:fld>
            <a:endParaRPr kumimoji="1" lang="ja-JP" altLang="en-US"/>
          </a:p>
        </p:txBody>
      </p:sp>
    </p:spTree>
    <p:extLst>
      <p:ext uri="{BB962C8B-B14F-4D97-AF65-F5344CB8AC3E}">
        <p14:creationId xmlns:p14="http://schemas.microsoft.com/office/powerpoint/2010/main" val="403647644"/>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サブタイトル 2">
            <a:extLst>
              <a:ext uri="{FF2B5EF4-FFF2-40B4-BE49-F238E27FC236}">
                <a16:creationId xmlns:a16="http://schemas.microsoft.com/office/drawing/2014/main" id="{BD7BCD32-FEC1-2D42-A30C-FCFD7BB13768}"/>
              </a:ext>
            </a:extLst>
          </p:cNvPr>
          <p:cNvSpPr txBox="1">
            <a:spLocks/>
          </p:cNvSpPr>
          <p:nvPr/>
        </p:nvSpPr>
        <p:spPr>
          <a:xfrm>
            <a:off x="0" y="-1"/>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在庫管理以外でもカンバンを応用</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pic>
        <p:nvPicPr>
          <p:cNvPr id="6" name="図 5">
            <a:extLst>
              <a:ext uri="{FF2B5EF4-FFF2-40B4-BE49-F238E27FC236}">
                <a16:creationId xmlns:a16="http://schemas.microsoft.com/office/drawing/2014/main" id="{7B77C349-B066-9A4D-90D3-8A3545FAD295}"/>
              </a:ext>
            </a:extLst>
          </p:cNvPr>
          <p:cNvPicPr>
            <a:picLocks noChangeAspect="1"/>
          </p:cNvPicPr>
          <p:nvPr/>
        </p:nvPicPr>
        <p:blipFill>
          <a:blip r:embed="rId2"/>
          <a:srcRect/>
          <a:stretch/>
        </p:blipFill>
        <p:spPr>
          <a:xfrm>
            <a:off x="2501289" y="1084147"/>
            <a:ext cx="7189422" cy="5392067"/>
          </a:xfrm>
          <a:prstGeom prst="rect">
            <a:avLst/>
          </a:prstGeom>
        </p:spPr>
      </p:pic>
      <p:sp>
        <p:nvSpPr>
          <p:cNvPr id="2" name="スライド番号プレースホルダー 1">
            <a:extLst>
              <a:ext uri="{FF2B5EF4-FFF2-40B4-BE49-F238E27FC236}">
                <a16:creationId xmlns:a16="http://schemas.microsoft.com/office/drawing/2014/main" id="{349562DA-B3FC-2015-5CE1-F54C564CC7A5}"/>
              </a:ext>
            </a:extLst>
          </p:cNvPr>
          <p:cNvSpPr>
            <a:spLocks noGrp="1"/>
          </p:cNvSpPr>
          <p:nvPr>
            <p:ph type="sldNum" sz="quarter" idx="12"/>
          </p:nvPr>
        </p:nvSpPr>
        <p:spPr/>
        <p:txBody>
          <a:bodyPr/>
          <a:lstStyle/>
          <a:p>
            <a:fld id="{7F53A4F6-1DED-4042-94B1-26CBF9BCF6BA}" type="slidenum">
              <a:rPr kumimoji="1" lang="ja-JP" altLang="en-US" smtClean="0"/>
              <a:t>364</a:t>
            </a:fld>
            <a:endParaRPr kumimoji="1" lang="ja-JP" altLang="en-US"/>
          </a:p>
        </p:txBody>
      </p:sp>
    </p:spTree>
    <p:extLst>
      <p:ext uri="{BB962C8B-B14F-4D97-AF65-F5344CB8AC3E}">
        <p14:creationId xmlns:p14="http://schemas.microsoft.com/office/powerpoint/2010/main" val="1505143090"/>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サブタイトル 2">
            <a:extLst>
              <a:ext uri="{FF2B5EF4-FFF2-40B4-BE49-F238E27FC236}">
                <a16:creationId xmlns:a16="http://schemas.microsoft.com/office/drawing/2014/main" id="{BD7BCD32-FEC1-2D42-A30C-FCFD7BB13768}"/>
              </a:ext>
            </a:extLst>
          </p:cNvPr>
          <p:cNvSpPr txBox="1">
            <a:spLocks/>
          </p:cNvSpPr>
          <p:nvPr/>
        </p:nvSpPr>
        <p:spPr>
          <a:xfrm>
            <a:off x="0" y="-1"/>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在庫管理以外でもカンバンを応用</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grpSp>
        <p:nvGrpSpPr>
          <p:cNvPr id="3" name="グループ化 2">
            <a:extLst>
              <a:ext uri="{FF2B5EF4-FFF2-40B4-BE49-F238E27FC236}">
                <a16:creationId xmlns:a16="http://schemas.microsoft.com/office/drawing/2014/main" id="{A135FF37-4EF8-7742-B129-0888FDE7D762}"/>
              </a:ext>
            </a:extLst>
          </p:cNvPr>
          <p:cNvGrpSpPr/>
          <p:nvPr/>
        </p:nvGrpSpPr>
        <p:grpSpPr>
          <a:xfrm>
            <a:off x="4145496" y="1661292"/>
            <a:ext cx="3901007" cy="4734232"/>
            <a:chOff x="4145496" y="1661292"/>
            <a:chExt cx="3901007" cy="4734232"/>
          </a:xfrm>
        </p:grpSpPr>
        <p:pic>
          <p:nvPicPr>
            <p:cNvPr id="6" name="図 5">
              <a:extLst>
                <a:ext uri="{FF2B5EF4-FFF2-40B4-BE49-F238E27FC236}">
                  <a16:creationId xmlns:a16="http://schemas.microsoft.com/office/drawing/2014/main" id="{7B77C349-B066-9A4D-90D3-8A3545FAD295}"/>
                </a:ext>
              </a:extLst>
            </p:cNvPr>
            <p:cNvPicPr>
              <a:picLocks noChangeAspect="1"/>
            </p:cNvPicPr>
            <p:nvPr/>
          </p:nvPicPr>
          <p:blipFill>
            <a:blip r:embed="rId2"/>
            <a:stretch>
              <a:fillRect/>
            </a:stretch>
          </p:blipFill>
          <p:spPr>
            <a:xfrm>
              <a:off x="4145496" y="1661292"/>
              <a:ext cx="3901007" cy="4734232"/>
            </a:xfrm>
            <a:prstGeom prst="rect">
              <a:avLst/>
            </a:prstGeom>
          </p:spPr>
        </p:pic>
        <p:sp>
          <p:nvSpPr>
            <p:cNvPr id="2" name="正方形/長方形 1">
              <a:extLst>
                <a:ext uri="{FF2B5EF4-FFF2-40B4-BE49-F238E27FC236}">
                  <a16:creationId xmlns:a16="http://schemas.microsoft.com/office/drawing/2014/main" id="{D8F0FF3E-798A-8743-A0AF-A73AA6D19D1A}"/>
                </a:ext>
              </a:extLst>
            </p:cNvPr>
            <p:cNvSpPr/>
            <p:nvPr/>
          </p:nvSpPr>
          <p:spPr>
            <a:xfrm>
              <a:off x="4620418" y="3200400"/>
              <a:ext cx="2014297" cy="41467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74968BD-B0FD-194F-A1E3-C452707FAD70}"/>
                </a:ext>
              </a:extLst>
            </p:cNvPr>
            <p:cNvSpPr/>
            <p:nvPr/>
          </p:nvSpPr>
          <p:spPr>
            <a:xfrm>
              <a:off x="5396274" y="2632364"/>
              <a:ext cx="1238442" cy="166254"/>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スライド番号プレースホルダー 3">
            <a:extLst>
              <a:ext uri="{FF2B5EF4-FFF2-40B4-BE49-F238E27FC236}">
                <a16:creationId xmlns:a16="http://schemas.microsoft.com/office/drawing/2014/main" id="{72E5888F-28A6-B43A-7BD0-BD1993154E7E}"/>
              </a:ext>
            </a:extLst>
          </p:cNvPr>
          <p:cNvSpPr>
            <a:spLocks noGrp="1"/>
          </p:cNvSpPr>
          <p:nvPr>
            <p:ph type="sldNum" sz="quarter" idx="12"/>
          </p:nvPr>
        </p:nvSpPr>
        <p:spPr/>
        <p:txBody>
          <a:bodyPr/>
          <a:lstStyle/>
          <a:p>
            <a:fld id="{7F53A4F6-1DED-4042-94B1-26CBF9BCF6BA}" type="slidenum">
              <a:rPr kumimoji="1" lang="ja-JP" altLang="en-US" smtClean="0"/>
              <a:t>365</a:t>
            </a:fld>
            <a:endParaRPr kumimoji="1" lang="ja-JP" altLang="en-US"/>
          </a:p>
        </p:txBody>
      </p:sp>
    </p:spTree>
    <p:extLst>
      <p:ext uri="{BB962C8B-B14F-4D97-AF65-F5344CB8AC3E}">
        <p14:creationId xmlns:p14="http://schemas.microsoft.com/office/powerpoint/2010/main" val="2244832458"/>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F91BDD9D-8578-E442-9BE7-DA5206662081}"/>
              </a:ext>
            </a:extLst>
          </p:cNvPr>
          <p:cNvSpPr/>
          <p:nvPr/>
        </p:nvSpPr>
        <p:spPr>
          <a:xfrm>
            <a:off x="4804021" y="1826739"/>
            <a:ext cx="2628000" cy="1814361"/>
          </a:xfrm>
          <a:prstGeom prst="rect">
            <a:avLst/>
          </a:prstGeom>
          <a:solidFill>
            <a:srgbClr val="0432FF">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サブタイトル 2">
            <a:extLst>
              <a:ext uri="{FF2B5EF4-FFF2-40B4-BE49-F238E27FC236}">
                <a16:creationId xmlns:a16="http://schemas.microsoft.com/office/drawing/2014/main" id="{BD7BCD32-FEC1-2D42-A30C-FCFD7BB13768}"/>
              </a:ext>
            </a:extLst>
          </p:cNvPr>
          <p:cNvSpPr txBox="1">
            <a:spLocks/>
          </p:cNvSpPr>
          <p:nvPr/>
        </p:nvSpPr>
        <p:spPr>
          <a:xfrm>
            <a:off x="-7496" y="14423"/>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生産効率向上のために</a:t>
            </a:r>
            <a:endParaRPr lang="en-US" altLang="ja-JP" sz="6000" dirty="0">
              <a:solidFill>
                <a:srgbClr val="0432FF"/>
              </a:solidFill>
              <a:latin typeface="HG丸ｺﾞｼｯｸM-PRO"/>
              <a:ea typeface="HG丸ｺﾞｼｯｸM-PRO"/>
              <a:cs typeface="HG丸ｺﾞｼｯｸM-PRO"/>
            </a:endParaRPr>
          </a:p>
          <a:p>
            <a:endParaRPr lang="en-US" altLang="ja-JP" sz="6000" dirty="0">
              <a:solidFill>
                <a:srgbClr val="0432FF"/>
              </a:solidFill>
              <a:latin typeface="HG丸ｺﾞｼｯｸM-PRO"/>
              <a:ea typeface="HG丸ｺﾞｼｯｸM-PRO"/>
              <a:cs typeface="HG丸ｺﾞｼｯｸM-PRO"/>
            </a:endParaRPr>
          </a:p>
        </p:txBody>
      </p:sp>
      <p:sp>
        <p:nvSpPr>
          <p:cNvPr id="5" name="正方形/長方形 4">
            <a:extLst>
              <a:ext uri="{FF2B5EF4-FFF2-40B4-BE49-F238E27FC236}">
                <a16:creationId xmlns:a16="http://schemas.microsoft.com/office/drawing/2014/main" id="{28FD04A5-A8BA-2D43-A1D0-8FE3AF3BA071}"/>
              </a:ext>
            </a:extLst>
          </p:cNvPr>
          <p:cNvSpPr/>
          <p:nvPr/>
        </p:nvSpPr>
        <p:spPr>
          <a:xfrm>
            <a:off x="609601" y="1801091"/>
            <a:ext cx="10972800" cy="4594433"/>
          </a:xfrm>
          <a:prstGeom prst="rect">
            <a:avLst/>
          </a:prstGeom>
          <a:noFill/>
          <a:ln w="952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5A830D83-ABDF-C243-B075-D7D6F1F55910}"/>
              </a:ext>
            </a:extLst>
          </p:cNvPr>
          <p:cNvCxnSpPr>
            <a:cxnSpLocks/>
          </p:cNvCxnSpPr>
          <p:nvPr/>
        </p:nvCxnSpPr>
        <p:spPr>
          <a:xfrm>
            <a:off x="4779819" y="1801091"/>
            <a:ext cx="0" cy="459443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626F8C9-055D-BC4E-8AB0-2CE8AED209C2}"/>
              </a:ext>
            </a:extLst>
          </p:cNvPr>
          <p:cNvCxnSpPr>
            <a:cxnSpLocks/>
          </p:cNvCxnSpPr>
          <p:nvPr/>
        </p:nvCxnSpPr>
        <p:spPr>
          <a:xfrm rot="5400000">
            <a:off x="2709819" y="975363"/>
            <a:ext cx="0" cy="4140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5C32596-CFCD-8542-8555-4243772CB44C}"/>
              </a:ext>
            </a:extLst>
          </p:cNvPr>
          <p:cNvCxnSpPr>
            <a:cxnSpLocks/>
          </p:cNvCxnSpPr>
          <p:nvPr/>
        </p:nvCxnSpPr>
        <p:spPr>
          <a:xfrm rot="5400000">
            <a:off x="6723819" y="1697108"/>
            <a:ext cx="0" cy="3888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47E9E44-C712-294F-B477-3EB8CBBC1A89}"/>
              </a:ext>
            </a:extLst>
          </p:cNvPr>
          <p:cNvCxnSpPr>
            <a:cxnSpLocks/>
          </p:cNvCxnSpPr>
          <p:nvPr/>
        </p:nvCxnSpPr>
        <p:spPr>
          <a:xfrm>
            <a:off x="8667819" y="1801091"/>
            <a:ext cx="0" cy="1872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C898CC2-37F7-F44E-96EB-EEA7FFBC072E}"/>
              </a:ext>
            </a:extLst>
          </p:cNvPr>
          <p:cNvCxnSpPr>
            <a:cxnSpLocks/>
          </p:cNvCxnSpPr>
          <p:nvPr/>
        </p:nvCxnSpPr>
        <p:spPr>
          <a:xfrm>
            <a:off x="7407056" y="1769108"/>
            <a:ext cx="0" cy="1872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4600F988-7140-3344-8AC6-F3384F67836C}"/>
              </a:ext>
            </a:extLst>
          </p:cNvPr>
          <p:cNvCxnSpPr>
            <a:cxnSpLocks/>
          </p:cNvCxnSpPr>
          <p:nvPr/>
        </p:nvCxnSpPr>
        <p:spPr>
          <a:xfrm>
            <a:off x="10288800" y="1801091"/>
            <a:ext cx="0" cy="1872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341129C1-5C72-824C-A293-1A7D555A5811}"/>
              </a:ext>
            </a:extLst>
          </p:cNvPr>
          <p:cNvCxnSpPr>
            <a:cxnSpLocks/>
          </p:cNvCxnSpPr>
          <p:nvPr/>
        </p:nvCxnSpPr>
        <p:spPr>
          <a:xfrm rot="5400000">
            <a:off x="10934400" y="2997381"/>
            <a:ext cx="0" cy="1296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9882B71-2FA7-2F4F-B2C1-C6CDE79243C1}"/>
              </a:ext>
            </a:extLst>
          </p:cNvPr>
          <p:cNvCxnSpPr>
            <a:cxnSpLocks/>
          </p:cNvCxnSpPr>
          <p:nvPr/>
        </p:nvCxnSpPr>
        <p:spPr>
          <a:xfrm>
            <a:off x="2776653" y="1769108"/>
            <a:ext cx="0" cy="1296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B218C908-9FEF-6442-8B6B-1B4C8EE2724B}"/>
              </a:ext>
            </a:extLst>
          </p:cNvPr>
          <p:cNvSpPr/>
          <p:nvPr/>
        </p:nvSpPr>
        <p:spPr>
          <a:xfrm>
            <a:off x="1052945" y="2050475"/>
            <a:ext cx="1290160"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rPr>
              <a:t>収納</a:t>
            </a:r>
          </a:p>
        </p:txBody>
      </p:sp>
      <p:sp>
        <p:nvSpPr>
          <p:cNvPr id="19" name="正方形/長方形 18">
            <a:extLst>
              <a:ext uri="{FF2B5EF4-FFF2-40B4-BE49-F238E27FC236}">
                <a16:creationId xmlns:a16="http://schemas.microsoft.com/office/drawing/2014/main" id="{D2BA56DB-AD02-7448-82EB-B9AFA50F61DD}"/>
              </a:ext>
            </a:extLst>
          </p:cNvPr>
          <p:cNvSpPr/>
          <p:nvPr/>
        </p:nvSpPr>
        <p:spPr>
          <a:xfrm>
            <a:off x="3288087" y="2031823"/>
            <a:ext cx="1011378"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ＷＣ</a:t>
            </a:r>
            <a:endParaRPr kumimoji="1" lang="ja-JP" altLang="en-US" sz="2400">
              <a:solidFill>
                <a:schemeClr val="tx1"/>
              </a:solidFill>
            </a:endParaRPr>
          </a:p>
        </p:txBody>
      </p:sp>
      <p:sp>
        <p:nvSpPr>
          <p:cNvPr id="20" name="正方形/長方形 19">
            <a:extLst>
              <a:ext uri="{FF2B5EF4-FFF2-40B4-BE49-F238E27FC236}">
                <a16:creationId xmlns:a16="http://schemas.microsoft.com/office/drawing/2014/main" id="{27C7250A-DC7E-5A45-ACA7-D9DD7A5F75A1}"/>
              </a:ext>
            </a:extLst>
          </p:cNvPr>
          <p:cNvSpPr/>
          <p:nvPr/>
        </p:nvSpPr>
        <p:spPr>
          <a:xfrm>
            <a:off x="1654526" y="4361708"/>
            <a:ext cx="2080369"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待合室・受付</a:t>
            </a:r>
            <a:endParaRPr kumimoji="1" lang="ja-JP" altLang="en-US" sz="2400">
              <a:solidFill>
                <a:schemeClr val="tx1"/>
              </a:solidFill>
            </a:endParaRPr>
          </a:p>
        </p:txBody>
      </p:sp>
      <p:sp>
        <p:nvSpPr>
          <p:cNvPr id="21" name="正方形/長方形 20">
            <a:extLst>
              <a:ext uri="{FF2B5EF4-FFF2-40B4-BE49-F238E27FC236}">
                <a16:creationId xmlns:a16="http://schemas.microsoft.com/office/drawing/2014/main" id="{2D47CE57-952E-4149-9470-D4792FA19E44}"/>
              </a:ext>
            </a:extLst>
          </p:cNvPr>
          <p:cNvSpPr/>
          <p:nvPr/>
        </p:nvSpPr>
        <p:spPr>
          <a:xfrm>
            <a:off x="5102463" y="2373245"/>
            <a:ext cx="1972082" cy="788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effectLst>
                  <a:glow rad="101600">
                    <a:schemeClr val="bg1"/>
                  </a:glow>
                </a:effectLst>
              </a:rPr>
              <a:t>スタッフ</a:t>
            </a:r>
            <a:r>
              <a:rPr lang="en-US" altLang="ja-JP" sz="2400" dirty="0">
                <a:solidFill>
                  <a:schemeClr val="tx1"/>
                </a:solidFill>
                <a:effectLst>
                  <a:glow rad="101600">
                    <a:schemeClr val="bg1"/>
                  </a:glow>
                </a:effectLst>
              </a:rPr>
              <a:t>RM</a:t>
            </a:r>
            <a:endParaRPr kumimoji="1" lang="ja-JP" altLang="en-US" sz="2400">
              <a:solidFill>
                <a:schemeClr val="tx1"/>
              </a:solidFill>
              <a:effectLst>
                <a:glow rad="101600">
                  <a:schemeClr val="bg1"/>
                </a:glow>
              </a:effectLst>
            </a:endParaRPr>
          </a:p>
        </p:txBody>
      </p:sp>
      <p:sp>
        <p:nvSpPr>
          <p:cNvPr id="22" name="正方形/長方形 21">
            <a:extLst>
              <a:ext uri="{FF2B5EF4-FFF2-40B4-BE49-F238E27FC236}">
                <a16:creationId xmlns:a16="http://schemas.microsoft.com/office/drawing/2014/main" id="{88B21B12-9A01-1342-8F6D-C7EBF24017B1}"/>
              </a:ext>
            </a:extLst>
          </p:cNvPr>
          <p:cNvSpPr/>
          <p:nvPr/>
        </p:nvSpPr>
        <p:spPr>
          <a:xfrm>
            <a:off x="7482758" y="2355010"/>
            <a:ext cx="1142197"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solidFill>
              </a:rPr>
              <a:t>レントゲン室</a:t>
            </a:r>
            <a:endParaRPr kumimoji="1" lang="ja-JP" altLang="en-US" sz="1200">
              <a:solidFill>
                <a:schemeClr val="tx1"/>
              </a:solidFill>
            </a:endParaRPr>
          </a:p>
        </p:txBody>
      </p:sp>
      <p:sp>
        <p:nvSpPr>
          <p:cNvPr id="23" name="正方形/長方形 22">
            <a:extLst>
              <a:ext uri="{FF2B5EF4-FFF2-40B4-BE49-F238E27FC236}">
                <a16:creationId xmlns:a16="http://schemas.microsoft.com/office/drawing/2014/main" id="{D79BABB5-2057-5C4A-A891-6FE3926D3C04}"/>
              </a:ext>
            </a:extLst>
          </p:cNvPr>
          <p:cNvSpPr/>
          <p:nvPr/>
        </p:nvSpPr>
        <p:spPr>
          <a:xfrm>
            <a:off x="8695524" y="2375605"/>
            <a:ext cx="1590871" cy="689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solidFill>
                  <a:schemeClr val="tx1"/>
                </a:solidFill>
              </a:rPr>
              <a:t>滅菌コーナー</a:t>
            </a:r>
          </a:p>
        </p:txBody>
      </p:sp>
      <p:sp>
        <p:nvSpPr>
          <p:cNvPr id="24" name="正方形/長方形 23">
            <a:extLst>
              <a:ext uri="{FF2B5EF4-FFF2-40B4-BE49-F238E27FC236}">
                <a16:creationId xmlns:a16="http://schemas.microsoft.com/office/drawing/2014/main" id="{A30C69E5-9522-8D47-BE55-12CC724C5734}"/>
              </a:ext>
            </a:extLst>
          </p:cNvPr>
          <p:cNvSpPr/>
          <p:nvPr/>
        </p:nvSpPr>
        <p:spPr>
          <a:xfrm>
            <a:off x="10314099" y="2326328"/>
            <a:ext cx="1268301"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技工室</a:t>
            </a:r>
            <a:endParaRPr kumimoji="1" lang="ja-JP" altLang="en-US" sz="2400">
              <a:solidFill>
                <a:schemeClr val="tx1"/>
              </a:solidFill>
            </a:endParaRPr>
          </a:p>
        </p:txBody>
      </p:sp>
      <p:sp>
        <p:nvSpPr>
          <p:cNvPr id="25" name="正方形/長方形 24">
            <a:extLst>
              <a:ext uri="{FF2B5EF4-FFF2-40B4-BE49-F238E27FC236}">
                <a16:creationId xmlns:a16="http://schemas.microsoft.com/office/drawing/2014/main" id="{18AF689B-6C54-014C-AC1A-2759C997F899}"/>
              </a:ext>
            </a:extLst>
          </p:cNvPr>
          <p:cNvSpPr/>
          <p:nvPr/>
        </p:nvSpPr>
        <p:spPr>
          <a:xfrm>
            <a:off x="7230795" y="4624287"/>
            <a:ext cx="1900629" cy="7880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rPr>
              <a:t>診療室</a:t>
            </a:r>
            <a:endParaRPr kumimoji="1" lang="ja-JP" altLang="en-US" sz="2400">
              <a:solidFill>
                <a:schemeClr val="tx1"/>
              </a:solidFill>
            </a:endParaRPr>
          </a:p>
        </p:txBody>
      </p:sp>
      <p:pic>
        <p:nvPicPr>
          <p:cNvPr id="33" name="図 32">
            <a:extLst>
              <a:ext uri="{FF2B5EF4-FFF2-40B4-BE49-F238E27FC236}">
                <a16:creationId xmlns:a16="http://schemas.microsoft.com/office/drawing/2014/main" id="{DC4F02A0-6C82-1E4E-A5BC-B70E365B2B93}"/>
              </a:ext>
            </a:extLst>
          </p:cNvPr>
          <p:cNvPicPr>
            <a:picLocks noChangeAspect="1"/>
          </p:cNvPicPr>
          <p:nvPr/>
        </p:nvPicPr>
        <p:blipFill>
          <a:blip r:embed="rId2"/>
          <a:stretch>
            <a:fillRect/>
          </a:stretch>
        </p:blipFill>
        <p:spPr>
          <a:xfrm>
            <a:off x="3637402" y="3161302"/>
            <a:ext cx="969236" cy="1375690"/>
          </a:xfrm>
          <a:prstGeom prst="rect">
            <a:avLst/>
          </a:prstGeom>
        </p:spPr>
      </p:pic>
      <p:pic>
        <p:nvPicPr>
          <p:cNvPr id="34" name="図 33">
            <a:extLst>
              <a:ext uri="{FF2B5EF4-FFF2-40B4-BE49-F238E27FC236}">
                <a16:creationId xmlns:a16="http://schemas.microsoft.com/office/drawing/2014/main" id="{36BDB720-A1C3-8D4A-AD6C-91D919FE47B4}"/>
              </a:ext>
            </a:extLst>
          </p:cNvPr>
          <p:cNvPicPr>
            <a:picLocks noChangeAspect="1"/>
          </p:cNvPicPr>
          <p:nvPr/>
        </p:nvPicPr>
        <p:blipFill>
          <a:blip r:embed="rId3"/>
          <a:stretch>
            <a:fillRect/>
          </a:stretch>
        </p:blipFill>
        <p:spPr>
          <a:xfrm>
            <a:off x="609599" y="4624287"/>
            <a:ext cx="1275440" cy="1731790"/>
          </a:xfrm>
          <a:prstGeom prst="rect">
            <a:avLst/>
          </a:prstGeom>
        </p:spPr>
      </p:pic>
      <p:pic>
        <p:nvPicPr>
          <p:cNvPr id="35" name="図 34">
            <a:extLst>
              <a:ext uri="{FF2B5EF4-FFF2-40B4-BE49-F238E27FC236}">
                <a16:creationId xmlns:a16="http://schemas.microsoft.com/office/drawing/2014/main" id="{6F18F65E-E484-D947-964C-08EB7B87A542}"/>
              </a:ext>
            </a:extLst>
          </p:cNvPr>
          <p:cNvPicPr>
            <a:picLocks noChangeAspect="1"/>
          </p:cNvPicPr>
          <p:nvPr/>
        </p:nvPicPr>
        <p:blipFill>
          <a:blip r:embed="rId4"/>
          <a:stretch>
            <a:fillRect/>
          </a:stretch>
        </p:blipFill>
        <p:spPr>
          <a:xfrm>
            <a:off x="3388370" y="5110204"/>
            <a:ext cx="1233150" cy="1057949"/>
          </a:xfrm>
          <a:prstGeom prst="rect">
            <a:avLst/>
          </a:prstGeom>
        </p:spPr>
      </p:pic>
      <p:pic>
        <p:nvPicPr>
          <p:cNvPr id="36" name="図 35">
            <a:extLst>
              <a:ext uri="{FF2B5EF4-FFF2-40B4-BE49-F238E27FC236}">
                <a16:creationId xmlns:a16="http://schemas.microsoft.com/office/drawing/2014/main" id="{CDEB0054-EB21-BE41-A05D-E0A0ECB5CC18}"/>
              </a:ext>
            </a:extLst>
          </p:cNvPr>
          <p:cNvPicPr>
            <a:picLocks noChangeAspect="1"/>
          </p:cNvPicPr>
          <p:nvPr/>
        </p:nvPicPr>
        <p:blipFill>
          <a:blip r:embed="rId5"/>
          <a:stretch>
            <a:fillRect/>
          </a:stretch>
        </p:blipFill>
        <p:spPr>
          <a:xfrm>
            <a:off x="2004501" y="4919293"/>
            <a:ext cx="1164478" cy="1248860"/>
          </a:xfrm>
          <a:prstGeom prst="rect">
            <a:avLst/>
          </a:prstGeom>
        </p:spPr>
      </p:pic>
      <p:sp>
        <p:nvSpPr>
          <p:cNvPr id="38" name="角丸四角形 37">
            <a:extLst>
              <a:ext uri="{FF2B5EF4-FFF2-40B4-BE49-F238E27FC236}">
                <a16:creationId xmlns:a16="http://schemas.microsoft.com/office/drawing/2014/main" id="{52E7C897-F6D4-034A-9892-14A7FD67177D}"/>
              </a:ext>
            </a:extLst>
          </p:cNvPr>
          <p:cNvSpPr/>
          <p:nvPr/>
        </p:nvSpPr>
        <p:spPr>
          <a:xfrm>
            <a:off x="1954314" y="4891583"/>
            <a:ext cx="2736481" cy="1375690"/>
          </a:xfrm>
          <a:prstGeom prst="roundRect">
            <a:avLst>
              <a:gd name="adj" fmla="val 12639"/>
            </a:avLst>
          </a:prstGeom>
          <a:noFill/>
          <a:ln w="444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970E6909-B05A-1002-ADAE-2D6493873A64}"/>
              </a:ext>
            </a:extLst>
          </p:cNvPr>
          <p:cNvGrpSpPr/>
          <p:nvPr/>
        </p:nvGrpSpPr>
        <p:grpSpPr>
          <a:xfrm>
            <a:off x="2156133" y="3157401"/>
            <a:ext cx="956967" cy="1243561"/>
            <a:chOff x="4145496" y="1661292"/>
            <a:chExt cx="3901007" cy="4734232"/>
          </a:xfrm>
        </p:grpSpPr>
        <p:pic>
          <p:nvPicPr>
            <p:cNvPr id="3" name="図 2">
              <a:extLst>
                <a:ext uri="{FF2B5EF4-FFF2-40B4-BE49-F238E27FC236}">
                  <a16:creationId xmlns:a16="http://schemas.microsoft.com/office/drawing/2014/main" id="{1810521A-5C6E-2E75-12E2-1F679A0999C4}"/>
                </a:ext>
              </a:extLst>
            </p:cNvPr>
            <p:cNvPicPr>
              <a:picLocks noChangeAspect="1"/>
            </p:cNvPicPr>
            <p:nvPr/>
          </p:nvPicPr>
          <p:blipFill>
            <a:blip r:embed="rId6"/>
            <a:stretch>
              <a:fillRect/>
            </a:stretch>
          </p:blipFill>
          <p:spPr>
            <a:xfrm>
              <a:off x="4145496" y="1661292"/>
              <a:ext cx="3901007" cy="4734232"/>
            </a:xfrm>
            <a:prstGeom prst="rect">
              <a:avLst/>
            </a:prstGeom>
          </p:spPr>
        </p:pic>
        <p:sp>
          <p:nvSpPr>
            <p:cNvPr id="4" name="正方形/長方形 3">
              <a:extLst>
                <a:ext uri="{FF2B5EF4-FFF2-40B4-BE49-F238E27FC236}">
                  <a16:creationId xmlns:a16="http://schemas.microsoft.com/office/drawing/2014/main" id="{65C9FD1E-D2A9-1D1A-F3C7-5B87EE7D4E00}"/>
                </a:ext>
              </a:extLst>
            </p:cNvPr>
            <p:cNvSpPr/>
            <p:nvPr/>
          </p:nvSpPr>
          <p:spPr>
            <a:xfrm>
              <a:off x="4620418" y="3200400"/>
              <a:ext cx="2014297" cy="41467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B98E038-ACDF-48F3-F78E-402B5460AC16}"/>
                </a:ext>
              </a:extLst>
            </p:cNvPr>
            <p:cNvSpPr/>
            <p:nvPr/>
          </p:nvSpPr>
          <p:spPr>
            <a:xfrm>
              <a:off x="5396274" y="2632364"/>
              <a:ext cx="1238442" cy="166254"/>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スライド番号プレースホルダー 6">
            <a:extLst>
              <a:ext uri="{FF2B5EF4-FFF2-40B4-BE49-F238E27FC236}">
                <a16:creationId xmlns:a16="http://schemas.microsoft.com/office/drawing/2014/main" id="{6F51D9D5-C2F1-E20C-45FE-97A94BDE40A1}"/>
              </a:ext>
            </a:extLst>
          </p:cNvPr>
          <p:cNvSpPr>
            <a:spLocks noGrp="1"/>
          </p:cNvSpPr>
          <p:nvPr>
            <p:ph type="sldNum" sz="quarter" idx="12"/>
          </p:nvPr>
        </p:nvSpPr>
        <p:spPr/>
        <p:txBody>
          <a:bodyPr/>
          <a:lstStyle/>
          <a:p>
            <a:fld id="{7F53A4F6-1DED-4042-94B1-26CBF9BCF6BA}" type="slidenum">
              <a:rPr kumimoji="1" lang="ja-JP" altLang="en-US" smtClean="0"/>
              <a:t>366</a:t>
            </a:fld>
            <a:endParaRPr kumimoji="1" lang="ja-JP" altLang="en-US"/>
          </a:p>
        </p:txBody>
      </p:sp>
    </p:spTree>
    <p:extLst>
      <p:ext uri="{BB962C8B-B14F-4D97-AF65-F5344CB8AC3E}">
        <p14:creationId xmlns:p14="http://schemas.microsoft.com/office/powerpoint/2010/main" val="31963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nodeType="withEffect">
                                  <p:stCondLst>
                                    <p:cond delay="0"/>
                                  </p:st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391 -0.00949 L 0.4539 0.23819 " pathEditMode="relative" ptsTypes="AA">
                                      <p:cBhvr>
                                        <p:cTn id="10" dur="2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45351 0.23819 L 0.28398 -0.13287 " pathEditMode="relative" ptsTypes="AA">
                                      <p:cBhvr>
                                        <p:cTn id="14" dur="2000" fill="hold"/>
                                        <p:tgtEl>
                                          <p:spTgt spid="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28398 -0.13125 L -0.00339 -0.00787 " pathEditMode="relative" rAng="0" ptsTypes="AA">
                                      <p:cBhvr>
                                        <p:cTn id="18" dur="2000" fill="hold"/>
                                        <p:tgtEl>
                                          <p:spTgt spid="2"/>
                                        </p:tgtEl>
                                        <p:attrNameLst>
                                          <p:attrName>ppt_x</p:attrName>
                                          <p:attrName>ppt_y</p:attrName>
                                        </p:attrNameLst>
                                      </p:cBhvr>
                                      <p:rCtr x="-14375" y="6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0" y="2544220"/>
            <a:ext cx="12192000" cy="1769560"/>
          </a:xfrm>
          <a:prstGeom prst="rect">
            <a:avLst/>
          </a:prstGeom>
        </p:spPr>
        <p:txBody>
          <a:bodyPr vert="horz" lIns="91440" tIns="45720" rIns="91440" bIns="45720" rtlCol="0" anchor="ctr" anchorCtr="1">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8000">
                <a:solidFill>
                  <a:schemeClr val="tx1"/>
                </a:solidFill>
                <a:latin typeface="HG丸ｺﾞｼｯｸM-PRO"/>
                <a:ea typeface="HG丸ｺﾞｼｯｸM-PRO"/>
                <a:cs typeface="HG丸ｺﾞｼｯｸM-PRO"/>
              </a:rPr>
              <a:t>未来予想図</a:t>
            </a:r>
            <a:endParaRPr lang="en-US" altLang="ja-JP" sz="80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FFE94CF1-010A-CF3D-A203-A337E15BA867}"/>
              </a:ext>
            </a:extLst>
          </p:cNvPr>
          <p:cNvSpPr>
            <a:spLocks noGrp="1"/>
          </p:cNvSpPr>
          <p:nvPr>
            <p:ph type="sldNum" sz="quarter" idx="12"/>
          </p:nvPr>
        </p:nvSpPr>
        <p:spPr/>
        <p:txBody>
          <a:bodyPr/>
          <a:lstStyle/>
          <a:p>
            <a:fld id="{7F53A4F6-1DED-4042-94B1-26CBF9BCF6BA}" type="slidenum">
              <a:rPr kumimoji="1" lang="ja-JP" altLang="en-US" smtClean="0"/>
              <a:t>367</a:t>
            </a:fld>
            <a:endParaRPr kumimoji="1" lang="ja-JP" altLang="en-US"/>
          </a:p>
        </p:txBody>
      </p:sp>
    </p:spTree>
    <p:extLst>
      <p:ext uri="{BB962C8B-B14F-4D97-AF65-F5344CB8AC3E}">
        <p14:creationId xmlns:p14="http://schemas.microsoft.com/office/powerpoint/2010/main" val="1130445378"/>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2A18EF-BBC5-AA41-B602-FFD384F91DD8}"/>
              </a:ext>
            </a:extLst>
          </p:cNvPr>
          <p:cNvSpPr>
            <a:spLocks noGrp="1"/>
          </p:cNvSpPr>
          <p:nvPr>
            <p:ph type="ctrTitle"/>
          </p:nvPr>
        </p:nvSpPr>
        <p:spPr>
          <a:xfrm>
            <a:off x="1619249" y="1724024"/>
            <a:ext cx="8953500" cy="884237"/>
          </a:xfrm>
          <a:solidFill>
            <a:srgbClr val="FF0000"/>
          </a:solidFill>
        </p:spPr>
        <p:txBody>
          <a:bodyPr anchor="ctr" anchorCtr="0">
            <a:noAutofit/>
          </a:bodyPr>
          <a:lstStyle/>
          <a:p>
            <a:pPr algn="l">
              <a:lnSpc>
                <a:spcPct val="100000"/>
              </a:lnSpc>
            </a:pPr>
            <a:r>
              <a:rPr kumimoji="1" lang="en-US" altLang="ja-JP" sz="4800" dirty="0">
                <a:solidFill>
                  <a:schemeClr val="bg1"/>
                </a:solidFill>
                <a:latin typeface="HGMaruGothicMPRO" panose="020F0600000000000000" pitchFamily="34" charset="-128"/>
                <a:ea typeface="HGMaruGothicMPRO" panose="020F0600000000000000" pitchFamily="34" charset="-128"/>
              </a:rPr>
              <a:t> </a:t>
            </a:r>
            <a:r>
              <a:rPr kumimoji="1" lang="ja-JP" altLang="en-US" sz="4800">
                <a:solidFill>
                  <a:schemeClr val="bg1"/>
                </a:solidFill>
                <a:latin typeface="HGMaruGothicMPRO" panose="020F0600000000000000" pitchFamily="34" charset="-128"/>
                <a:ea typeface="HGMaruGothicMPRO" panose="020F0600000000000000" pitchFamily="34" charset="-128"/>
              </a:rPr>
              <a:t>Ａ．　　保</a:t>
            </a:r>
            <a:r>
              <a:rPr kumimoji="1" lang="ja-JP" altLang="en-US" sz="4800">
                <a:solidFill>
                  <a:srgbClr val="FFFF00"/>
                </a:solidFill>
                <a:latin typeface="HGMaruGothicMPRO" panose="020F0600000000000000" pitchFamily="34" charset="-128"/>
                <a:ea typeface="HGMaruGothicMPRO" panose="020F0600000000000000" pitchFamily="34" charset="-128"/>
              </a:rPr>
              <a:t>険</a:t>
            </a:r>
            <a:r>
              <a:rPr kumimoji="1" lang="ja-JP" altLang="en-US" sz="4800">
                <a:solidFill>
                  <a:schemeClr val="bg1"/>
                </a:solidFill>
                <a:latin typeface="HGMaruGothicMPRO" panose="020F0600000000000000" pitchFamily="34" charset="-128"/>
                <a:ea typeface="HGMaruGothicMPRO" panose="020F0600000000000000" pitchFamily="34" charset="-128"/>
              </a:rPr>
              <a:t>医療機関</a:t>
            </a:r>
          </a:p>
        </p:txBody>
      </p:sp>
      <p:sp>
        <p:nvSpPr>
          <p:cNvPr id="3" name="字幕 2">
            <a:extLst>
              <a:ext uri="{FF2B5EF4-FFF2-40B4-BE49-F238E27FC236}">
                <a16:creationId xmlns:a16="http://schemas.microsoft.com/office/drawing/2014/main" id="{F1C2244E-359F-4A44-B0B1-081DA6691AE0}"/>
              </a:ext>
            </a:extLst>
          </p:cNvPr>
          <p:cNvSpPr>
            <a:spLocks noGrp="1"/>
          </p:cNvSpPr>
          <p:nvPr>
            <p:ph type="subTitle" idx="1"/>
          </p:nvPr>
        </p:nvSpPr>
        <p:spPr>
          <a:xfrm>
            <a:off x="259555" y="178753"/>
            <a:ext cx="11672887" cy="884237"/>
          </a:xfrm>
        </p:spPr>
        <p:txBody>
          <a:bodyPr>
            <a:noAutofit/>
          </a:bodyPr>
          <a:lstStyle/>
          <a:p>
            <a:r>
              <a:rPr lang="en-US" altLang="ja-JP" sz="5400" dirty="0">
                <a:solidFill>
                  <a:srgbClr val="0432FF"/>
                </a:solidFill>
                <a:latin typeface="HGMaruGothicMPRO" panose="020F0600000000000000" pitchFamily="34" charset="-128"/>
                <a:ea typeface="HGMaruGothicMPRO" panose="020F0600000000000000" pitchFamily="34" charset="-128"/>
              </a:rPr>
              <a:t>21</a:t>
            </a:r>
            <a:r>
              <a:rPr lang="ja-JP" altLang="en-US" sz="5400">
                <a:solidFill>
                  <a:srgbClr val="0432FF"/>
                </a:solidFill>
                <a:latin typeface="HGMaruGothicMPRO" panose="020F0600000000000000" pitchFamily="34" charset="-128"/>
                <a:ea typeface="HGMaruGothicMPRO" panose="020F0600000000000000" pitchFamily="34" charset="-128"/>
              </a:rPr>
              <a:t>世紀の歯科医療機関の在るべき姿</a:t>
            </a:r>
            <a:endParaRPr kumimoji="1" lang="ja-JP" altLang="en-US" sz="5400">
              <a:solidFill>
                <a:srgbClr val="0432FF"/>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C5140687-B4A9-8445-9863-B8B19FE11C56}"/>
              </a:ext>
            </a:extLst>
          </p:cNvPr>
          <p:cNvSpPr txBox="1">
            <a:spLocks/>
          </p:cNvSpPr>
          <p:nvPr/>
        </p:nvSpPr>
        <p:spPr>
          <a:xfrm>
            <a:off x="1619249" y="3448848"/>
            <a:ext cx="8953500" cy="884237"/>
          </a:xfrm>
          <a:prstGeom prst="rect">
            <a:avLst/>
          </a:prstGeom>
          <a:solidFill>
            <a:srgbClr val="00B050"/>
          </a:soli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4800" dirty="0">
                <a:solidFill>
                  <a:schemeClr val="bg1"/>
                </a:solidFill>
                <a:latin typeface="HGMaruGothicMPRO" panose="020F0600000000000000" pitchFamily="34" charset="-128"/>
                <a:ea typeface="HGMaruGothicMPRO" panose="020F0600000000000000" pitchFamily="34" charset="-128"/>
              </a:rPr>
              <a:t> </a:t>
            </a:r>
            <a:r>
              <a:rPr lang="ja-JP" altLang="en-US" sz="4800">
                <a:solidFill>
                  <a:schemeClr val="bg1"/>
                </a:solidFill>
                <a:latin typeface="HGMaruGothicMPRO" panose="020F0600000000000000" pitchFamily="34" charset="-128"/>
                <a:ea typeface="HGMaruGothicMPRO" panose="020F0600000000000000" pitchFamily="34" charset="-128"/>
              </a:rPr>
              <a:t>Ｂ．</a:t>
            </a:r>
            <a:r>
              <a:rPr lang="en-US" altLang="ja-JP" sz="4800" dirty="0">
                <a:solidFill>
                  <a:schemeClr val="bg1"/>
                </a:solidFill>
                <a:latin typeface="HGMaruGothicMPRO" panose="020F0600000000000000" pitchFamily="34" charset="-128"/>
                <a:ea typeface="HGMaruGothicMPRO" panose="020F0600000000000000" pitchFamily="34" charset="-128"/>
              </a:rPr>
              <a:t>  </a:t>
            </a:r>
            <a:r>
              <a:rPr lang="ja-JP" altLang="en-US" sz="4800">
                <a:solidFill>
                  <a:schemeClr val="bg1"/>
                </a:solidFill>
                <a:latin typeface="HGMaruGothicMPRO" panose="020F0600000000000000" pitchFamily="34" charset="-128"/>
                <a:ea typeface="HGMaruGothicMPRO" panose="020F0600000000000000" pitchFamily="34" charset="-128"/>
              </a:rPr>
              <a:t>介護サービス事業者</a:t>
            </a:r>
          </a:p>
        </p:txBody>
      </p:sp>
      <p:sp>
        <p:nvSpPr>
          <p:cNvPr id="5" name="タイトル 1">
            <a:extLst>
              <a:ext uri="{FF2B5EF4-FFF2-40B4-BE49-F238E27FC236}">
                <a16:creationId xmlns:a16="http://schemas.microsoft.com/office/drawing/2014/main" id="{E2D42EAF-3AB1-3947-A97C-E9B6B7517B08}"/>
              </a:ext>
            </a:extLst>
          </p:cNvPr>
          <p:cNvSpPr txBox="1">
            <a:spLocks/>
          </p:cNvSpPr>
          <p:nvPr/>
        </p:nvSpPr>
        <p:spPr>
          <a:xfrm>
            <a:off x="1619249" y="5070478"/>
            <a:ext cx="8953500" cy="884237"/>
          </a:xfrm>
          <a:prstGeom prst="rect">
            <a:avLst/>
          </a:prstGeom>
          <a:solidFill>
            <a:srgbClr val="FFFF00"/>
          </a:soli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4800" dirty="0">
                <a:latin typeface="HGMaruGothicMPRO" panose="020F0600000000000000" pitchFamily="34" charset="-128"/>
                <a:ea typeface="HGMaruGothicMPRO" panose="020F0600000000000000" pitchFamily="34" charset="-128"/>
              </a:rPr>
              <a:t> C</a:t>
            </a:r>
            <a:r>
              <a:rPr lang="ja-JP" altLang="en-US" sz="4800">
                <a:latin typeface="HGMaruGothicMPRO" panose="020F0600000000000000" pitchFamily="34" charset="-128"/>
                <a:ea typeface="HGMaruGothicMPRO" panose="020F0600000000000000" pitchFamily="34" charset="-128"/>
              </a:rPr>
              <a:t>．　　保</a:t>
            </a:r>
            <a:r>
              <a:rPr lang="ja-JP" altLang="en-US" sz="4800">
                <a:solidFill>
                  <a:srgbClr val="FF0000"/>
                </a:solidFill>
                <a:latin typeface="HGMaruGothicMPRO" panose="020F0600000000000000" pitchFamily="34" charset="-128"/>
                <a:ea typeface="HGMaruGothicMPRO" panose="020F0600000000000000" pitchFamily="34" charset="-128"/>
              </a:rPr>
              <a:t>健</a:t>
            </a:r>
            <a:r>
              <a:rPr lang="ja-JP" altLang="en-US" sz="4800">
                <a:latin typeface="HGMaruGothicMPRO" panose="020F0600000000000000" pitchFamily="34" charset="-128"/>
                <a:ea typeface="HGMaruGothicMPRO" panose="020F0600000000000000" pitchFamily="34" charset="-128"/>
              </a:rPr>
              <a:t>指導機関</a:t>
            </a:r>
          </a:p>
        </p:txBody>
      </p:sp>
      <p:sp>
        <p:nvSpPr>
          <p:cNvPr id="6" name="スライド番号プレースホルダー 5">
            <a:extLst>
              <a:ext uri="{FF2B5EF4-FFF2-40B4-BE49-F238E27FC236}">
                <a16:creationId xmlns:a16="http://schemas.microsoft.com/office/drawing/2014/main" id="{A3C19A7F-8539-FD2C-84BC-4DB5B4F67EBD}"/>
              </a:ext>
            </a:extLst>
          </p:cNvPr>
          <p:cNvSpPr>
            <a:spLocks noGrp="1"/>
          </p:cNvSpPr>
          <p:nvPr>
            <p:ph type="sldNum" sz="quarter" idx="12"/>
          </p:nvPr>
        </p:nvSpPr>
        <p:spPr/>
        <p:txBody>
          <a:bodyPr/>
          <a:lstStyle/>
          <a:p>
            <a:fld id="{7F53A4F6-1DED-4042-94B1-26CBF9BCF6BA}" type="slidenum">
              <a:rPr kumimoji="1" lang="ja-JP" altLang="en-US" smtClean="0"/>
              <a:t>368</a:t>
            </a:fld>
            <a:endParaRPr kumimoji="1" lang="ja-JP" altLang="en-US"/>
          </a:p>
        </p:txBody>
      </p:sp>
    </p:spTree>
    <p:extLst>
      <p:ext uri="{BB962C8B-B14F-4D97-AF65-F5344CB8AC3E}">
        <p14:creationId xmlns:p14="http://schemas.microsoft.com/office/powerpoint/2010/main" val="317191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2A18EF-BBC5-AA41-B602-FFD384F91DD8}"/>
              </a:ext>
            </a:extLst>
          </p:cNvPr>
          <p:cNvSpPr>
            <a:spLocks noGrp="1"/>
          </p:cNvSpPr>
          <p:nvPr>
            <p:ph type="ctrTitle"/>
          </p:nvPr>
        </p:nvSpPr>
        <p:spPr>
          <a:xfrm>
            <a:off x="1619249" y="1724024"/>
            <a:ext cx="8953500" cy="884237"/>
          </a:xfrm>
          <a:solidFill>
            <a:srgbClr val="FF0000"/>
          </a:solidFill>
        </p:spPr>
        <p:txBody>
          <a:bodyPr anchor="ctr" anchorCtr="0">
            <a:noAutofit/>
          </a:bodyPr>
          <a:lstStyle/>
          <a:p>
            <a:pPr algn="l">
              <a:lnSpc>
                <a:spcPct val="100000"/>
              </a:lnSpc>
            </a:pPr>
            <a:r>
              <a:rPr kumimoji="1" lang="en-US" altLang="ja-JP" sz="4800" dirty="0">
                <a:solidFill>
                  <a:schemeClr val="bg1"/>
                </a:solidFill>
                <a:latin typeface="HGMaruGothicMPRO" panose="020F0600000000000000" pitchFamily="34" charset="-128"/>
                <a:ea typeface="HGMaruGothicMPRO" panose="020F0600000000000000" pitchFamily="34" charset="-128"/>
              </a:rPr>
              <a:t> </a:t>
            </a:r>
            <a:r>
              <a:rPr kumimoji="1" lang="ja-JP" altLang="en-US" sz="4800">
                <a:solidFill>
                  <a:schemeClr val="bg1"/>
                </a:solidFill>
                <a:latin typeface="HGMaruGothicMPRO" panose="020F0600000000000000" pitchFamily="34" charset="-128"/>
                <a:ea typeface="HGMaruGothicMPRO" panose="020F0600000000000000" pitchFamily="34" charset="-128"/>
              </a:rPr>
              <a:t>Ａ．　　保</a:t>
            </a:r>
            <a:r>
              <a:rPr kumimoji="1" lang="ja-JP" altLang="en-US" sz="4800">
                <a:solidFill>
                  <a:srgbClr val="FFFF00"/>
                </a:solidFill>
                <a:latin typeface="HGMaruGothicMPRO" panose="020F0600000000000000" pitchFamily="34" charset="-128"/>
                <a:ea typeface="HGMaruGothicMPRO" panose="020F0600000000000000" pitchFamily="34" charset="-128"/>
              </a:rPr>
              <a:t>険</a:t>
            </a:r>
            <a:r>
              <a:rPr kumimoji="1" lang="ja-JP" altLang="en-US" sz="4800">
                <a:solidFill>
                  <a:schemeClr val="bg1"/>
                </a:solidFill>
                <a:latin typeface="HGMaruGothicMPRO" panose="020F0600000000000000" pitchFamily="34" charset="-128"/>
                <a:ea typeface="HGMaruGothicMPRO" panose="020F0600000000000000" pitchFamily="34" charset="-128"/>
              </a:rPr>
              <a:t>医療機関</a:t>
            </a:r>
          </a:p>
        </p:txBody>
      </p:sp>
      <p:sp>
        <p:nvSpPr>
          <p:cNvPr id="4" name="タイトル 1">
            <a:extLst>
              <a:ext uri="{FF2B5EF4-FFF2-40B4-BE49-F238E27FC236}">
                <a16:creationId xmlns:a16="http://schemas.microsoft.com/office/drawing/2014/main" id="{C5140687-B4A9-8445-9863-B8B19FE11C56}"/>
              </a:ext>
            </a:extLst>
          </p:cNvPr>
          <p:cNvSpPr txBox="1">
            <a:spLocks/>
          </p:cNvSpPr>
          <p:nvPr/>
        </p:nvSpPr>
        <p:spPr>
          <a:xfrm>
            <a:off x="1619249" y="2512725"/>
            <a:ext cx="8953500" cy="884237"/>
          </a:xfrm>
          <a:prstGeom prst="rect">
            <a:avLst/>
          </a:prstGeom>
          <a:solidFill>
            <a:srgbClr val="00B050"/>
          </a:soli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4800" dirty="0">
                <a:solidFill>
                  <a:schemeClr val="bg1"/>
                </a:solidFill>
                <a:latin typeface="HGMaruGothicMPRO" panose="020F0600000000000000" pitchFamily="34" charset="-128"/>
                <a:ea typeface="HGMaruGothicMPRO" panose="020F0600000000000000" pitchFamily="34" charset="-128"/>
              </a:rPr>
              <a:t> </a:t>
            </a:r>
            <a:r>
              <a:rPr lang="ja-JP" altLang="en-US" sz="4800">
                <a:solidFill>
                  <a:schemeClr val="bg1"/>
                </a:solidFill>
                <a:latin typeface="HGMaruGothicMPRO" panose="020F0600000000000000" pitchFamily="34" charset="-128"/>
                <a:ea typeface="HGMaruGothicMPRO" panose="020F0600000000000000" pitchFamily="34" charset="-128"/>
              </a:rPr>
              <a:t>Ｂ．</a:t>
            </a:r>
            <a:r>
              <a:rPr lang="en-US" altLang="ja-JP" sz="4800" dirty="0">
                <a:solidFill>
                  <a:schemeClr val="bg1"/>
                </a:solidFill>
                <a:latin typeface="HGMaruGothicMPRO" panose="020F0600000000000000" pitchFamily="34" charset="-128"/>
                <a:ea typeface="HGMaruGothicMPRO" panose="020F0600000000000000" pitchFamily="34" charset="-128"/>
              </a:rPr>
              <a:t>  </a:t>
            </a:r>
            <a:r>
              <a:rPr lang="ja-JP" altLang="en-US" sz="4800">
                <a:solidFill>
                  <a:schemeClr val="bg1"/>
                </a:solidFill>
                <a:latin typeface="HGMaruGothicMPRO" panose="020F0600000000000000" pitchFamily="34" charset="-128"/>
                <a:ea typeface="HGMaruGothicMPRO" panose="020F0600000000000000" pitchFamily="34" charset="-128"/>
              </a:rPr>
              <a:t>介護サービス事業者</a:t>
            </a:r>
          </a:p>
        </p:txBody>
      </p:sp>
      <p:sp>
        <p:nvSpPr>
          <p:cNvPr id="5" name="タイトル 1">
            <a:extLst>
              <a:ext uri="{FF2B5EF4-FFF2-40B4-BE49-F238E27FC236}">
                <a16:creationId xmlns:a16="http://schemas.microsoft.com/office/drawing/2014/main" id="{E2D42EAF-3AB1-3947-A97C-E9B6B7517B08}"/>
              </a:ext>
            </a:extLst>
          </p:cNvPr>
          <p:cNvSpPr txBox="1">
            <a:spLocks/>
          </p:cNvSpPr>
          <p:nvPr/>
        </p:nvSpPr>
        <p:spPr>
          <a:xfrm>
            <a:off x="1619249" y="3383314"/>
            <a:ext cx="8953500" cy="884237"/>
          </a:xfrm>
          <a:prstGeom prst="rect">
            <a:avLst/>
          </a:prstGeom>
          <a:solidFill>
            <a:srgbClr val="FFFF00"/>
          </a:solidFill>
        </p:spPr>
        <p:txBody>
          <a:bodyPr vert="horz" lIns="18000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4800" dirty="0">
                <a:latin typeface="HGMaruGothicMPRO" panose="020F0600000000000000" pitchFamily="34" charset="-128"/>
                <a:ea typeface="HGMaruGothicMPRO" panose="020F0600000000000000" pitchFamily="34" charset="-128"/>
              </a:rPr>
              <a:t> C</a:t>
            </a:r>
            <a:r>
              <a:rPr lang="ja-JP" altLang="en-US" sz="4800">
                <a:latin typeface="HGMaruGothicMPRO" panose="020F0600000000000000" pitchFamily="34" charset="-128"/>
                <a:ea typeface="HGMaruGothicMPRO" panose="020F0600000000000000" pitchFamily="34" charset="-128"/>
              </a:rPr>
              <a:t>．　　保</a:t>
            </a:r>
            <a:r>
              <a:rPr lang="ja-JP" altLang="en-US" sz="4800">
                <a:solidFill>
                  <a:srgbClr val="FF0000"/>
                </a:solidFill>
                <a:latin typeface="HGMaruGothicMPRO" panose="020F0600000000000000" pitchFamily="34" charset="-128"/>
                <a:ea typeface="HGMaruGothicMPRO" panose="020F0600000000000000" pitchFamily="34" charset="-128"/>
              </a:rPr>
              <a:t>健</a:t>
            </a:r>
            <a:r>
              <a:rPr lang="ja-JP" altLang="en-US" sz="4800">
                <a:latin typeface="HGMaruGothicMPRO" panose="020F0600000000000000" pitchFamily="34" charset="-128"/>
                <a:ea typeface="HGMaruGothicMPRO" panose="020F0600000000000000" pitchFamily="34" charset="-128"/>
              </a:rPr>
              <a:t>指導機関</a:t>
            </a:r>
          </a:p>
        </p:txBody>
      </p:sp>
      <p:sp>
        <p:nvSpPr>
          <p:cNvPr id="6" name="タイトル 1">
            <a:extLst>
              <a:ext uri="{FF2B5EF4-FFF2-40B4-BE49-F238E27FC236}">
                <a16:creationId xmlns:a16="http://schemas.microsoft.com/office/drawing/2014/main" id="{7EB2BBA0-E1AC-424C-9D36-ABC2FE4A1CEA}"/>
              </a:ext>
            </a:extLst>
          </p:cNvPr>
          <p:cNvSpPr txBox="1">
            <a:spLocks/>
          </p:cNvSpPr>
          <p:nvPr/>
        </p:nvSpPr>
        <p:spPr>
          <a:xfrm>
            <a:off x="0" y="5696888"/>
            <a:ext cx="12192000" cy="108900"/>
          </a:xfrm>
          <a:prstGeom prst="rect">
            <a:avLst/>
          </a:prstGeom>
          <a:gradFill flip="none" rotWithShape="1">
            <a:gsLst>
              <a:gs pos="0">
                <a:schemeClr val="bg1"/>
              </a:gs>
              <a:gs pos="12000">
                <a:schemeClr val="bg1">
                  <a:lumMod val="50000"/>
                </a:schemeClr>
              </a:gs>
              <a:gs pos="89000">
                <a:schemeClr val="bg1">
                  <a:lumMod val="50000"/>
                </a:schemeClr>
              </a:gs>
              <a:gs pos="100000">
                <a:schemeClr val="bg1"/>
              </a:gs>
            </a:gsLst>
            <a:lin ang="10800000" scaled="1"/>
            <a:tileRect/>
          </a:gra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endParaRPr lang="ja-JP" altLang="en-US" sz="4800">
              <a:latin typeface="HGMaruGothicMPRO" panose="020F0600000000000000" pitchFamily="34" charset="-128"/>
              <a:ea typeface="HGMaruGothicMPRO" panose="020F0600000000000000" pitchFamily="34" charset="-128"/>
            </a:endParaRPr>
          </a:p>
        </p:txBody>
      </p:sp>
      <p:pic>
        <p:nvPicPr>
          <p:cNvPr id="11" name="図 10">
            <a:extLst>
              <a:ext uri="{FF2B5EF4-FFF2-40B4-BE49-F238E27FC236}">
                <a16:creationId xmlns:a16="http://schemas.microsoft.com/office/drawing/2014/main" id="{B40586DC-981F-1647-A69C-CB1A49D26CEE}"/>
              </a:ext>
            </a:extLst>
          </p:cNvPr>
          <p:cNvPicPr>
            <a:picLocks noChangeAspect="1"/>
          </p:cNvPicPr>
          <p:nvPr/>
        </p:nvPicPr>
        <p:blipFill>
          <a:blip r:embed="rId2"/>
          <a:srcRect/>
          <a:stretch/>
        </p:blipFill>
        <p:spPr>
          <a:xfrm>
            <a:off x="204964" y="3731792"/>
            <a:ext cx="1091217" cy="2039006"/>
          </a:xfrm>
          <a:prstGeom prst="rect">
            <a:avLst/>
          </a:prstGeom>
        </p:spPr>
      </p:pic>
      <p:pic>
        <p:nvPicPr>
          <p:cNvPr id="14" name="図 13">
            <a:extLst>
              <a:ext uri="{FF2B5EF4-FFF2-40B4-BE49-F238E27FC236}">
                <a16:creationId xmlns:a16="http://schemas.microsoft.com/office/drawing/2014/main" id="{C02F3129-838B-F14E-B60D-676223B0E59A}"/>
              </a:ext>
            </a:extLst>
          </p:cNvPr>
          <p:cNvPicPr>
            <a:picLocks noChangeAspect="1"/>
          </p:cNvPicPr>
          <p:nvPr/>
        </p:nvPicPr>
        <p:blipFill>
          <a:blip r:embed="rId3"/>
          <a:stretch>
            <a:fillRect/>
          </a:stretch>
        </p:blipFill>
        <p:spPr>
          <a:xfrm>
            <a:off x="10152994" y="4222444"/>
            <a:ext cx="2039006" cy="2039006"/>
          </a:xfrm>
          <a:prstGeom prst="rect">
            <a:avLst/>
          </a:prstGeom>
        </p:spPr>
      </p:pic>
      <p:sp>
        <p:nvSpPr>
          <p:cNvPr id="16" name="右矢印 15">
            <a:extLst>
              <a:ext uri="{FF2B5EF4-FFF2-40B4-BE49-F238E27FC236}">
                <a16:creationId xmlns:a16="http://schemas.microsoft.com/office/drawing/2014/main" id="{DC83B3F4-A635-EE4C-8518-B345B487720B}"/>
              </a:ext>
            </a:extLst>
          </p:cNvPr>
          <p:cNvSpPr/>
          <p:nvPr/>
        </p:nvSpPr>
        <p:spPr>
          <a:xfrm>
            <a:off x="259557" y="5860482"/>
            <a:ext cx="11777768" cy="33552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a:extLst>
              <a:ext uri="{FF2B5EF4-FFF2-40B4-BE49-F238E27FC236}">
                <a16:creationId xmlns:a16="http://schemas.microsoft.com/office/drawing/2014/main" id="{D56C1745-8269-DF4C-9CEE-BB84A007443C}"/>
              </a:ext>
            </a:extLst>
          </p:cNvPr>
          <p:cNvSpPr/>
          <p:nvPr/>
        </p:nvSpPr>
        <p:spPr>
          <a:xfrm>
            <a:off x="9021170" y="6205254"/>
            <a:ext cx="3016155" cy="33552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a:extLst>
              <a:ext uri="{FF2B5EF4-FFF2-40B4-BE49-F238E27FC236}">
                <a16:creationId xmlns:a16="http://schemas.microsoft.com/office/drawing/2014/main" id="{74044400-E2BE-8446-AC5C-CD8B6E0BB2CA}"/>
              </a:ext>
            </a:extLst>
          </p:cNvPr>
          <p:cNvSpPr/>
          <p:nvPr/>
        </p:nvSpPr>
        <p:spPr>
          <a:xfrm>
            <a:off x="6605517" y="6204228"/>
            <a:ext cx="2415654" cy="335525"/>
          </a:xfrm>
          <a:prstGeom prst="rightArrow">
            <a:avLst>
              <a:gd name="adj1" fmla="val 58135"/>
              <a:gd name="adj2" fmla="val 50000"/>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tx1"/>
                </a:solidFill>
                <a:latin typeface="HGMaruGothicMPRO" panose="020F0600000000000000" pitchFamily="34" charset="-128"/>
                <a:ea typeface="HGMaruGothicMPRO" panose="020F0600000000000000" pitchFamily="34" charset="-128"/>
              </a:rPr>
              <a:t>４０</a:t>
            </a:r>
            <a:r>
              <a:rPr lang="en-US" altLang="ja-JP" sz="1200" dirty="0">
                <a:solidFill>
                  <a:schemeClr val="tx1"/>
                </a:solidFill>
                <a:latin typeface="HGMaruGothicMPRO" panose="020F0600000000000000" pitchFamily="34" charset="-128"/>
                <a:ea typeface="HGMaruGothicMPRO" panose="020F0600000000000000" pitchFamily="34" charset="-128"/>
              </a:rPr>
              <a:t>〜</a:t>
            </a:r>
            <a:r>
              <a:rPr lang="ja-JP" altLang="en-US" sz="1200">
                <a:solidFill>
                  <a:schemeClr val="tx1"/>
                </a:solidFill>
                <a:latin typeface="HGMaruGothicMPRO" panose="020F0600000000000000" pitchFamily="34" charset="-128"/>
                <a:ea typeface="HGMaruGothicMPRO" panose="020F0600000000000000" pitchFamily="34" charset="-128"/>
              </a:rPr>
              <a:t>７４歳</a:t>
            </a:r>
            <a:endParaRPr kumimoji="1" lang="ja-JP" altLang="en-US" sz="1200">
              <a:solidFill>
                <a:schemeClr val="tx1"/>
              </a:solidFill>
              <a:latin typeface="HGMaruGothicMPRO" panose="020F0600000000000000" pitchFamily="34" charset="-128"/>
              <a:ea typeface="HGMaruGothicMPRO" panose="020F0600000000000000" pitchFamily="34" charset="-128"/>
            </a:endParaRPr>
          </a:p>
        </p:txBody>
      </p:sp>
      <p:pic>
        <p:nvPicPr>
          <p:cNvPr id="12" name="図 11">
            <a:extLst>
              <a:ext uri="{FF2B5EF4-FFF2-40B4-BE49-F238E27FC236}">
                <a16:creationId xmlns:a16="http://schemas.microsoft.com/office/drawing/2014/main" id="{84AD4059-781C-1E4C-9AAD-0442269F1EF3}"/>
              </a:ext>
            </a:extLst>
          </p:cNvPr>
          <p:cNvPicPr>
            <a:picLocks noChangeAspect="1"/>
          </p:cNvPicPr>
          <p:nvPr/>
        </p:nvPicPr>
        <p:blipFill>
          <a:blip r:embed="rId4"/>
          <a:stretch>
            <a:fillRect/>
          </a:stretch>
        </p:blipFill>
        <p:spPr>
          <a:xfrm>
            <a:off x="8958082" y="3651545"/>
            <a:ext cx="1230996" cy="2154243"/>
          </a:xfrm>
          <a:prstGeom prst="rect">
            <a:avLst/>
          </a:prstGeom>
        </p:spPr>
      </p:pic>
      <p:sp>
        <p:nvSpPr>
          <p:cNvPr id="3" name="字幕 2">
            <a:extLst>
              <a:ext uri="{FF2B5EF4-FFF2-40B4-BE49-F238E27FC236}">
                <a16:creationId xmlns:a16="http://schemas.microsoft.com/office/drawing/2014/main" id="{50932654-0747-9077-54C3-3235F4F2B94C}"/>
              </a:ext>
            </a:extLst>
          </p:cNvPr>
          <p:cNvSpPr>
            <a:spLocks noGrp="1"/>
          </p:cNvSpPr>
          <p:nvPr>
            <p:ph type="subTitle" idx="1"/>
          </p:nvPr>
        </p:nvSpPr>
        <p:spPr>
          <a:xfrm>
            <a:off x="259555" y="178753"/>
            <a:ext cx="11672887" cy="884237"/>
          </a:xfrm>
        </p:spPr>
        <p:txBody>
          <a:bodyPr>
            <a:noAutofit/>
          </a:bodyPr>
          <a:lstStyle/>
          <a:p>
            <a:r>
              <a:rPr lang="en-US" altLang="ja-JP" sz="5400" dirty="0">
                <a:solidFill>
                  <a:srgbClr val="0432FF"/>
                </a:solidFill>
                <a:latin typeface="HGMaruGothicMPRO" panose="020F0600000000000000" pitchFamily="34" charset="-128"/>
                <a:ea typeface="HGMaruGothicMPRO" panose="020F0600000000000000" pitchFamily="34" charset="-128"/>
              </a:rPr>
              <a:t>21</a:t>
            </a:r>
            <a:r>
              <a:rPr lang="ja-JP" altLang="en-US" sz="5400">
                <a:solidFill>
                  <a:srgbClr val="0432FF"/>
                </a:solidFill>
                <a:latin typeface="HGMaruGothicMPRO" panose="020F0600000000000000" pitchFamily="34" charset="-128"/>
                <a:ea typeface="HGMaruGothicMPRO" panose="020F0600000000000000" pitchFamily="34" charset="-128"/>
              </a:rPr>
              <a:t>世紀の歯科医療機関の在るべき姿</a:t>
            </a:r>
            <a:endParaRPr kumimoji="1" lang="ja-JP" altLang="en-US" sz="5400">
              <a:solidFill>
                <a:srgbClr val="0432FF"/>
              </a:solidFill>
              <a:latin typeface="HGMaruGothicMPRO" panose="020F0600000000000000" pitchFamily="34" charset="-128"/>
              <a:ea typeface="HGMaruGothicMPRO" panose="020F0600000000000000" pitchFamily="34" charset="-128"/>
            </a:endParaRPr>
          </a:p>
        </p:txBody>
      </p:sp>
      <p:pic>
        <p:nvPicPr>
          <p:cNvPr id="9" name="図 8">
            <a:extLst>
              <a:ext uri="{FF2B5EF4-FFF2-40B4-BE49-F238E27FC236}">
                <a16:creationId xmlns:a16="http://schemas.microsoft.com/office/drawing/2014/main" id="{BD04CE30-F90A-AE4A-B85B-353797E0BDFB}"/>
              </a:ext>
            </a:extLst>
          </p:cNvPr>
          <p:cNvPicPr>
            <a:picLocks noChangeAspect="1"/>
          </p:cNvPicPr>
          <p:nvPr/>
        </p:nvPicPr>
        <p:blipFill>
          <a:blip r:embed="rId5"/>
          <a:stretch>
            <a:fillRect/>
          </a:stretch>
        </p:blipFill>
        <p:spPr>
          <a:xfrm>
            <a:off x="1296181" y="2764600"/>
            <a:ext cx="7646001" cy="3151087"/>
          </a:xfrm>
          <a:prstGeom prst="rect">
            <a:avLst/>
          </a:prstGeom>
        </p:spPr>
      </p:pic>
      <p:sp>
        <p:nvSpPr>
          <p:cNvPr id="7" name="スライド番号プレースホルダー 6">
            <a:extLst>
              <a:ext uri="{FF2B5EF4-FFF2-40B4-BE49-F238E27FC236}">
                <a16:creationId xmlns:a16="http://schemas.microsoft.com/office/drawing/2014/main" id="{D535591D-B510-3430-78B3-6F9EE1CB88E3}"/>
              </a:ext>
            </a:extLst>
          </p:cNvPr>
          <p:cNvSpPr>
            <a:spLocks noGrp="1"/>
          </p:cNvSpPr>
          <p:nvPr>
            <p:ph type="sldNum" sz="quarter" idx="12"/>
          </p:nvPr>
        </p:nvSpPr>
        <p:spPr/>
        <p:txBody>
          <a:bodyPr/>
          <a:lstStyle/>
          <a:p>
            <a:fld id="{7F53A4F6-1DED-4042-94B1-26CBF9BCF6BA}" type="slidenum">
              <a:rPr kumimoji="1" lang="ja-JP" altLang="en-US" smtClean="0"/>
              <a:t>369</a:t>
            </a:fld>
            <a:endParaRPr kumimoji="1" lang="ja-JP" altLang="en-US"/>
          </a:p>
        </p:txBody>
      </p:sp>
    </p:spTree>
    <p:extLst>
      <p:ext uri="{BB962C8B-B14F-4D97-AF65-F5344CB8AC3E}">
        <p14:creationId xmlns:p14="http://schemas.microsoft.com/office/powerpoint/2010/main" val="955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endCondLst>
                                    <p:cond evt="onNext" delay="0">
                                      <p:tgtEl>
                                        <p:sldTgt/>
                                      </p:tgtEl>
                                    </p:cond>
                                  </p:endCondLst>
                                  <p:childTnLst>
                                    <p:anim calcmode="discrete" valueType="str">
                                      <p:cBhvr>
                                        <p:cTn id="6" dur="5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75E-6 -1.85185E-6 L 0.18294 -1.85185E-6 " pathEditMode="relative" rAng="0" ptsTypes="AA">
                                      <p:cBhvr>
                                        <p:cTn id="15" dur="2000" fill="hold"/>
                                        <p:tgtEl>
                                          <p:spTgt spid="14"/>
                                        </p:tgtEl>
                                        <p:attrNameLst>
                                          <p:attrName>ppt_x</p:attrName>
                                          <p:attrName>ppt_y</p:attrName>
                                        </p:attrNameLst>
                                      </p:cBhvr>
                                      <p:rCtr x="91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A27C686D-9A5D-ADE6-93F4-F780E29417FC}"/>
              </a:ext>
            </a:extLst>
          </p:cNvPr>
          <p:cNvPicPr>
            <a:picLocks noGrp="1" noChangeAspect="1"/>
          </p:cNvPicPr>
          <p:nvPr>
            <p:ph idx="1"/>
          </p:nvPr>
        </p:nvPicPr>
        <p:blipFill>
          <a:blip r:embed="rId2"/>
          <a:stretch>
            <a:fillRect/>
          </a:stretch>
        </p:blipFill>
        <p:spPr>
          <a:xfrm>
            <a:off x="1409736" y="129869"/>
            <a:ext cx="9372528" cy="6598261"/>
          </a:xfrm>
          <a:ln>
            <a:solidFill>
              <a:schemeClr val="tx1"/>
            </a:solidFill>
          </a:ln>
        </p:spPr>
      </p:pic>
      <p:grpSp>
        <p:nvGrpSpPr>
          <p:cNvPr id="6" name="グループ化 5">
            <a:extLst>
              <a:ext uri="{FF2B5EF4-FFF2-40B4-BE49-F238E27FC236}">
                <a16:creationId xmlns:a16="http://schemas.microsoft.com/office/drawing/2014/main" id="{9C31C99C-4A1F-18E1-6F42-2F0D54F91455}"/>
              </a:ext>
            </a:extLst>
          </p:cNvPr>
          <p:cNvGrpSpPr/>
          <p:nvPr/>
        </p:nvGrpSpPr>
        <p:grpSpPr>
          <a:xfrm>
            <a:off x="5935292" y="863878"/>
            <a:ext cx="4768142" cy="3991901"/>
            <a:chOff x="5920879" y="4978678"/>
            <a:chExt cx="4768142" cy="3991901"/>
          </a:xfrm>
        </p:grpSpPr>
        <p:sp>
          <p:nvSpPr>
            <p:cNvPr id="2" name="角丸四角形 1">
              <a:extLst>
                <a:ext uri="{FF2B5EF4-FFF2-40B4-BE49-F238E27FC236}">
                  <a16:creationId xmlns:a16="http://schemas.microsoft.com/office/drawing/2014/main" id="{0DAAC209-ABD0-D853-9ADD-0F347671D23F}"/>
                </a:ext>
              </a:extLst>
            </p:cNvPr>
            <p:cNvSpPr/>
            <p:nvPr/>
          </p:nvSpPr>
          <p:spPr>
            <a:xfrm>
              <a:off x="5920879" y="5210503"/>
              <a:ext cx="4768142" cy="3760076"/>
            </a:xfrm>
            <a:prstGeom prst="roundRect">
              <a:avLst>
                <a:gd name="adj" fmla="val 9367"/>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8E85CB47-E338-A01F-A9C9-9894FF14DD46}"/>
                </a:ext>
              </a:extLst>
            </p:cNvPr>
            <p:cNvPicPr>
              <a:picLocks noChangeAspect="1"/>
            </p:cNvPicPr>
            <p:nvPr/>
          </p:nvPicPr>
          <p:blipFill>
            <a:blip r:embed="rId3"/>
            <a:srcRect/>
            <a:stretch/>
          </p:blipFill>
          <p:spPr>
            <a:xfrm>
              <a:off x="6540307" y="4978678"/>
              <a:ext cx="3518093" cy="489378"/>
            </a:xfrm>
            <a:prstGeom prst="rect">
              <a:avLst/>
            </a:prstGeom>
            <a:ln w="38100">
              <a:solidFill>
                <a:srgbClr val="FF0000"/>
              </a:solidFill>
            </a:ln>
          </p:spPr>
        </p:pic>
      </p:grpSp>
      <p:cxnSp>
        <p:nvCxnSpPr>
          <p:cNvPr id="7" name="直線コネクタ 6">
            <a:extLst>
              <a:ext uri="{FF2B5EF4-FFF2-40B4-BE49-F238E27FC236}">
                <a16:creationId xmlns:a16="http://schemas.microsoft.com/office/drawing/2014/main" id="{A035B482-1988-81AA-192E-CF31725752E7}"/>
              </a:ext>
            </a:extLst>
          </p:cNvPr>
          <p:cNvCxnSpPr>
            <a:cxnSpLocks/>
          </p:cNvCxnSpPr>
          <p:nvPr/>
        </p:nvCxnSpPr>
        <p:spPr>
          <a:xfrm>
            <a:off x="6433875" y="3900745"/>
            <a:ext cx="3563007" cy="0"/>
          </a:xfrm>
          <a:prstGeom prst="line">
            <a:avLst/>
          </a:prstGeom>
          <a:ln w="2159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B198A78C-8959-58CD-D4D0-6AED558498A5}"/>
              </a:ext>
            </a:extLst>
          </p:cNvPr>
          <p:cNvSpPr>
            <a:spLocks noGrp="1"/>
          </p:cNvSpPr>
          <p:nvPr>
            <p:ph type="sldNum" sz="quarter" idx="12"/>
          </p:nvPr>
        </p:nvSpPr>
        <p:spPr/>
        <p:txBody>
          <a:bodyPr/>
          <a:lstStyle/>
          <a:p>
            <a:fld id="{7F53A4F6-1DED-4042-94B1-26CBF9BCF6BA}" type="slidenum">
              <a:rPr kumimoji="1" lang="ja-JP" altLang="en-US" smtClean="0"/>
              <a:t>37</a:t>
            </a:fld>
            <a:endParaRPr kumimoji="1" lang="ja-JP" altLang="en-US"/>
          </a:p>
        </p:txBody>
      </p:sp>
    </p:spTree>
    <p:extLst>
      <p:ext uri="{BB962C8B-B14F-4D97-AF65-F5344CB8AC3E}">
        <p14:creationId xmlns:p14="http://schemas.microsoft.com/office/powerpoint/2010/main" val="49079269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DC5709F-273D-E948-B019-67734E763A7A}"/>
              </a:ext>
            </a:extLst>
          </p:cNvPr>
          <p:cNvPicPr>
            <a:picLocks noChangeAspect="1"/>
          </p:cNvPicPr>
          <p:nvPr/>
        </p:nvPicPr>
        <p:blipFill>
          <a:blip r:embed="rId2"/>
          <a:srcRect/>
          <a:stretch/>
        </p:blipFill>
        <p:spPr>
          <a:xfrm>
            <a:off x="380490" y="1606079"/>
            <a:ext cx="11431020" cy="4386264"/>
          </a:xfrm>
          <a:prstGeom prst="rect">
            <a:avLst/>
          </a:prstGeom>
        </p:spPr>
      </p:pic>
      <p:sp>
        <p:nvSpPr>
          <p:cNvPr id="2" name="正方形/長方形 1">
            <a:extLst>
              <a:ext uri="{FF2B5EF4-FFF2-40B4-BE49-F238E27FC236}">
                <a16:creationId xmlns:a16="http://schemas.microsoft.com/office/drawing/2014/main" id="{D9BB6A99-7739-C846-8978-2BB2BE80BD21}"/>
              </a:ext>
            </a:extLst>
          </p:cNvPr>
          <p:cNvSpPr/>
          <p:nvPr/>
        </p:nvSpPr>
        <p:spPr>
          <a:xfrm>
            <a:off x="628649" y="4749331"/>
            <a:ext cx="3571875" cy="1028700"/>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a:extLst>
              <a:ext uri="{FF2B5EF4-FFF2-40B4-BE49-F238E27FC236}">
                <a16:creationId xmlns:a16="http://schemas.microsoft.com/office/drawing/2014/main" id="{1537B5E5-272C-E242-8B66-018F8EB175DC}"/>
              </a:ext>
            </a:extLst>
          </p:cNvPr>
          <p:cNvSpPr>
            <a:spLocks noChangeAspect="1"/>
          </p:cNvSpPr>
          <p:nvPr/>
        </p:nvSpPr>
        <p:spPr>
          <a:xfrm>
            <a:off x="9858376" y="5135095"/>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ABB4509-63B4-6D4B-B5CC-F134FC6075C6}"/>
              </a:ext>
            </a:extLst>
          </p:cNvPr>
          <p:cNvSpPr/>
          <p:nvPr/>
        </p:nvSpPr>
        <p:spPr>
          <a:xfrm>
            <a:off x="1638301" y="3434881"/>
            <a:ext cx="4105274" cy="328611"/>
          </a:xfrm>
          <a:prstGeom prst="rect">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a:extLst>
              <a:ext uri="{FF2B5EF4-FFF2-40B4-BE49-F238E27FC236}">
                <a16:creationId xmlns:a16="http://schemas.microsoft.com/office/drawing/2014/main" id="{309838A1-2EC4-0749-B152-389C1EC849E7}"/>
              </a:ext>
            </a:extLst>
          </p:cNvPr>
          <p:cNvSpPr>
            <a:spLocks noChangeAspect="1"/>
          </p:cNvSpPr>
          <p:nvPr/>
        </p:nvSpPr>
        <p:spPr>
          <a:xfrm>
            <a:off x="7025910" y="3449169"/>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299C8C52-1277-4147-9F32-1291D7E82816}"/>
              </a:ext>
            </a:extLst>
          </p:cNvPr>
          <p:cNvSpPr>
            <a:spLocks noChangeAspect="1"/>
          </p:cNvSpPr>
          <p:nvPr/>
        </p:nvSpPr>
        <p:spPr>
          <a:xfrm>
            <a:off x="9872664" y="3449169"/>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字幕 2">
            <a:extLst>
              <a:ext uri="{FF2B5EF4-FFF2-40B4-BE49-F238E27FC236}">
                <a16:creationId xmlns:a16="http://schemas.microsoft.com/office/drawing/2014/main" id="{4E747A79-9860-D303-C44E-1E2FB27DB300}"/>
              </a:ext>
            </a:extLst>
          </p:cNvPr>
          <p:cNvSpPr>
            <a:spLocks noGrp="1"/>
          </p:cNvSpPr>
          <p:nvPr>
            <p:ph type="subTitle" idx="1"/>
          </p:nvPr>
        </p:nvSpPr>
        <p:spPr>
          <a:xfrm>
            <a:off x="259555" y="178753"/>
            <a:ext cx="11672887" cy="884237"/>
          </a:xfrm>
        </p:spPr>
        <p:txBody>
          <a:bodyPr>
            <a:noAutofit/>
          </a:bodyPr>
          <a:lstStyle/>
          <a:p>
            <a:r>
              <a:rPr kumimoji="1" lang="ja-JP" altLang="en-US" sz="5400">
                <a:solidFill>
                  <a:srgbClr val="0432FF"/>
                </a:solidFill>
                <a:latin typeface="HGMaruGothicMPRO" panose="020F0600000000000000" pitchFamily="34" charset="-128"/>
                <a:ea typeface="HGMaruGothicMPRO" panose="020F0600000000000000" pitchFamily="34" charset="-128"/>
              </a:rPr>
              <a:t>管理栄養士の必要性</a:t>
            </a:r>
          </a:p>
        </p:txBody>
      </p:sp>
      <p:sp>
        <p:nvSpPr>
          <p:cNvPr id="9" name="スライド番号プレースホルダー 8">
            <a:extLst>
              <a:ext uri="{FF2B5EF4-FFF2-40B4-BE49-F238E27FC236}">
                <a16:creationId xmlns:a16="http://schemas.microsoft.com/office/drawing/2014/main" id="{B4F1EEBC-A7CE-C2A8-EEDD-83F8E456626E}"/>
              </a:ext>
            </a:extLst>
          </p:cNvPr>
          <p:cNvSpPr>
            <a:spLocks noGrp="1"/>
          </p:cNvSpPr>
          <p:nvPr>
            <p:ph type="sldNum" sz="quarter" idx="12"/>
          </p:nvPr>
        </p:nvSpPr>
        <p:spPr/>
        <p:txBody>
          <a:bodyPr/>
          <a:lstStyle/>
          <a:p>
            <a:fld id="{7F53A4F6-1DED-4042-94B1-26CBF9BCF6BA}" type="slidenum">
              <a:rPr kumimoji="1" lang="ja-JP" altLang="en-US" smtClean="0"/>
              <a:t>370</a:t>
            </a:fld>
            <a:endParaRPr kumimoji="1" lang="ja-JP" altLang="en-US"/>
          </a:p>
        </p:txBody>
      </p:sp>
    </p:spTree>
    <p:extLst>
      <p:ext uri="{BB962C8B-B14F-4D97-AF65-F5344CB8AC3E}">
        <p14:creationId xmlns:p14="http://schemas.microsoft.com/office/powerpoint/2010/main" val="288094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2A18EF-BBC5-AA41-B602-FFD384F91DD8}"/>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F1C2244E-359F-4A44-B0B1-081DA6691AE0}"/>
              </a:ext>
            </a:extLst>
          </p:cNvPr>
          <p:cNvSpPr>
            <a:spLocks noGrp="1"/>
          </p:cNvSpPr>
          <p:nvPr>
            <p:ph type="subTitle" idx="1"/>
          </p:nvPr>
        </p:nvSpPr>
        <p:spPr/>
        <p:txBody>
          <a:bodyPr/>
          <a:lstStyle/>
          <a:p>
            <a:endParaRPr kumimoji="1" lang="ja-JP" altLang="en-US"/>
          </a:p>
        </p:txBody>
      </p:sp>
      <p:pic>
        <p:nvPicPr>
          <p:cNvPr id="5" name="図 4">
            <a:extLst>
              <a:ext uri="{FF2B5EF4-FFF2-40B4-BE49-F238E27FC236}">
                <a16:creationId xmlns:a16="http://schemas.microsoft.com/office/drawing/2014/main" id="{B3F7645E-7AEE-9E44-B8AC-21209471B791}"/>
              </a:ext>
            </a:extLst>
          </p:cNvPr>
          <p:cNvPicPr>
            <a:picLocks noChangeAspect="1"/>
          </p:cNvPicPr>
          <p:nvPr/>
        </p:nvPicPr>
        <p:blipFill>
          <a:blip r:embed="rId2"/>
          <a:srcRect/>
          <a:stretch/>
        </p:blipFill>
        <p:spPr>
          <a:xfrm>
            <a:off x="0" y="0"/>
            <a:ext cx="12192000" cy="6858000"/>
          </a:xfrm>
          <a:prstGeom prst="rect">
            <a:avLst/>
          </a:prstGeom>
        </p:spPr>
      </p:pic>
      <p:sp>
        <p:nvSpPr>
          <p:cNvPr id="4" name="四角形吹き出し 3">
            <a:extLst>
              <a:ext uri="{FF2B5EF4-FFF2-40B4-BE49-F238E27FC236}">
                <a16:creationId xmlns:a16="http://schemas.microsoft.com/office/drawing/2014/main" id="{FFFB126A-68B5-F845-B331-266AE2771807}"/>
              </a:ext>
            </a:extLst>
          </p:cNvPr>
          <p:cNvSpPr/>
          <p:nvPr/>
        </p:nvSpPr>
        <p:spPr>
          <a:xfrm>
            <a:off x="5029199" y="3322510"/>
            <a:ext cx="6882713" cy="1101209"/>
          </a:xfrm>
          <a:prstGeom prst="wedgeRectCallout">
            <a:avLst>
              <a:gd name="adj1" fmla="val -63268"/>
              <a:gd name="adj2" fmla="val -236504"/>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tx1"/>
                </a:solidFill>
              </a:rPr>
              <a:t>支払基金　特定保健指導</a:t>
            </a:r>
          </a:p>
        </p:txBody>
      </p:sp>
      <p:sp>
        <p:nvSpPr>
          <p:cNvPr id="6" name="左矢印 5">
            <a:extLst>
              <a:ext uri="{FF2B5EF4-FFF2-40B4-BE49-F238E27FC236}">
                <a16:creationId xmlns:a16="http://schemas.microsoft.com/office/drawing/2014/main" id="{A9B34761-7E11-8C42-BB3D-CB4FE63DC2BA}"/>
              </a:ext>
            </a:extLst>
          </p:cNvPr>
          <p:cNvSpPr/>
          <p:nvPr/>
        </p:nvSpPr>
        <p:spPr>
          <a:xfrm>
            <a:off x="4786184" y="5337518"/>
            <a:ext cx="1309816" cy="976828"/>
          </a:xfrm>
          <a:prstGeom prst="lef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a:extLst>
              <a:ext uri="{FF2B5EF4-FFF2-40B4-BE49-F238E27FC236}">
                <a16:creationId xmlns:a16="http://schemas.microsoft.com/office/drawing/2014/main" id="{2B9DBBD0-85BC-335F-5EC0-1984AF72DC12}"/>
              </a:ext>
            </a:extLst>
          </p:cNvPr>
          <p:cNvSpPr>
            <a:spLocks noGrp="1"/>
          </p:cNvSpPr>
          <p:nvPr>
            <p:ph type="sldNum" sz="quarter" idx="12"/>
          </p:nvPr>
        </p:nvSpPr>
        <p:spPr/>
        <p:txBody>
          <a:bodyPr/>
          <a:lstStyle/>
          <a:p>
            <a:fld id="{7F53A4F6-1DED-4042-94B1-26CBF9BCF6BA}" type="slidenum">
              <a:rPr kumimoji="1" lang="ja-JP" altLang="en-US" smtClean="0"/>
              <a:t>371</a:t>
            </a:fld>
            <a:endParaRPr kumimoji="1" lang="ja-JP" altLang="en-US"/>
          </a:p>
        </p:txBody>
      </p:sp>
    </p:spTree>
    <p:extLst>
      <p:ext uri="{BB962C8B-B14F-4D97-AF65-F5344CB8AC3E}">
        <p14:creationId xmlns:p14="http://schemas.microsoft.com/office/powerpoint/2010/main" val="19139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35" presetClass="emph" presetSubtype="0" repeatCount="3000" fill="hold" grpId="0" nodeType="afterEffect">
                                  <p:stCondLst>
                                    <p:cond delay="0"/>
                                  </p:stCondLst>
                                  <p:childTnLst>
                                    <p:anim calcmode="discrete" valueType="str">
                                      <p:cBhvr>
                                        <p:cTn id="10"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89DBED4-EA9D-7567-7CDC-CDF22FDDD830}"/>
              </a:ext>
            </a:extLst>
          </p:cNvPr>
          <p:cNvPicPr>
            <a:picLocks noChangeAspect="1"/>
          </p:cNvPicPr>
          <p:nvPr/>
        </p:nvPicPr>
        <p:blipFill>
          <a:blip r:embed="rId2"/>
          <a:stretch>
            <a:fillRect/>
          </a:stretch>
        </p:blipFill>
        <p:spPr>
          <a:xfrm>
            <a:off x="253253" y="0"/>
            <a:ext cx="10018059" cy="6828323"/>
          </a:xfrm>
          <a:prstGeom prst="rect">
            <a:avLst/>
          </a:prstGeom>
        </p:spPr>
      </p:pic>
      <p:sp>
        <p:nvSpPr>
          <p:cNvPr id="10" name="字幕 2">
            <a:extLst>
              <a:ext uri="{FF2B5EF4-FFF2-40B4-BE49-F238E27FC236}">
                <a16:creationId xmlns:a16="http://schemas.microsoft.com/office/drawing/2014/main" id="{FF6C8DF2-D86D-C5CC-B9F9-6F974D5B007A}"/>
              </a:ext>
            </a:extLst>
          </p:cNvPr>
          <p:cNvSpPr txBox="1">
            <a:spLocks/>
          </p:cNvSpPr>
          <p:nvPr/>
        </p:nvSpPr>
        <p:spPr>
          <a:xfrm>
            <a:off x="8740589" y="2989188"/>
            <a:ext cx="2958352" cy="3438506"/>
          </a:xfrm>
          <a:prstGeom prst="rect">
            <a:avLst/>
          </a:prstGeom>
          <a:ln w="6350">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2000">
                <a:latin typeface="HGMaruGothicMPRO" panose="020F0600000000000000" pitchFamily="34" charset="-128"/>
                <a:ea typeface="HGMaruGothicMPRO" panose="020F0600000000000000" pitchFamily="34" charset="-128"/>
              </a:rPr>
              <a:t>＜Ｒ４年度＞</a:t>
            </a:r>
            <a:endParaRPr lang="en-US" altLang="ja-JP" sz="2000" dirty="0">
              <a:latin typeface="HGMaruGothicMPRO" panose="020F0600000000000000" pitchFamily="34" charset="-128"/>
              <a:ea typeface="HGMaruGothicMPRO" panose="020F0600000000000000" pitchFamily="34" charset="-128"/>
            </a:endParaRPr>
          </a:p>
          <a:p>
            <a:pPr>
              <a:buFont typeface="Wingdings" pitchFamily="2" charset="2"/>
              <a:buChar char="n"/>
            </a:pPr>
            <a:r>
              <a:rPr lang="ja-JP" altLang="en-US" sz="2000">
                <a:latin typeface="HGMaruGothicMPRO" panose="020F0600000000000000" pitchFamily="34" charset="-128"/>
                <a:ea typeface="HGMaruGothicMPRO" panose="020F0600000000000000" pitchFamily="34" charset="-128"/>
              </a:rPr>
              <a:t>対象者は</a:t>
            </a:r>
            <a:r>
              <a:rPr lang="en-US" altLang="ja-JP" sz="2000" dirty="0">
                <a:latin typeface="HGMaruGothicMPRO" panose="020F0600000000000000" pitchFamily="34" charset="-128"/>
                <a:ea typeface="HGMaruGothicMPRO" panose="020F0600000000000000" pitchFamily="34" charset="-128"/>
              </a:rPr>
              <a:t>43.2</a:t>
            </a:r>
            <a:r>
              <a:rPr lang="ja-JP" altLang="en-US" sz="2000">
                <a:latin typeface="HGMaruGothicMPRO" panose="020F0600000000000000" pitchFamily="34" charset="-128"/>
                <a:ea typeface="HGMaruGothicMPRO" panose="020F0600000000000000" pitchFamily="34" charset="-128"/>
              </a:rPr>
              <a:t>万人</a:t>
            </a:r>
            <a:endParaRPr lang="en-US" altLang="ja-JP" sz="2000" dirty="0">
              <a:latin typeface="HGMaruGothicMPRO" panose="020F0600000000000000" pitchFamily="34" charset="-128"/>
              <a:ea typeface="HGMaruGothicMPRO" panose="020F0600000000000000" pitchFamily="34" charset="-128"/>
            </a:endParaRPr>
          </a:p>
          <a:p>
            <a:pPr>
              <a:buFont typeface="Wingdings" pitchFamily="2" charset="2"/>
              <a:buChar char="n"/>
            </a:pPr>
            <a:r>
              <a:rPr lang="ja-JP" altLang="en-US" sz="2000">
                <a:latin typeface="HGMaruGothicMPRO" panose="020F0600000000000000" pitchFamily="34" charset="-128"/>
                <a:ea typeface="HGMaruGothicMPRO" panose="020F0600000000000000" pitchFamily="34" charset="-128"/>
              </a:rPr>
              <a:t>受診者は</a:t>
            </a:r>
            <a:r>
              <a:rPr lang="en-US" altLang="ja-JP" sz="2000" dirty="0">
                <a:latin typeface="HGMaruGothicMPRO" panose="020F0600000000000000" pitchFamily="34" charset="-128"/>
                <a:ea typeface="HGMaruGothicMPRO" panose="020F0600000000000000" pitchFamily="34" charset="-128"/>
              </a:rPr>
              <a:t>11.2</a:t>
            </a:r>
            <a:r>
              <a:rPr lang="ja-JP" altLang="en-US" sz="2000">
                <a:latin typeface="HGMaruGothicMPRO" panose="020F0600000000000000" pitchFamily="34" charset="-128"/>
                <a:ea typeface="HGMaruGothicMPRO" panose="020F0600000000000000" pitchFamily="34" charset="-128"/>
              </a:rPr>
              <a:t>万人</a:t>
            </a:r>
            <a:endParaRPr lang="en-US" altLang="ja-JP" sz="2000" dirty="0">
              <a:latin typeface="HGMaruGothicMPRO" panose="020F0600000000000000" pitchFamily="34" charset="-128"/>
              <a:ea typeface="HGMaruGothicMPRO" panose="020F0600000000000000" pitchFamily="34" charset="-128"/>
            </a:endParaRPr>
          </a:p>
          <a:p>
            <a:pPr>
              <a:buFont typeface="Wingdings" pitchFamily="2" charset="2"/>
              <a:buChar char="n"/>
            </a:pPr>
            <a:r>
              <a:rPr lang="ja-JP" altLang="en-US" sz="2000">
                <a:latin typeface="HGMaruGothicMPRO" panose="020F0600000000000000" pitchFamily="34" charset="-128"/>
                <a:ea typeface="HGMaruGothicMPRO" panose="020F0600000000000000" pitchFamily="34" charset="-128"/>
              </a:rPr>
              <a:t>受診率</a:t>
            </a:r>
            <a:r>
              <a:rPr lang="en-US" altLang="ja-JP" sz="2000" dirty="0">
                <a:latin typeface="HGMaruGothicMPRO" panose="020F0600000000000000" pitchFamily="34" charset="-128"/>
                <a:ea typeface="HGMaruGothicMPRO" panose="020F0600000000000000" pitchFamily="34" charset="-128"/>
              </a:rPr>
              <a:t>26</a:t>
            </a:r>
            <a:r>
              <a:rPr lang="ja-JP" altLang="en-US" sz="2000">
                <a:latin typeface="HGMaruGothicMPRO" panose="020F0600000000000000" pitchFamily="34" charset="-128"/>
                <a:ea typeface="HGMaruGothicMPRO" panose="020F0600000000000000" pitchFamily="34" charset="-128"/>
              </a:rPr>
              <a:t>％</a:t>
            </a:r>
            <a:endParaRPr lang="en-US" altLang="ja-JP" sz="2000" dirty="0">
              <a:latin typeface="HGMaruGothicMPRO" panose="020F0600000000000000" pitchFamily="34" charset="-128"/>
              <a:ea typeface="HGMaruGothicMPRO" panose="020F0600000000000000" pitchFamily="34" charset="-128"/>
            </a:endParaRPr>
          </a:p>
          <a:p>
            <a:pPr>
              <a:buFont typeface="Wingdings" pitchFamily="2" charset="2"/>
              <a:buChar char="n"/>
            </a:pPr>
            <a:r>
              <a:rPr lang="ja-JP" altLang="en-US" sz="2000">
                <a:latin typeface="HGMaruGothicMPRO" panose="020F0600000000000000" pitchFamily="34" charset="-128"/>
                <a:ea typeface="HGMaruGothicMPRO" panose="020F0600000000000000" pitchFamily="34" charset="-128"/>
              </a:rPr>
              <a:t>伸び代が大きい</a:t>
            </a:r>
            <a:endParaRPr lang="en-US" altLang="ja-JP" sz="2000" dirty="0">
              <a:latin typeface="HGMaruGothicMPRO" panose="020F0600000000000000" pitchFamily="34" charset="-128"/>
              <a:ea typeface="HGMaruGothicMPRO" panose="020F0600000000000000" pitchFamily="34" charset="-128"/>
            </a:endParaRPr>
          </a:p>
          <a:p>
            <a:pPr>
              <a:buFont typeface="Wingdings" pitchFamily="2" charset="2"/>
              <a:buChar char="n"/>
            </a:pPr>
            <a:r>
              <a:rPr lang="ja-JP" altLang="en-US" sz="2000">
                <a:latin typeface="HGMaruGothicMPRO" panose="020F0600000000000000" pitchFamily="34" charset="-128"/>
                <a:ea typeface="HGMaruGothicMPRO" panose="020F0600000000000000" pitchFamily="34" charset="-128"/>
              </a:rPr>
              <a:t>健診施設は</a:t>
            </a:r>
            <a:r>
              <a:rPr lang="en-US" altLang="ja-JP" sz="2000" dirty="0">
                <a:latin typeface="HGMaruGothicMPRO" panose="020F0600000000000000" pitchFamily="34" charset="-128"/>
                <a:ea typeface="HGMaruGothicMPRO" panose="020F0600000000000000" pitchFamily="34" charset="-128"/>
              </a:rPr>
              <a:t>1152</a:t>
            </a:r>
            <a:r>
              <a:rPr lang="ja-JP" altLang="en-US" sz="2000">
                <a:latin typeface="HGMaruGothicMPRO" panose="020F0600000000000000" pitchFamily="34" charset="-128"/>
                <a:ea typeface="HGMaruGothicMPRO" panose="020F0600000000000000" pitchFamily="34" charset="-128"/>
              </a:rPr>
              <a:t>機関</a:t>
            </a:r>
            <a:endParaRPr lang="en-US" altLang="ja-JP" sz="2000" dirty="0">
              <a:latin typeface="HGMaruGothicMPRO" panose="020F0600000000000000" pitchFamily="34" charset="-128"/>
              <a:ea typeface="HGMaruGothicMPRO" panose="020F0600000000000000" pitchFamily="34" charset="-128"/>
            </a:endParaRPr>
          </a:p>
          <a:p>
            <a:pPr>
              <a:buFont typeface="Wingdings" pitchFamily="2" charset="2"/>
              <a:buChar char="n"/>
            </a:pPr>
            <a:r>
              <a:rPr lang="ja-JP" altLang="en-US" sz="2000">
                <a:latin typeface="HGMaruGothicMPRO" panose="020F0600000000000000" pitchFamily="34" charset="-128"/>
                <a:ea typeface="HGMaruGothicMPRO" panose="020F0600000000000000" pitchFamily="34" charset="-128"/>
              </a:rPr>
              <a:t>指導施設は</a:t>
            </a:r>
            <a:r>
              <a:rPr lang="en-US" altLang="ja-JP" sz="2000" dirty="0">
                <a:latin typeface="HGMaruGothicMPRO" panose="020F0600000000000000" pitchFamily="34" charset="-128"/>
                <a:ea typeface="HGMaruGothicMPRO" panose="020F0600000000000000" pitchFamily="34" charset="-128"/>
              </a:rPr>
              <a:t>48</a:t>
            </a:r>
            <a:r>
              <a:rPr lang="ja-JP" altLang="en-US" sz="2000">
                <a:latin typeface="HGMaruGothicMPRO" panose="020F0600000000000000" pitchFamily="34" charset="-128"/>
                <a:ea typeface="HGMaruGothicMPRO" panose="020F0600000000000000" pitchFamily="34" charset="-128"/>
              </a:rPr>
              <a:t>機関</a:t>
            </a:r>
          </a:p>
        </p:txBody>
      </p:sp>
      <p:pic>
        <p:nvPicPr>
          <p:cNvPr id="11" name="図 10">
            <a:extLst>
              <a:ext uri="{FF2B5EF4-FFF2-40B4-BE49-F238E27FC236}">
                <a16:creationId xmlns:a16="http://schemas.microsoft.com/office/drawing/2014/main" id="{AC5653E2-745E-91F4-E9FB-F12C9291DAE1}"/>
              </a:ext>
            </a:extLst>
          </p:cNvPr>
          <p:cNvPicPr>
            <a:picLocks noChangeAspect="1"/>
          </p:cNvPicPr>
          <p:nvPr/>
        </p:nvPicPr>
        <p:blipFill>
          <a:blip r:embed="rId3"/>
          <a:stretch>
            <a:fillRect/>
          </a:stretch>
        </p:blipFill>
        <p:spPr>
          <a:xfrm>
            <a:off x="10668747" y="175518"/>
            <a:ext cx="1397000" cy="1104900"/>
          </a:xfrm>
          <a:prstGeom prst="rect">
            <a:avLst/>
          </a:prstGeom>
        </p:spPr>
      </p:pic>
      <p:sp>
        <p:nvSpPr>
          <p:cNvPr id="2" name="スライド番号プレースホルダー 1">
            <a:extLst>
              <a:ext uri="{FF2B5EF4-FFF2-40B4-BE49-F238E27FC236}">
                <a16:creationId xmlns:a16="http://schemas.microsoft.com/office/drawing/2014/main" id="{037F23C1-EA42-C4C3-A42C-3F8356601389}"/>
              </a:ext>
            </a:extLst>
          </p:cNvPr>
          <p:cNvSpPr>
            <a:spLocks noGrp="1"/>
          </p:cNvSpPr>
          <p:nvPr>
            <p:ph type="sldNum" sz="quarter" idx="12"/>
          </p:nvPr>
        </p:nvSpPr>
        <p:spPr/>
        <p:txBody>
          <a:bodyPr/>
          <a:lstStyle/>
          <a:p>
            <a:fld id="{7F53A4F6-1DED-4042-94B1-26CBF9BCF6BA}" type="slidenum">
              <a:rPr kumimoji="1" lang="ja-JP" altLang="en-US" smtClean="0"/>
              <a:t>372</a:t>
            </a:fld>
            <a:endParaRPr kumimoji="1" lang="ja-JP" altLang="en-US"/>
          </a:p>
        </p:txBody>
      </p:sp>
    </p:spTree>
    <p:extLst>
      <p:ext uri="{BB962C8B-B14F-4D97-AF65-F5344CB8AC3E}">
        <p14:creationId xmlns:p14="http://schemas.microsoft.com/office/powerpoint/2010/main" val="2670843332"/>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89DBED4-EA9D-7567-7CDC-CDF22FDDD830}"/>
              </a:ext>
            </a:extLst>
          </p:cNvPr>
          <p:cNvPicPr>
            <a:picLocks noChangeAspect="1"/>
          </p:cNvPicPr>
          <p:nvPr/>
        </p:nvPicPr>
        <p:blipFill>
          <a:blip r:embed="rId2"/>
          <a:srcRect/>
          <a:stretch/>
        </p:blipFill>
        <p:spPr>
          <a:xfrm>
            <a:off x="253253" y="135177"/>
            <a:ext cx="10018059" cy="6557968"/>
          </a:xfrm>
          <a:prstGeom prst="rect">
            <a:avLst/>
          </a:prstGeom>
        </p:spPr>
      </p:pic>
      <p:pic>
        <p:nvPicPr>
          <p:cNvPr id="2" name="図 1">
            <a:extLst>
              <a:ext uri="{FF2B5EF4-FFF2-40B4-BE49-F238E27FC236}">
                <a16:creationId xmlns:a16="http://schemas.microsoft.com/office/drawing/2014/main" id="{90DF5B41-EC3F-5796-02ED-6BB945AEF904}"/>
              </a:ext>
            </a:extLst>
          </p:cNvPr>
          <p:cNvPicPr>
            <a:picLocks noChangeAspect="1"/>
          </p:cNvPicPr>
          <p:nvPr/>
        </p:nvPicPr>
        <p:blipFill>
          <a:blip r:embed="rId3"/>
          <a:stretch>
            <a:fillRect/>
          </a:stretch>
        </p:blipFill>
        <p:spPr>
          <a:xfrm>
            <a:off x="10668747" y="175518"/>
            <a:ext cx="1397000" cy="1104900"/>
          </a:xfrm>
          <a:prstGeom prst="rect">
            <a:avLst/>
          </a:prstGeom>
        </p:spPr>
      </p:pic>
      <p:sp>
        <p:nvSpPr>
          <p:cNvPr id="3" name="スライド番号プレースホルダー 2">
            <a:extLst>
              <a:ext uri="{FF2B5EF4-FFF2-40B4-BE49-F238E27FC236}">
                <a16:creationId xmlns:a16="http://schemas.microsoft.com/office/drawing/2014/main" id="{E577FF06-4781-7DAB-F185-3760915BF771}"/>
              </a:ext>
            </a:extLst>
          </p:cNvPr>
          <p:cNvSpPr>
            <a:spLocks noGrp="1"/>
          </p:cNvSpPr>
          <p:nvPr>
            <p:ph type="sldNum" sz="quarter" idx="12"/>
          </p:nvPr>
        </p:nvSpPr>
        <p:spPr/>
        <p:txBody>
          <a:bodyPr/>
          <a:lstStyle/>
          <a:p>
            <a:fld id="{7F53A4F6-1DED-4042-94B1-26CBF9BCF6BA}" type="slidenum">
              <a:rPr kumimoji="1" lang="ja-JP" altLang="en-US" smtClean="0"/>
              <a:t>373</a:t>
            </a:fld>
            <a:endParaRPr kumimoji="1" lang="ja-JP" altLang="en-US"/>
          </a:p>
        </p:txBody>
      </p:sp>
    </p:spTree>
    <p:extLst>
      <p:ext uri="{BB962C8B-B14F-4D97-AF65-F5344CB8AC3E}">
        <p14:creationId xmlns:p14="http://schemas.microsoft.com/office/powerpoint/2010/main" val="1588904643"/>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AC5FB520-FFAE-A772-D635-44438CEE6ED0}"/>
              </a:ext>
            </a:extLst>
          </p:cNvPr>
          <p:cNvGrpSpPr/>
          <p:nvPr/>
        </p:nvGrpSpPr>
        <p:grpSpPr>
          <a:xfrm>
            <a:off x="253253" y="135177"/>
            <a:ext cx="11685493" cy="6722822"/>
            <a:chOff x="253253" y="135177"/>
            <a:chExt cx="11685493" cy="6722822"/>
          </a:xfrm>
        </p:grpSpPr>
        <p:pic>
          <p:nvPicPr>
            <p:cNvPr id="9" name="図 8">
              <a:extLst>
                <a:ext uri="{FF2B5EF4-FFF2-40B4-BE49-F238E27FC236}">
                  <a16:creationId xmlns:a16="http://schemas.microsoft.com/office/drawing/2014/main" id="{B89DBED4-EA9D-7567-7CDC-CDF22FDDD830}"/>
                </a:ext>
              </a:extLst>
            </p:cNvPr>
            <p:cNvPicPr>
              <a:picLocks noChangeAspect="1"/>
            </p:cNvPicPr>
            <p:nvPr/>
          </p:nvPicPr>
          <p:blipFill>
            <a:blip r:embed="rId2"/>
            <a:srcRect/>
            <a:stretch/>
          </p:blipFill>
          <p:spPr>
            <a:xfrm>
              <a:off x="253253" y="135177"/>
              <a:ext cx="10018059" cy="6557968"/>
            </a:xfrm>
            <a:prstGeom prst="rect">
              <a:avLst/>
            </a:prstGeom>
          </p:spPr>
        </p:pic>
        <p:pic>
          <p:nvPicPr>
            <p:cNvPr id="3" name="図 2">
              <a:extLst>
                <a:ext uri="{FF2B5EF4-FFF2-40B4-BE49-F238E27FC236}">
                  <a16:creationId xmlns:a16="http://schemas.microsoft.com/office/drawing/2014/main" id="{A01C04AD-87FC-87A3-09A6-992548CC3628}"/>
                </a:ext>
              </a:extLst>
            </p:cNvPr>
            <p:cNvPicPr>
              <a:picLocks noChangeAspect="1"/>
            </p:cNvPicPr>
            <p:nvPr/>
          </p:nvPicPr>
          <p:blipFill>
            <a:blip r:embed="rId3"/>
            <a:stretch>
              <a:fillRect/>
            </a:stretch>
          </p:blipFill>
          <p:spPr>
            <a:xfrm>
              <a:off x="470647" y="3151030"/>
              <a:ext cx="8588346" cy="3706969"/>
            </a:xfrm>
            <a:prstGeom prst="rect">
              <a:avLst/>
            </a:prstGeom>
          </p:spPr>
        </p:pic>
        <p:sp>
          <p:nvSpPr>
            <p:cNvPr id="4" name="字幕 2">
              <a:extLst>
                <a:ext uri="{FF2B5EF4-FFF2-40B4-BE49-F238E27FC236}">
                  <a16:creationId xmlns:a16="http://schemas.microsoft.com/office/drawing/2014/main" id="{DCD7F7B3-DB07-CD4D-2DD4-629E885E4A0B}"/>
                </a:ext>
              </a:extLst>
            </p:cNvPr>
            <p:cNvSpPr txBox="1">
              <a:spLocks/>
            </p:cNvSpPr>
            <p:nvPr/>
          </p:nvSpPr>
          <p:spPr>
            <a:xfrm>
              <a:off x="8041341" y="3307976"/>
              <a:ext cx="3897405" cy="3186953"/>
            </a:xfrm>
            <a:prstGeom prst="rect">
              <a:avLst/>
            </a:prstGeom>
            <a:solidFill>
              <a:schemeClr val="bg1"/>
            </a:solidFill>
            <a:ln w="635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a:latin typeface="HGMaruGothicMPRO" panose="020F0600000000000000" pitchFamily="34" charset="-128"/>
                <a:ea typeface="HGMaruGothicMPRO" panose="020F0600000000000000" pitchFamily="34" charset="-128"/>
              </a:endParaRPr>
            </a:p>
          </p:txBody>
        </p:sp>
      </p:grpSp>
      <p:pic>
        <p:nvPicPr>
          <p:cNvPr id="7" name="図 6">
            <a:extLst>
              <a:ext uri="{FF2B5EF4-FFF2-40B4-BE49-F238E27FC236}">
                <a16:creationId xmlns:a16="http://schemas.microsoft.com/office/drawing/2014/main" id="{EC0465FC-754E-D234-9ED0-A240061D2A6D}"/>
              </a:ext>
            </a:extLst>
          </p:cNvPr>
          <p:cNvPicPr>
            <a:picLocks noChangeAspect="1"/>
          </p:cNvPicPr>
          <p:nvPr/>
        </p:nvPicPr>
        <p:blipFill>
          <a:blip r:embed="rId4"/>
          <a:stretch>
            <a:fillRect/>
          </a:stretch>
        </p:blipFill>
        <p:spPr>
          <a:xfrm>
            <a:off x="10668747" y="175518"/>
            <a:ext cx="1397000" cy="1104900"/>
          </a:xfrm>
          <a:prstGeom prst="rect">
            <a:avLst/>
          </a:prstGeom>
        </p:spPr>
      </p:pic>
      <p:sp>
        <p:nvSpPr>
          <p:cNvPr id="2" name="スライド番号プレースホルダー 1">
            <a:extLst>
              <a:ext uri="{FF2B5EF4-FFF2-40B4-BE49-F238E27FC236}">
                <a16:creationId xmlns:a16="http://schemas.microsoft.com/office/drawing/2014/main" id="{8622CE52-1B93-BD97-CFD9-F55F42C53B16}"/>
              </a:ext>
            </a:extLst>
          </p:cNvPr>
          <p:cNvSpPr>
            <a:spLocks noGrp="1"/>
          </p:cNvSpPr>
          <p:nvPr>
            <p:ph type="sldNum" sz="quarter" idx="12"/>
          </p:nvPr>
        </p:nvSpPr>
        <p:spPr/>
        <p:txBody>
          <a:bodyPr/>
          <a:lstStyle/>
          <a:p>
            <a:fld id="{7F53A4F6-1DED-4042-94B1-26CBF9BCF6BA}" type="slidenum">
              <a:rPr kumimoji="1" lang="ja-JP" altLang="en-US" smtClean="0"/>
              <a:t>374</a:t>
            </a:fld>
            <a:endParaRPr kumimoji="1" lang="ja-JP" altLang="en-US"/>
          </a:p>
        </p:txBody>
      </p:sp>
    </p:spTree>
    <p:extLst>
      <p:ext uri="{BB962C8B-B14F-4D97-AF65-F5344CB8AC3E}">
        <p14:creationId xmlns:p14="http://schemas.microsoft.com/office/powerpoint/2010/main" val="3208527099"/>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71474" y="407901"/>
            <a:ext cx="11449049" cy="4534641"/>
          </a:xfrm>
          <a:prstGeom prst="rect">
            <a:avLst/>
          </a:prstGeom>
        </p:spPr>
        <p:txBody>
          <a:bodyPr vert="horz" lIns="91440" tIns="45720" rIns="91440" bIns="45720" rtlCol="0" anchor="b">
            <a:normAutofit fontScale="92500" lnSpcReduction="10000"/>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5700">
                <a:solidFill>
                  <a:srgbClr val="0000FF"/>
                </a:solidFill>
                <a:latin typeface="HG丸ｺﾞｼｯｸM-PRO"/>
                <a:ea typeface="HG丸ｺﾞｼｯｸM-PRO"/>
                <a:cs typeface="HG丸ｺﾞｼｯｸM-PRO"/>
              </a:rPr>
              <a:t>東京医科歯科大学</a:t>
            </a:r>
            <a:endParaRPr lang="en-US" altLang="ja-JP" sz="5700" dirty="0">
              <a:solidFill>
                <a:srgbClr val="0000FF"/>
              </a:solidFill>
              <a:latin typeface="HG丸ｺﾞｼｯｸM-PRO"/>
              <a:ea typeface="HG丸ｺﾞｼｯｸM-PRO"/>
              <a:cs typeface="HG丸ｺﾞｼｯｸM-PRO"/>
            </a:endParaRPr>
          </a:p>
          <a:p>
            <a:r>
              <a:rPr lang="ja-JP" altLang="en-US" sz="5700">
                <a:solidFill>
                  <a:srgbClr val="0000FF"/>
                </a:solidFill>
                <a:latin typeface="HG丸ｺﾞｼｯｸM-PRO"/>
                <a:ea typeface="HG丸ｺﾞｼｯｸM-PRO"/>
                <a:cs typeface="HG丸ｺﾞｼｯｸM-PRO"/>
              </a:rPr>
              <a:t>歯科同窓会　医療管理委員会</a:t>
            </a:r>
            <a:endParaRPr lang="en-US" altLang="ja-JP" sz="1200" dirty="0">
              <a:solidFill>
                <a:srgbClr val="0000FF"/>
              </a:solidFill>
              <a:latin typeface="HG丸ｺﾞｼｯｸM-PRO"/>
              <a:ea typeface="HG丸ｺﾞｼｯｸM-PRO"/>
              <a:cs typeface="HG丸ｺﾞｼｯｸM-PRO"/>
            </a:endParaRPr>
          </a:p>
          <a:p>
            <a:r>
              <a:rPr lang="en-US" altLang="ja-JP" sz="3900" dirty="0">
                <a:solidFill>
                  <a:srgbClr val="0000FF"/>
                </a:solidFill>
                <a:latin typeface="HG丸ｺﾞｼｯｸM-PRO"/>
                <a:ea typeface="HG丸ｺﾞｼｯｸM-PRO"/>
                <a:cs typeface="HG丸ｺﾞｼｯｸM-PRO"/>
              </a:rPr>
              <a:t>presents</a:t>
            </a:r>
          </a:p>
          <a:p>
            <a:endParaRPr lang="en-US" altLang="ja-JP" sz="1300" dirty="0">
              <a:solidFill>
                <a:srgbClr val="0000FF"/>
              </a:solidFill>
              <a:latin typeface="HG丸ｺﾞｼｯｸM-PRO"/>
              <a:ea typeface="HG丸ｺﾞｼｯｸM-PRO"/>
              <a:cs typeface="HG丸ｺﾞｼｯｸM-PRO"/>
            </a:endParaRPr>
          </a:p>
          <a:p>
            <a:r>
              <a:rPr lang="ja-JP" altLang="en-US" sz="4800">
                <a:solidFill>
                  <a:srgbClr val="FF0000"/>
                </a:solidFill>
                <a:latin typeface="HG丸ｺﾞｼｯｸM-PRO"/>
                <a:ea typeface="HG丸ｺﾞｼｯｸM-PRO"/>
                <a:cs typeface="HG丸ｺﾞｼｯｸM-PRO"/>
              </a:rPr>
              <a:t>管理型歯科医療と生産性</a:t>
            </a:r>
            <a:endParaRPr lang="en-US" altLang="ja-JP" sz="4800" dirty="0">
              <a:solidFill>
                <a:srgbClr val="FF0000"/>
              </a:solidFill>
              <a:latin typeface="HG丸ｺﾞｼｯｸM-PRO"/>
              <a:ea typeface="HG丸ｺﾞｼｯｸM-PRO"/>
              <a:cs typeface="HG丸ｺﾞｼｯｸM-PRO"/>
            </a:endParaRPr>
          </a:p>
          <a:p>
            <a:r>
              <a:rPr lang="en-US" altLang="ja-JP" sz="2400" dirty="0">
                <a:solidFill>
                  <a:srgbClr val="FF0000"/>
                </a:solidFill>
                <a:latin typeface="HG丸ｺﾞｼｯｸM-PRO"/>
                <a:ea typeface="HG丸ｺﾞｼｯｸM-PRO"/>
                <a:cs typeface="HG丸ｺﾞｼｯｸM-PRO"/>
              </a:rPr>
              <a:t>〜</a:t>
            </a:r>
            <a:r>
              <a:rPr lang="ja-JP" altLang="en-US" sz="2400">
                <a:solidFill>
                  <a:srgbClr val="FF0000"/>
                </a:solidFill>
                <a:latin typeface="HG丸ｺﾞｼｯｸM-PRO"/>
                <a:ea typeface="HG丸ｺﾞｼｯｸM-PRO"/>
                <a:cs typeface="HG丸ｺﾞｼｯｸM-PRO"/>
              </a:rPr>
              <a:t>厚生労働省が目指す</a:t>
            </a:r>
            <a:r>
              <a:rPr lang="en-US" altLang="ja-JP" sz="2400" dirty="0">
                <a:solidFill>
                  <a:srgbClr val="FF0000"/>
                </a:solidFill>
                <a:latin typeface="HG丸ｺﾞｼｯｸM-PRO"/>
                <a:ea typeface="HG丸ｺﾞｼｯｸM-PRO"/>
                <a:cs typeface="HG丸ｺﾞｼｯｸM-PRO"/>
              </a:rPr>
              <a:t>21</a:t>
            </a:r>
            <a:r>
              <a:rPr lang="ja-JP" altLang="en-US" sz="2400">
                <a:solidFill>
                  <a:srgbClr val="FF0000"/>
                </a:solidFill>
                <a:latin typeface="HG丸ｺﾞｼｯｸM-PRO"/>
                <a:ea typeface="HG丸ｺﾞｼｯｸM-PRO"/>
                <a:cs typeface="HG丸ｺﾞｼｯｸM-PRO"/>
              </a:rPr>
              <a:t>世紀型歯科医院への変貌</a:t>
            </a:r>
            <a:r>
              <a:rPr lang="en-US" altLang="ja-JP" sz="2400" dirty="0">
                <a:solidFill>
                  <a:srgbClr val="FF0000"/>
                </a:solidFill>
                <a:latin typeface="HG丸ｺﾞｼｯｸM-PRO"/>
                <a:ea typeface="HG丸ｺﾞｼｯｸM-PRO"/>
                <a:cs typeface="HG丸ｺﾞｼｯｸM-PRO"/>
              </a:rPr>
              <a:t>〜</a:t>
            </a:r>
          </a:p>
          <a:p>
            <a:endParaRPr lang="en-US" altLang="ja-JP" sz="1300" dirty="0">
              <a:solidFill>
                <a:srgbClr val="0000FF"/>
              </a:solidFill>
              <a:latin typeface="HG丸ｺﾞｼｯｸM-PRO"/>
              <a:ea typeface="HG丸ｺﾞｼｯｸM-PRO"/>
              <a:cs typeface="HG丸ｺﾞｼｯｸM-PRO"/>
            </a:endParaRPr>
          </a:p>
          <a:p>
            <a:r>
              <a:rPr lang="ja-JP" altLang="en-US" sz="3000">
                <a:solidFill>
                  <a:schemeClr val="bg1"/>
                </a:solidFill>
                <a:latin typeface="HG丸ｺﾞｼｯｸM-PRO"/>
                <a:ea typeface="HG丸ｺﾞｼｯｸM-PRO"/>
                <a:cs typeface="HG丸ｺﾞｼｯｸM-PRO"/>
              </a:rPr>
              <a:t>令和６年７月</a:t>
            </a:r>
            <a:r>
              <a:rPr lang="en-US" altLang="ja-JP" sz="3000" dirty="0">
                <a:solidFill>
                  <a:schemeClr val="bg1"/>
                </a:solidFill>
                <a:latin typeface="HG丸ｺﾞｼｯｸM-PRO"/>
                <a:ea typeface="HG丸ｺﾞｼｯｸM-PRO"/>
                <a:cs typeface="HG丸ｺﾞｼｯｸM-PRO"/>
              </a:rPr>
              <a:t>28</a:t>
            </a:r>
            <a:r>
              <a:rPr lang="ja-JP" altLang="en-US" sz="3000">
                <a:solidFill>
                  <a:schemeClr val="bg1"/>
                </a:solidFill>
                <a:latin typeface="HG丸ｺﾞｼｯｸM-PRO"/>
                <a:ea typeface="HG丸ｺﾞｼｯｸM-PRO"/>
                <a:cs typeface="HG丸ｺﾞｼｯｸM-PRO"/>
              </a:rPr>
              <a:t>日（日）</a:t>
            </a:r>
            <a:endParaRPr lang="en-US" altLang="ja-JP" sz="3000" dirty="0">
              <a:solidFill>
                <a:schemeClr val="bg1"/>
              </a:solidFill>
              <a:latin typeface="HG丸ｺﾞｼｯｸM-PRO"/>
              <a:ea typeface="HG丸ｺﾞｼｯｸM-PRO"/>
              <a:cs typeface="HG丸ｺﾞｼｯｸM-PRO"/>
            </a:endParaRPr>
          </a:p>
          <a:p>
            <a:r>
              <a:rPr lang="en-US" altLang="ja-JP" sz="3000" dirty="0">
                <a:solidFill>
                  <a:schemeClr val="bg1"/>
                </a:solidFill>
                <a:latin typeface="HG丸ｺﾞｼｯｸM-PRO"/>
                <a:ea typeface="HG丸ｺﾞｼｯｸM-PRO"/>
                <a:cs typeface="HG丸ｺﾞｼｯｸM-PRO"/>
              </a:rPr>
              <a:t>10</a:t>
            </a:r>
            <a:r>
              <a:rPr lang="ja-JP" altLang="en-US" sz="3000">
                <a:solidFill>
                  <a:schemeClr val="bg1"/>
                </a:solidFill>
                <a:latin typeface="HG丸ｺﾞｼｯｸM-PRO"/>
                <a:ea typeface="HG丸ｺﾞｼｯｸM-PRO"/>
                <a:cs typeface="HG丸ｺﾞｼｯｸM-PRO"/>
              </a:rPr>
              <a:t>：</a:t>
            </a:r>
            <a:r>
              <a:rPr lang="en-US" altLang="ja-JP" sz="3000" dirty="0">
                <a:solidFill>
                  <a:schemeClr val="bg1"/>
                </a:solidFill>
                <a:latin typeface="HG丸ｺﾞｼｯｸM-PRO"/>
                <a:ea typeface="HG丸ｺﾞｼｯｸM-PRO"/>
                <a:cs typeface="HG丸ｺﾞｼｯｸM-PRO"/>
              </a:rPr>
              <a:t>00〜12</a:t>
            </a:r>
            <a:r>
              <a:rPr lang="ja-JP" altLang="en-US" sz="3000">
                <a:solidFill>
                  <a:schemeClr val="bg1"/>
                </a:solidFill>
                <a:latin typeface="HG丸ｺﾞｼｯｸM-PRO"/>
                <a:ea typeface="HG丸ｺﾞｼｯｸM-PRO"/>
                <a:cs typeface="HG丸ｺﾞｼｯｸM-PRO"/>
              </a:rPr>
              <a:t>：</a:t>
            </a:r>
            <a:r>
              <a:rPr lang="en-US" altLang="ja-JP" sz="3000" dirty="0">
                <a:solidFill>
                  <a:schemeClr val="bg1"/>
                </a:solidFill>
                <a:latin typeface="HG丸ｺﾞｼｯｸM-PRO"/>
                <a:ea typeface="HG丸ｺﾞｼｯｸM-PRO"/>
                <a:cs typeface="HG丸ｺﾞｼｯｸM-PRO"/>
              </a:rPr>
              <a:t>00</a:t>
            </a:r>
          </a:p>
          <a:p>
            <a:r>
              <a:rPr lang="ja-JP" altLang="en-US" sz="3000" dirty="0">
                <a:latin typeface="HG丸ｺﾞｼｯｸM-PRO"/>
                <a:ea typeface="HG丸ｺﾞｼｯｸM-PRO"/>
                <a:cs typeface="HG丸ｺﾞｼｯｸM-PRO"/>
              </a:rPr>
              <a:t>於　横浜市歯科医師会　研修室</a:t>
            </a:r>
            <a:endParaRPr lang="en-US" altLang="ja-JP" sz="3000" dirty="0">
              <a:latin typeface="HG丸ｺﾞｼｯｸM-PRO"/>
              <a:ea typeface="HG丸ｺﾞｼｯｸM-PRO"/>
              <a:cs typeface="HG丸ｺﾞｼｯｸM-PRO"/>
            </a:endParaRPr>
          </a:p>
        </p:txBody>
      </p:sp>
      <p:sp>
        <p:nvSpPr>
          <p:cNvPr id="5" name="サブタイトル 2"/>
          <p:cNvSpPr txBox="1">
            <a:spLocks/>
          </p:cNvSpPr>
          <p:nvPr/>
        </p:nvSpPr>
        <p:spPr>
          <a:xfrm>
            <a:off x="2295725" y="4942542"/>
            <a:ext cx="7600545" cy="1752600"/>
          </a:xfrm>
          <a:prstGeom prst="rect">
            <a:avLst/>
          </a:prstGeom>
        </p:spPr>
        <p:txBody>
          <a:bodyPr vert="horz" lIns="91440" tIns="45720" rIns="91440" bIns="45720" rtlCol="0" anchor="ctr" anchorCtr="0">
            <a:norm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2800">
                <a:solidFill>
                  <a:schemeClr val="tx1"/>
                </a:solidFill>
                <a:latin typeface="HG丸ｺﾞｼｯｸM-PRO"/>
                <a:ea typeface="HG丸ｺﾞｼｯｸM-PRO"/>
                <a:cs typeface="HG丸ｺﾞｼｯｸM-PRO"/>
              </a:rPr>
              <a:t>（医社）ビクトリア会　小野歯科医院　</a:t>
            </a:r>
            <a:endParaRPr lang="en-US" altLang="ja-JP" sz="2800" dirty="0">
              <a:solidFill>
                <a:schemeClr val="tx1"/>
              </a:solidFill>
              <a:latin typeface="HG丸ｺﾞｼｯｸM-PRO"/>
              <a:ea typeface="HG丸ｺﾞｼｯｸM-PRO"/>
              <a:cs typeface="HG丸ｺﾞｼｯｸM-PRO"/>
            </a:endParaRPr>
          </a:p>
          <a:p>
            <a:r>
              <a:rPr lang="ja-JP" altLang="en-US" sz="2800">
                <a:solidFill>
                  <a:schemeClr val="tx1"/>
                </a:solidFill>
                <a:latin typeface="HG丸ｺﾞｼｯｸM-PRO"/>
                <a:ea typeface="HG丸ｺﾞｼｯｸM-PRO"/>
                <a:cs typeface="HG丸ｺﾞｼｯｸM-PRO"/>
              </a:rPr>
              <a:t>理事長</a:t>
            </a:r>
            <a:r>
              <a:rPr lang="ja-JP" altLang="ja-JP" sz="2800">
                <a:solidFill>
                  <a:schemeClr val="tx1"/>
                </a:solidFill>
                <a:latin typeface="HG丸ｺﾞｼｯｸM-PRO"/>
                <a:ea typeface="HG丸ｺﾞｼｯｸM-PRO"/>
                <a:cs typeface="HG丸ｺﾞｼｯｸM-PRO"/>
              </a:rPr>
              <a:t>　</a:t>
            </a:r>
            <a:r>
              <a:rPr lang="ja-JP" altLang="en-US" sz="2800">
                <a:solidFill>
                  <a:schemeClr val="tx1"/>
                </a:solidFill>
                <a:latin typeface="HG丸ｺﾞｼｯｸM-PRO"/>
                <a:ea typeface="HG丸ｺﾞｼｯｸM-PRO"/>
                <a:cs typeface="HG丸ｺﾞｼｯｸM-PRO"/>
              </a:rPr>
              <a:t>小野清一郎</a:t>
            </a:r>
            <a:endParaRPr lang="ja-JP" altLang="en-US" sz="2800" dirty="0">
              <a:solidFill>
                <a:schemeClr val="tx1"/>
              </a:solidFill>
              <a:latin typeface="HG丸ｺﾞｼｯｸM-PRO"/>
              <a:ea typeface="HG丸ｺﾞｼｯｸM-PRO"/>
              <a:cs typeface="HG丸ｺﾞｼｯｸM-PRO"/>
            </a:endParaRPr>
          </a:p>
        </p:txBody>
      </p:sp>
      <p:sp>
        <p:nvSpPr>
          <p:cNvPr id="2" name="正方形/長方形 1">
            <a:extLst>
              <a:ext uri="{FF2B5EF4-FFF2-40B4-BE49-F238E27FC236}">
                <a16:creationId xmlns:a16="http://schemas.microsoft.com/office/drawing/2014/main" id="{EF9EC4F8-4EB7-F96C-23AA-F165968B2D9F}"/>
              </a:ext>
            </a:extLst>
          </p:cNvPr>
          <p:cNvSpPr/>
          <p:nvPr/>
        </p:nvSpPr>
        <p:spPr>
          <a:xfrm>
            <a:off x="2011988" y="3067123"/>
            <a:ext cx="8168018" cy="2000548"/>
          </a:xfrm>
          <a:prstGeom prst="rect">
            <a:avLst/>
          </a:prstGeom>
        </p:spPr>
        <p:txBody>
          <a:bodyPr wrap="square">
            <a:spAutoFit/>
          </a:bodyPr>
          <a:lstStyle/>
          <a:p>
            <a:pPr algn="ctr"/>
            <a:endParaRPr lang="en-US" altLang="ja-JP" sz="2800" dirty="0">
              <a:solidFill>
                <a:srgbClr val="0000FF"/>
              </a:solidFill>
              <a:latin typeface="HG丸ｺﾞｼｯｸM-PRO"/>
              <a:ea typeface="HG丸ｺﾞｼｯｸM-PRO"/>
              <a:cs typeface="HG丸ｺﾞｼｯｸM-PRO"/>
            </a:endParaRPr>
          </a:p>
          <a:p>
            <a:pPr algn="ctr"/>
            <a:r>
              <a:rPr lang="ja-JP" altLang="en-US" sz="9600" dirty="0">
                <a:solidFill>
                  <a:srgbClr val="0000FF"/>
                </a:solidFill>
                <a:latin typeface="HG丸ｺﾞｼｯｸM-PRO"/>
                <a:ea typeface="HG丸ｺﾞｼｯｸM-PRO"/>
                <a:cs typeface="HG丸ｺﾞｼｯｸM-PRO"/>
              </a:rPr>
              <a:t>完</a:t>
            </a:r>
            <a:endParaRPr lang="en-US" altLang="ja-JP" sz="9600" dirty="0">
              <a:solidFill>
                <a:srgbClr val="0000FF"/>
              </a:solidFill>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86346E01-832A-6537-62DC-F319572191DD}"/>
              </a:ext>
            </a:extLst>
          </p:cNvPr>
          <p:cNvSpPr>
            <a:spLocks noGrp="1"/>
          </p:cNvSpPr>
          <p:nvPr>
            <p:ph type="sldNum" sz="quarter" idx="12"/>
          </p:nvPr>
        </p:nvSpPr>
        <p:spPr/>
        <p:txBody>
          <a:bodyPr/>
          <a:lstStyle/>
          <a:p>
            <a:fld id="{7F53A4F6-1DED-4042-94B1-26CBF9BCF6BA}" type="slidenum">
              <a:rPr kumimoji="1" lang="ja-JP" altLang="en-US" smtClean="0"/>
              <a:t>375</a:t>
            </a:fld>
            <a:endParaRPr kumimoji="1" lang="ja-JP" altLang="en-US"/>
          </a:p>
        </p:txBody>
      </p:sp>
    </p:spTree>
    <p:extLst>
      <p:ext uri="{BB962C8B-B14F-4D97-AF65-F5344CB8AC3E}">
        <p14:creationId xmlns:p14="http://schemas.microsoft.com/office/powerpoint/2010/main" val="749762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AF1D98-1B48-4F40-82D7-790D4D9F7B26}"/>
              </a:ext>
            </a:extLst>
          </p:cNvPr>
          <p:cNvPicPr>
            <a:picLocks noChangeAspect="1"/>
          </p:cNvPicPr>
          <p:nvPr/>
        </p:nvPicPr>
        <p:blipFill>
          <a:blip r:embed="rId2"/>
          <a:srcRect/>
          <a:stretch/>
        </p:blipFill>
        <p:spPr>
          <a:xfrm>
            <a:off x="1349854" y="80025"/>
            <a:ext cx="9492290" cy="6697950"/>
          </a:xfrm>
          <a:prstGeom prst="rect">
            <a:avLst/>
          </a:prstGeom>
          <a:ln>
            <a:solidFill>
              <a:schemeClr val="tx1"/>
            </a:solidFill>
          </a:ln>
        </p:spPr>
      </p:pic>
      <p:grpSp>
        <p:nvGrpSpPr>
          <p:cNvPr id="6" name="グループ化 5">
            <a:extLst>
              <a:ext uri="{FF2B5EF4-FFF2-40B4-BE49-F238E27FC236}">
                <a16:creationId xmlns:a16="http://schemas.microsoft.com/office/drawing/2014/main" id="{86D93C6E-40F4-72A5-CA6D-A98B3DFED4DF}"/>
              </a:ext>
            </a:extLst>
          </p:cNvPr>
          <p:cNvGrpSpPr/>
          <p:nvPr/>
        </p:nvGrpSpPr>
        <p:grpSpPr>
          <a:xfrm>
            <a:off x="1448058" y="3188056"/>
            <a:ext cx="4591377" cy="3353706"/>
            <a:chOff x="6135674" y="3211704"/>
            <a:chExt cx="4591377" cy="3353706"/>
          </a:xfrm>
        </p:grpSpPr>
        <p:sp>
          <p:nvSpPr>
            <p:cNvPr id="2" name="角丸四角形 1">
              <a:extLst>
                <a:ext uri="{FF2B5EF4-FFF2-40B4-BE49-F238E27FC236}">
                  <a16:creationId xmlns:a16="http://schemas.microsoft.com/office/drawing/2014/main" id="{26F360C1-E4C9-A650-B54D-F0EA1F4889E2}"/>
                </a:ext>
              </a:extLst>
            </p:cNvPr>
            <p:cNvSpPr/>
            <p:nvPr/>
          </p:nvSpPr>
          <p:spPr>
            <a:xfrm>
              <a:off x="6135674" y="3484179"/>
              <a:ext cx="4591377" cy="3081231"/>
            </a:xfrm>
            <a:prstGeom prst="roundRect">
              <a:avLst>
                <a:gd name="adj" fmla="val 732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0C19E5B0-2EB3-0F90-50BA-12071DF1A11A}"/>
                </a:ext>
              </a:extLst>
            </p:cNvPr>
            <p:cNvPicPr>
              <a:picLocks noChangeAspect="1"/>
            </p:cNvPicPr>
            <p:nvPr/>
          </p:nvPicPr>
          <p:blipFill>
            <a:blip r:embed="rId3"/>
            <a:srcRect/>
            <a:stretch/>
          </p:blipFill>
          <p:spPr>
            <a:xfrm>
              <a:off x="6424448" y="3211704"/>
              <a:ext cx="4018456" cy="552834"/>
            </a:xfrm>
            <a:prstGeom prst="rect">
              <a:avLst/>
            </a:prstGeom>
            <a:ln w="38100">
              <a:solidFill>
                <a:srgbClr val="FF0000"/>
              </a:solidFill>
            </a:ln>
          </p:spPr>
        </p:pic>
      </p:grpSp>
      <p:cxnSp>
        <p:nvCxnSpPr>
          <p:cNvPr id="7" name="直線コネクタ 6">
            <a:extLst>
              <a:ext uri="{FF2B5EF4-FFF2-40B4-BE49-F238E27FC236}">
                <a16:creationId xmlns:a16="http://schemas.microsoft.com/office/drawing/2014/main" id="{74715A36-7B66-3829-B043-5B2393547E8F}"/>
              </a:ext>
            </a:extLst>
          </p:cNvPr>
          <p:cNvCxnSpPr>
            <a:cxnSpLocks/>
          </p:cNvCxnSpPr>
          <p:nvPr/>
        </p:nvCxnSpPr>
        <p:spPr>
          <a:xfrm>
            <a:off x="1821791" y="5488270"/>
            <a:ext cx="3589195" cy="0"/>
          </a:xfrm>
          <a:prstGeom prst="line">
            <a:avLst/>
          </a:prstGeom>
          <a:ln w="215900">
            <a:solidFill>
              <a:srgbClr val="FF0000">
                <a:alpha val="50399"/>
              </a:srgbClr>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C3DE53C4-A300-BD35-5E0A-0C525C28C635}"/>
              </a:ext>
            </a:extLst>
          </p:cNvPr>
          <p:cNvGrpSpPr/>
          <p:nvPr/>
        </p:nvGrpSpPr>
        <p:grpSpPr>
          <a:xfrm>
            <a:off x="6175811" y="3196866"/>
            <a:ext cx="4625675" cy="3353706"/>
            <a:chOff x="6118525" y="3211704"/>
            <a:chExt cx="4625675" cy="3353706"/>
          </a:xfrm>
        </p:grpSpPr>
        <p:sp>
          <p:nvSpPr>
            <p:cNvPr id="11" name="角丸四角形 10">
              <a:extLst>
                <a:ext uri="{FF2B5EF4-FFF2-40B4-BE49-F238E27FC236}">
                  <a16:creationId xmlns:a16="http://schemas.microsoft.com/office/drawing/2014/main" id="{2FD0A905-B34C-E2CA-B03A-4C266F280C10}"/>
                </a:ext>
              </a:extLst>
            </p:cNvPr>
            <p:cNvSpPr/>
            <p:nvPr/>
          </p:nvSpPr>
          <p:spPr>
            <a:xfrm>
              <a:off x="6118525" y="3484179"/>
              <a:ext cx="4625675" cy="3081231"/>
            </a:xfrm>
            <a:prstGeom prst="roundRect">
              <a:avLst>
                <a:gd name="adj" fmla="val 732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F55308F6-AC67-A781-E0D6-8831E3FBED87}"/>
                </a:ext>
              </a:extLst>
            </p:cNvPr>
            <p:cNvPicPr>
              <a:picLocks noChangeAspect="1"/>
            </p:cNvPicPr>
            <p:nvPr/>
          </p:nvPicPr>
          <p:blipFill>
            <a:blip r:embed="rId4"/>
            <a:srcRect/>
            <a:stretch/>
          </p:blipFill>
          <p:spPr>
            <a:xfrm>
              <a:off x="6386276" y="3211704"/>
              <a:ext cx="3953797" cy="552834"/>
            </a:xfrm>
            <a:prstGeom prst="rect">
              <a:avLst/>
            </a:prstGeom>
            <a:ln w="38100">
              <a:solidFill>
                <a:srgbClr val="FF0000"/>
              </a:solidFill>
            </a:ln>
          </p:spPr>
        </p:pic>
      </p:grpSp>
      <p:cxnSp>
        <p:nvCxnSpPr>
          <p:cNvPr id="13" name="直線コネクタ 12">
            <a:extLst>
              <a:ext uri="{FF2B5EF4-FFF2-40B4-BE49-F238E27FC236}">
                <a16:creationId xmlns:a16="http://schemas.microsoft.com/office/drawing/2014/main" id="{7FCEC65B-E205-A927-3145-637ABC74460C}"/>
              </a:ext>
            </a:extLst>
          </p:cNvPr>
          <p:cNvCxnSpPr>
            <a:cxnSpLocks/>
          </p:cNvCxnSpPr>
          <p:nvPr/>
        </p:nvCxnSpPr>
        <p:spPr>
          <a:xfrm>
            <a:off x="8286323" y="5006961"/>
            <a:ext cx="2010103" cy="0"/>
          </a:xfrm>
          <a:prstGeom prst="line">
            <a:avLst/>
          </a:prstGeom>
          <a:ln w="2159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3CBFA8A6-A3EC-C4FD-E6D1-F4A3EF9CA009}"/>
              </a:ext>
            </a:extLst>
          </p:cNvPr>
          <p:cNvSpPr>
            <a:spLocks noGrp="1"/>
          </p:cNvSpPr>
          <p:nvPr>
            <p:ph type="sldNum" sz="quarter" idx="12"/>
          </p:nvPr>
        </p:nvSpPr>
        <p:spPr/>
        <p:txBody>
          <a:bodyPr/>
          <a:lstStyle/>
          <a:p>
            <a:fld id="{7F53A4F6-1DED-4042-94B1-26CBF9BCF6BA}" type="slidenum">
              <a:rPr kumimoji="1" lang="ja-JP" altLang="en-US" smtClean="0"/>
              <a:t>38</a:t>
            </a:fld>
            <a:endParaRPr kumimoji="1" lang="ja-JP" altLang="en-US"/>
          </a:p>
        </p:txBody>
      </p:sp>
    </p:spTree>
    <p:extLst>
      <p:ext uri="{BB962C8B-B14F-4D97-AF65-F5344CB8AC3E}">
        <p14:creationId xmlns:p14="http://schemas.microsoft.com/office/powerpoint/2010/main" val="3226519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AF1D98-1B48-4F40-82D7-790D4D9F7B26}"/>
              </a:ext>
            </a:extLst>
          </p:cNvPr>
          <p:cNvPicPr>
            <a:picLocks noChangeAspect="1"/>
          </p:cNvPicPr>
          <p:nvPr/>
        </p:nvPicPr>
        <p:blipFill>
          <a:blip r:embed="rId2"/>
          <a:srcRect/>
          <a:stretch/>
        </p:blipFill>
        <p:spPr>
          <a:xfrm>
            <a:off x="1264793" y="80025"/>
            <a:ext cx="9662413" cy="6697950"/>
          </a:xfrm>
          <a:prstGeom prst="rect">
            <a:avLst/>
          </a:prstGeom>
          <a:ln>
            <a:solidFill>
              <a:schemeClr val="tx1"/>
            </a:solidFill>
          </a:ln>
        </p:spPr>
      </p:pic>
      <p:sp>
        <p:nvSpPr>
          <p:cNvPr id="2" name="角丸四角形 1">
            <a:extLst>
              <a:ext uri="{FF2B5EF4-FFF2-40B4-BE49-F238E27FC236}">
                <a16:creationId xmlns:a16="http://schemas.microsoft.com/office/drawing/2014/main" id="{313602B4-69D4-14AA-609B-E964856C0A28}"/>
              </a:ext>
            </a:extLst>
          </p:cNvPr>
          <p:cNvSpPr/>
          <p:nvPr/>
        </p:nvSpPr>
        <p:spPr>
          <a:xfrm>
            <a:off x="6095999" y="4855779"/>
            <a:ext cx="4608787" cy="1765738"/>
          </a:xfrm>
          <a:prstGeom prst="roundRect">
            <a:avLst>
              <a:gd name="adj" fmla="val 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8D3244C6-65EB-4898-D4F1-C6C372135A49}"/>
              </a:ext>
            </a:extLst>
          </p:cNvPr>
          <p:cNvCxnSpPr>
            <a:cxnSpLocks/>
          </p:cNvCxnSpPr>
          <p:nvPr/>
        </p:nvCxnSpPr>
        <p:spPr>
          <a:xfrm>
            <a:off x="6337897" y="6158305"/>
            <a:ext cx="1379484" cy="0"/>
          </a:xfrm>
          <a:prstGeom prst="line">
            <a:avLst/>
          </a:prstGeom>
          <a:ln w="2159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6" name="角丸四角形 5">
            <a:extLst>
              <a:ext uri="{FF2B5EF4-FFF2-40B4-BE49-F238E27FC236}">
                <a16:creationId xmlns:a16="http://schemas.microsoft.com/office/drawing/2014/main" id="{FEE30AC1-2F8D-DC89-6F39-553E08139E51}"/>
              </a:ext>
            </a:extLst>
          </p:cNvPr>
          <p:cNvSpPr/>
          <p:nvPr/>
        </p:nvSpPr>
        <p:spPr>
          <a:xfrm>
            <a:off x="6095999" y="2643352"/>
            <a:ext cx="4608787" cy="2071735"/>
          </a:xfrm>
          <a:prstGeom prst="roundRect">
            <a:avLst>
              <a:gd name="adj" fmla="val 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6A11F91A-D762-6277-6D65-9E9E1A1CE228}"/>
              </a:ext>
            </a:extLst>
          </p:cNvPr>
          <p:cNvCxnSpPr>
            <a:cxnSpLocks/>
          </p:cNvCxnSpPr>
          <p:nvPr/>
        </p:nvCxnSpPr>
        <p:spPr>
          <a:xfrm>
            <a:off x="6366178" y="4105078"/>
            <a:ext cx="2711670" cy="0"/>
          </a:xfrm>
          <a:prstGeom prst="line">
            <a:avLst/>
          </a:prstGeom>
          <a:ln w="2159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3FD6CA2C-6E32-C79D-3489-0F77D9D75506}"/>
              </a:ext>
            </a:extLst>
          </p:cNvPr>
          <p:cNvSpPr>
            <a:spLocks noGrp="1"/>
          </p:cNvSpPr>
          <p:nvPr>
            <p:ph type="sldNum" sz="quarter" idx="12"/>
          </p:nvPr>
        </p:nvSpPr>
        <p:spPr/>
        <p:txBody>
          <a:bodyPr/>
          <a:lstStyle/>
          <a:p>
            <a:fld id="{7F53A4F6-1DED-4042-94B1-26CBF9BCF6BA}" type="slidenum">
              <a:rPr kumimoji="1" lang="ja-JP" altLang="en-US" smtClean="0"/>
              <a:t>39</a:t>
            </a:fld>
            <a:endParaRPr kumimoji="1" lang="ja-JP" altLang="en-US"/>
          </a:p>
        </p:txBody>
      </p:sp>
    </p:spTree>
    <p:extLst>
      <p:ext uri="{BB962C8B-B14F-4D97-AF65-F5344CB8AC3E}">
        <p14:creationId xmlns:p14="http://schemas.microsoft.com/office/powerpoint/2010/main" val="1226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p:nvPr>
            <p:extLst>
              <p:ext uri="{D42A27DB-BD31-4B8C-83A1-F6EECF244321}">
                <p14:modId xmlns:p14="http://schemas.microsoft.com/office/powerpoint/2010/main" val="1025129218"/>
              </p:ext>
            </p:extLst>
          </p:nvPr>
        </p:nvGraphicFramePr>
        <p:xfrm>
          <a:off x="165100" y="1508735"/>
          <a:ext cx="11823700" cy="4949130"/>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p:cNvSpPr>
            <a:spLocks noGrp="1"/>
          </p:cNvSpPr>
          <p:nvPr>
            <p:ph type="ctrTitle"/>
          </p:nvPr>
        </p:nvSpPr>
        <p:spPr>
          <a:xfrm>
            <a:off x="2209800" y="224334"/>
            <a:ext cx="7772400" cy="917575"/>
          </a:xfrm>
        </p:spPr>
        <p:txBody>
          <a:bodyPr>
            <a:normAutofit/>
          </a:bodyPr>
          <a:lstStyle/>
          <a:p>
            <a:r>
              <a:rPr lang="ja-JP" altLang="en-US" sz="4800" dirty="0">
                <a:latin typeface="HG丸ｺﾞｼｯｸM-PRO"/>
                <a:ea typeface="HG丸ｺﾞｼｯｸM-PRO"/>
                <a:cs typeface="HG丸ｺﾞｼｯｸM-PRO"/>
              </a:rPr>
              <a:t>日本の国民医療費</a:t>
            </a:r>
          </a:p>
        </p:txBody>
      </p:sp>
      <p:sp>
        <p:nvSpPr>
          <p:cNvPr id="3" name="サブタイトル 2"/>
          <p:cNvSpPr>
            <a:spLocks noGrp="1"/>
          </p:cNvSpPr>
          <p:nvPr>
            <p:ph type="subTitle" idx="1"/>
          </p:nvPr>
        </p:nvSpPr>
        <p:spPr>
          <a:xfrm>
            <a:off x="393700" y="1959429"/>
            <a:ext cx="1069918" cy="509105"/>
          </a:xfrm>
        </p:spPr>
        <p:txBody>
          <a:bodyPr>
            <a:normAutofit fontScale="70000" lnSpcReduction="20000"/>
          </a:bodyPr>
          <a:lstStyle/>
          <a:p>
            <a:r>
              <a:rPr lang="ja-JP" altLang="en-US"/>
              <a:t>（兆円</a:t>
            </a:r>
            <a:r>
              <a:rPr lang="ja-JP" altLang="en-US" dirty="0"/>
              <a:t>）</a:t>
            </a:r>
            <a:endParaRPr kumimoji="1" lang="ja-JP" altLang="en-US" dirty="0"/>
          </a:p>
        </p:txBody>
      </p:sp>
      <p:sp>
        <p:nvSpPr>
          <p:cNvPr id="5" name="サブタイトル 2"/>
          <p:cNvSpPr txBox="1">
            <a:spLocks/>
          </p:cNvSpPr>
          <p:nvPr/>
        </p:nvSpPr>
        <p:spPr>
          <a:xfrm>
            <a:off x="11266560" y="6251350"/>
            <a:ext cx="773040" cy="413029"/>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150000"/>
              </a:lnSpc>
              <a:spcBef>
                <a:spcPct val="20000"/>
              </a:spcBef>
              <a:buFont typeface="Arial" pitchFamily="34" charset="0"/>
              <a:buNone/>
              <a:defRPr kumimoji="1" sz="2800" kern="1200">
                <a:solidFill>
                  <a:schemeClr val="tx2"/>
                </a:solidFill>
                <a:latin typeface="+mn-lt"/>
                <a:ea typeface="+mn-ea"/>
                <a:cs typeface="+mn-cs"/>
              </a:defRPr>
            </a:lvl1pPr>
            <a:lvl2pPr marL="457200" indent="0" algn="ctr" defTabSz="914400" rtl="0" eaLnBrk="1" latinLnBrk="0" hangingPunct="1">
              <a:lnSpc>
                <a:spcPct val="150000"/>
              </a:lnSpc>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lnSpc>
                <a:spcPct val="150000"/>
              </a:lnSpc>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lnSpc>
                <a:spcPct val="150000"/>
              </a:lnSpc>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lnSpc>
                <a:spcPct val="150000"/>
              </a:lnSpc>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ja-JP" altLang="en-US" dirty="0"/>
              <a:t>（年）</a:t>
            </a:r>
          </a:p>
        </p:txBody>
      </p:sp>
      <p:sp>
        <p:nvSpPr>
          <p:cNvPr id="6" name="タイトル 1"/>
          <p:cNvSpPr txBox="1">
            <a:spLocks/>
          </p:cNvSpPr>
          <p:nvPr/>
        </p:nvSpPr>
        <p:spPr>
          <a:xfrm>
            <a:off x="2220316" y="851354"/>
            <a:ext cx="7772400" cy="917575"/>
          </a:xfrm>
          <a:prstGeom prst="rect">
            <a:avLst/>
          </a:prstGeom>
        </p:spPr>
        <p:txBody>
          <a:bodyPr vert="horz" lIns="91440" tIns="45720" rIns="91440" bIns="45720" rtlCol="0" anchor="b">
            <a:normAutofit/>
          </a:bodyPr>
          <a:lstStyle>
            <a:lvl1pPr algn="ctr" defTabSz="914400" rtl="0" eaLnBrk="1" latinLnBrk="0" hangingPunct="1">
              <a:spcBef>
                <a:spcPct val="0"/>
              </a:spcBef>
              <a:buNone/>
              <a:defRPr kumimoji="1" sz="5400" kern="120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4800" dirty="0">
                <a:solidFill>
                  <a:srgbClr val="FF0000"/>
                </a:solidFill>
                <a:latin typeface="HG丸ｺﾞｼｯｸM-PRO"/>
                <a:ea typeface="HG丸ｺﾞｼｯｸM-PRO"/>
                <a:cs typeface="HG丸ｺﾞｼｯｸM-PRO"/>
              </a:rPr>
              <a:t>≠</a:t>
            </a:r>
            <a:r>
              <a:rPr lang="ja-JP" altLang="en-US" sz="4800" dirty="0">
                <a:solidFill>
                  <a:srgbClr val="FF0000"/>
                </a:solidFill>
                <a:latin typeface="HG丸ｺﾞｼｯｸM-PRO"/>
                <a:ea typeface="HG丸ｺﾞｼｯｸM-PRO"/>
                <a:cs typeface="HG丸ｺﾞｼｯｸM-PRO"/>
              </a:rPr>
              <a:t>日本の総医療費</a:t>
            </a:r>
          </a:p>
        </p:txBody>
      </p:sp>
      <p:grpSp>
        <p:nvGrpSpPr>
          <p:cNvPr id="12" name="グループ化 11">
            <a:extLst>
              <a:ext uri="{FF2B5EF4-FFF2-40B4-BE49-F238E27FC236}">
                <a16:creationId xmlns:a16="http://schemas.microsoft.com/office/drawing/2014/main" id="{33289A62-160D-F000-034E-7A74EB5BF3C9}"/>
              </a:ext>
            </a:extLst>
          </p:cNvPr>
          <p:cNvGrpSpPr/>
          <p:nvPr/>
        </p:nvGrpSpPr>
        <p:grpSpPr>
          <a:xfrm>
            <a:off x="747252" y="2871019"/>
            <a:ext cx="11031793" cy="324465"/>
            <a:chOff x="747252" y="2871019"/>
            <a:chExt cx="11031793" cy="324465"/>
          </a:xfrm>
        </p:grpSpPr>
        <p:sp>
          <p:nvSpPr>
            <p:cNvPr id="8" name="正方形/長方形 7">
              <a:extLst>
                <a:ext uri="{FF2B5EF4-FFF2-40B4-BE49-F238E27FC236}">
                  <a16:creationId xmlns:a16="http://schemas.microsoft.com/office/drawing/2014/main" id="{BB6C2B55-1212-A90D-8586-661C08EB74D4}"/>
                </a:ext>
              </a:extLst>
            </p:cNvPr>
            <p:cNvSpPr/>
            <p:nvPr/>
          </p:nvSpPr>
          <p:spPr>
            <a:xfrm>
              <a:off x="747252" y="2871019"/>
              <a:ext cx="304800" cy="32446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76329908-C241-2120-BD0D-74E626B1406C}"/>
                </a:ext>
              </a:extLst>
            </p:cNvPr>
            <p:cNvCxnSpPr>
              <a:cxnSpLocks/>
            </p:cNvCxnSpPr>
            <p:nvPr/>
          </p:nvCxnSpPr>
          <p:spPr>
            <a:xfrm>
              <a:off x="1052052" y="3052916"/>
              <a:ext cx="107269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a:extLst>
              <a:ext uri="{FF2B5EF4-FFF2-40B4-BE49-F238E27FC236}">
                <a16:creationId xmlns:a16="http://schemas.microsoft.com/office/drawing/2014/main" id="{C8CEB23F-BBE1-6896-3B57-5B908D51AF37}"/>
              </a:ext>
            </a:extLst>
          </p:cNvPr>
          <p:cNvSpPr>
            <a:spLocks noGrp="1"/>
          </p:cNvSpPr>
          <p:nvPr>
            <p:ph type="sldNum" sz="quarter" idx="12"/>
          </p:nvPr>
        </p:nvSpPr>
        <p:spPr/>
        <p:txBody>
          <a:bodyPr/>
          <a:lstStyle/>
          <a:p>
            <a:fld id="{7F53A4F6-1DED-4042-94B1-26CBF9BCF6BA}" type="slidenum">
              <a:rPr kumimoji="1" lang="ja-JP" altLang="en-US" smtClean="0"/>
              <a:t>4</a:t>
            </a:fld>
            <a:endParaRPr kumimoji="1" lang="ja-JP" altLang="en-US"/>
          </a:p>
        </p:txBody>
      </p:sp>
    </p:spTree>
    <p:extLst>
      <p:ext uri="{BB962C8B-B14F-4D97-AF65-F5344CB8AC3E}">
        <p14:creationId xmlns:p14="http://schemas.microsoft.com/office/powerpoint/2010/main" val="362083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18" dur="200"/>
                                        <p:tgtEl>
                                          <p:spTgt spid="4">
                                            <p:graphicEl>
                                              <a:chart seriesIdx="-3" categoryIdx="-3" bldStep="gridLegend"/>
                                            </p:graphicEl>
                                          </p:spTgt>
                                        </p:tgtEl>
                                      </p:cBhvr>
                                    </p:animEffect>
                                  </p:childTnLst>
                                </p:cTn>
                              </p:par>
                            </p:childTnLst>
                          </p:cTn>
                        </p:par>
                        <p:par>
                          <p:cTn id="19" fill="hold">
                            <p:stCondLst>
                              <p:cond delay="1200"/>
                            </p:stCondLst>
                            <p:childTnLst>
                              <p:par>
                                <p:cTn id="20" presetID="22" presetClass="entr" presetSubtype="4" fill="hold" grpId="0" nodeType="afterEffect">
                                  <p:stCondLst>
                                    <p:cond delay="0"/>
                                  </p:stCondLst>
                                  <p:childTnLst>
                                    <p:set>
                                      <p:cBhvr>
                                        <p:cTn id="21"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22" dur="200"/>
                                        <p:tgtEl>
                                          <p:spTgt spid="4">
                                            <p:graphicEl>
                                              <a:chart seriesIdx="-4" categoryIdx="0" bldStep="category"/>
                                            </p:graphicEl>
                                          </p:spTgt>
                                        </p:tgtEl>
                                      </p:cBhvr>
                                    </p:animEffect>
                                  </p:childTnLst>
                                </p:cTn>
                              </p:par>
                            </p:childTnLst>
                          </p:cTn>
                        </p:par>
                        <p:par>
                          <p:cTn id="23" fill="hold">
                            <p:stCondLst>
                              <p:cond delay="1400"/>
                            </p:stCondLst>
                            <p:childTnLst>
                              <p:par>
                                <p:cTn id="24" presetID="22" presetClass="entr" presetSubtype="4" fill="hold" grpId="0" nodeType="afterEffect">
                                  <p:stCondLst>
                                    <p:cond delay="0"/>
                                  </p:stCondLst>
                                  <p:childTnLst>
                                    <p:set>
                                      <p:cBhvr>
                                        <p:cTn id="25"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26" dur="200"/>
                                        <p:tgtEl>
                                          <p:spTgt spid="4">
                                            <p:graphicEl>
                                              <a:chart seriesIdx="-4" categoryIdx="1" bldStep="category"/>
                                            </p:graphicEl>
                                          </p:spTgt>
                                        </p:tgtEl>
                                      </p:cBhvr>
                                    </p:animEffect>
                                  </p:childTnLst>
                                </p:cTn>
                              </p:par>
                            </p:childTnLst>
                          </p:cTn>
                        </p:par>
                        <p:par>
                          <p:cTn id="27" fill="hold">
                            <p:stCondLst>
                              <p:cond delay="1600"/>
                            </p:stCondLst>
                            <p:childTnLst>
                              <p:par>
                                <p:cTn id="28" presetID="22" presetClass="entr" presetSubtype="4" fill="hold" grpId="0" nodeType="afterEffect">
                                  <p:stCondLst>
                                    <p:cond delay="0"/>
                                  </p:stCondLst>
                                  <p:childTnLst>
                                    <p:set>
                                      <p:cBhvr>
                                        <p:cTn id="29"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30" dur="200"/>
                                        <p:tgtEl>
                                          <p:spTgt spid="4">
                                            <p:graphicEl>
                                              <a:chart seriesIdx="-4" categoryIdx="2" bldStep="category"/>
                                            </p:graphicEl>
                                          </p:spTgt>
                                        </p:tgtEl>
                                      </p:cBhvr>
                                    </p:animEffect>
                                  </p:childTnLst>
                                </p:cTn>
                              </p:par>
                            </p:childTnLst>
                          </p:cTn>
                        </p:par>
                        <p:par>
                          <p:cTn id="31" fill="hold">
                            <p:stCondLst>
                              <p:cond delay="1800"/>
                            </p:stCondLst>
                            <p:childTnLst>
                              <p:par>
                                <p:cTn id="32" presetID="22" presetClass="entr" presetSubtype="4" fill="hold" grpId="0" nodeType="afterEffect">
                                  <p:stCondLst>
                                    <p:cond delay="0"/>
                                  </p:stCondLst>
                                  <p:childTnLst>
                                    <p:set>
                                      <p:cBhvr>
                                        <p:cTn id="33"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34" dur="200"/>
                                        <p:tgtEl>
                                          <p:spTgt spid="4">
                                            <p:graphicEl>
                                              <a:chart seriesIdx="-4" categoryIdx="3" bldStep="category"/>
                                            </p:graphicEl>
                                          </p:spTgt>
                                        </p:tgtEl>
                                      </p:cBhvr>
                                    </p:animEffec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down)">
                                      <p:cBhvr>
                                        <p:cTn id="38" dur="200"/>
                                        <p:tgtEl>
                                          <p:spTgt spid="4">
                                            <p:graphicEl>
                                              <a:chart seriesIdx="-4" categoryIdx="4" bldStep="category"/>
                                            </p:graphicEl>
                                          </p:spTgt>
                                        </p:tgtEl>
                                      </p:cBhvr>
                                    </p:animEffect>
                                  </p:childTnLst>
                                </p:cTn>
                              </p:par>
                            </p:childTnLst>
                          </p:cTn>
                        </p:par>
                        <p:par>
                          <p:cTn id="39" fill="hold">
                            <p:stCondLst>
                              <p:cond delay="2200"/>
                            </p:stCondLst>
                            <p:childTnLst>
                              <p:par>
                                <p:cTn id="40" presetID="22" presetClass="entr" presetSubtype="4" fill="hold" grpId="0" nodeType="afterEffect">
                                  <p:stCondLst>
                                    <p:cond delay="0"/>
                                  </p:stCondLst>
                                  <p:childTnLst>
                                    <p:set>
                                      <p:cBhvr>
                                        <p:cTn id="41"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wipe(down)">
                                      <p:cBhvr>
                                        <p:cTn id="42" dur="200"/>
                                        <p:tgtEl>
                                          <p:spTgt spid="4">
                                            <p:graphicEl>
                                              <a:chart seriesIdx="-4" categoryIdx="5" bldStep="category"/>
                                            </p:graphicEl>
                                          </p:spTgt>
                                        </p:tgtEl>
                                      </p:cBhvr>
                                    </p:animEffect>
                                  </p:childTnLst>
                                </p:cTn>
                              </p:par>
                            </p:childTnLst>
                          </p:cTn>
                        </p:par>
                        <p:par>
                          <p:cTn id="43" fill="hold">
                            <p:stCondLst>
                              <p:cond delay="2400"/>
                            </p:stCondLst>
                            <p:childTnLst>
                              <p:par>
                                <p:cTn id="44" presetID="22" presetClass="entr" presetSubtype="4" fill="hold" grpId="0" nodeType="afterEffect">
                                  <p:stCondLst>
                                    <p:cond delay="0"/>
                                  </p:stCondLst>
                                  <p:childTnLst>
                                    <p:set>
                                      <p:cBhvr>
                                        <p:cTn id="45"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wipe(down)">
                                      <p:cBhvr>
                                        <p:cTn id="46" dur="200"/>
                                        <p:tgtEl>
                                          <p:spTgt spid="4">
                                            <p:graphicEl>
                                              <a:chart seriesIdx="-4" categoryIdx="6" bldStep="category"/>
                                            </p:graphicEl>
                                          </p:spTgt>
                                        </p:tgtEl>
                                      </p:cBhvr>
                                    </p:animEffect>
                                  </p:childTnLst>
                                </p:cTn>
                              </p:par>
                            </p:childTnLst>
                          </p:cTn>
                        </p:par>
                        <p:par>
                          <p:cTn id="47" fill="hold">
                            <p:stCondLst>
                              <p:cond delay="2600"/>
                            </p:stCondLst>
                            <p:childTnLst>
                              <p:par>
                                <p:cTn id="48" presetID="22" presetClass="entr" presetSubtype="4" fill="hold" grpId="0" nodeType="afterEffect">
                                  <p:stCondLst>
                                    <p:cond delay="0"/>
                                  </p:stCondLst>
                                  <p:childTnLst>
                                    <p:set>
                                      <p:cBhvr>
                                        <p:cTn id="49"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wipe(down)">
                                      <p:cBhvr>
                                        <p:cTn id="50" dur="200"/>
                                        <p:tgtEl>
                                          <p:spTgt spid="4">
                                            <p:graphicEl>
                                              <a:chart seriesIdx="-4" categoryIdx="7" bldStep="category"/>
                                            </p:graphicEl>
                                          </p:spTgt>
                                        </p:tgtEl>
                                      </p:cBhvr>
                                    </p:animEffect>
                                  </p:childTnLst>
                                </p:cTn>
                              </p:par>
                            </p:childTnLst>
                          </p:cTn>
                        </p:par>
                        <p:par>
                          <p:cTn id="51" fill="hold">
                            <p:stCondLst>
                              <p:cond delay="2800"/>
                            </p:stCondLst>
                            <p:childTnLst>
                              <p:par>
                                <p:cTn id="52" presetID="22" presetClass="entr" presetSubtype="4" fill="hold" grpId="0" nodeType="afterEffect">
                                  <p:stCondLst>
                                    <p:cond delay="0"/>
                                  </p:stCondLst>
                                  <p:childTnLst>
                                    <p:set>
                                      <p:cBhvr>
                                        <p:cTn id="53" dur="1" fill="hold">
                                          <p:stCondLst>
                                            <p:cond delay="0"/>
                                          </p:stCondLst>
                                        </p:cTn>
                                        <p:tgtEl>
                                          <p:spTgt spid="4">
                                            <p:graphicEl>
                                              <a:chart seriesIdx="-4" categoryIdx="8" bldStep="category"/>
                                            </p:graphicEl>
                                          </p:spTgt>
                                        </p:tgtEl>
                                        <p:attrNameLst>
                                          <p:attrName>style.visibility</p:attrName>
                                        </p:attrNameLst>
                                      </p:cBhvr>
                                      <p:to>
                                        <p:strVal val="visible"/>
                                      </p:to>
                                    </p:set>
                                    <p:animEffect transition="in" filter="wipe(down)">
                                      <p:cBhvr>
                                        <p:cTn id="54" dur="200"/>
                                        <p:tgtEl>
                                          <p:spTgt spid="4">
                                            <p:graphicEl>
                                              <a:chart seriesIdx="-4" categoryIdx="8" bldStep="category"/>
                                            </p:graphicEl>
                                          </p:spTgt>
                                        </p:tgtEl>
                                      </p:cBhvr>
                                    </p:animEffect>
                                  </p:childTnLst>
                                </p:cTn>
                              </p:par>
                            </p:childTnLst>
                          </p:cTn>
                        </p:par>
                        <p:par>
                          <p:cTn id="55" fill="hold">
                            <p:stCondLst>
                              <p:cond delay="3000"/>
                            </p:stCondLst>
                            <p:childTnLst>
                              <p:par>
                                <p:cTn id="56" presetID="22" presetClass="entr" presetSubtype="4" fill="hold" grpId="0" nodeType="afterEffect">
                                  <p:stCondLst>
                                    <p:cond delay="0"/>
                                  </p:stCondLst>
                                  <p:childTnLst>
                                    <p:set>
                                      <p:cBhvr>
                                        <p:cTn id="57" dur="1" fill="hold">
                                          <p:stCondLst>
                                            <p:cond delay="0"/>
                                          </p:stCondLst>
                                        </p:cTn>
                                        <p:tgtEl>
                                          <p:spTgt spid="4">
                                            <p:graphicEl>
                                              <a:chart seriesIdx="-4" categoryIdx="9" bldStep="category"/>
                                            </p:graphicEl>
                                          </p:spTgt>
                                        </p:tgtEl>
                                        <p:attrNameLst>
                                          <p:attrName>style.visibility</p:attrName>
                                        </p:attrNameLst>
                                      </p:cBhvr>
                                      <p:to>
                                        <p:strVal val="visible"/>
                                      </p:to>
                                    </p:set>
                                    <p:animEffect transition="in" filter="wipe(down)">
                                      <p:cBhvr>
                                        <p:cTn id="58" dur="200"/>
                                        <p:tgtEl>
                                          <p:spTgt spid="4">
                                            <p:graphicEl>
                                              <a:chart seriesIdx="-4" categoryIdx="9" bldStep="category"/>
                                            </p:graphicEl>
                                          </p:spTgt>
                                        </p:tgtEl>
                                      </p:cBhvr>
                                    </p:animEffect>
                                  </p:childTnLst>
                                </p:cTn>
                              </p:par>
                            </p:childTnLst>
                          </p:cTn>
                        </p:par>
                        <p:par>
                          <p:cTn id="59" fill="hold">
                            <p:stCondLst>
                              <p:cond delay="3200"/>
                            </p:stCondLst>
                            <p:childTnLst>
                              <p:par>
                                <p:cTn id="60" presetID="22" presetClass="entr" presetSubtype="4" fill="hold" grpId="0" nodeType="afterEffect">
                                  <p:stCondLst>
                                    <p:cond delay="0"/>
                                  </p:stCondLst>
                                  <p:childTnLst>
                                    <p:set>
                                      <p:cBhvr>
                                        <p:cTn id="61" dur="1" fill="hold">
                                          <p:stCondLst>
                                            <p:cond delay="0"/>
                                          </p:stCondLst>
                                        </p:cTn>
                                        <p:tgtEl>
                                          <p:spTgt spid="4">
                                            <p:graphicEl>
                                              <a:chart seriesIdx="-4" categoryIdx="10" bldStep="category"/>
                                            </p:graphicEl>
                                          </p:spTgt>
                                        </p:tgtEl>
                                        <p:attrNameLst>
                                          <p:attrName>style.visibility</p:attrName>
                                        </p:attrNameLst>
                                      </p:cBhvr>
                                      <p:to>
                                        <p:strVal val="visible"/>
                                      </p:to>
                                    </p:set>
                                    <p:animEffect transition="in" filter="wipe(down)">
                                      <p:cBhvr>
                                        <p:cTn id="62" dur="200"/>
                                        <p:tgtEl>
                                          <p:spTgt spid="4">
                                            <p:graphicEl>
                                              <a:chart seriesIdx="-4" categoryIdx="10" bldStep="category"/>
                                            </p:graphicEl>
                                          </p:spTgt>
                                        </p:tgtEl>
                                      </p:cBhvr>
                                    </p:animEffect>
                                  </p:childTnLst>
                                </p:cTn>
                              </p:par>
                            </p:childTnLst>
                          </p:cTn>
                        </p:par>
                        <p:par>
                          <p:cTn id="63" fill="hold">
                            <p:stCondLst>
                              <p:cond delay="3400"/>
                            </p:stCondLst>
                            <p:childTnLst>
                              <p:par>
                                <p:cTn id="64" presetID="22" presetClass="entr" presetSubtype="4" fill="hold" grpId="0" nodeType="afterEffect">
                                  <p:stCondLst>
                                    <p:cond delay="0"/>
                                  </p:stCondLst>
                                  <p:childTnLst>
                                    <p:set>
                                      <p:cBhvr>
                                        <p:cTn id="65" dur="1" fill="hold">
                                          <p:stCondLst>
                                            <p:cond delay="0"/>
                                          </p:stCondLst>
                                        </p:cTn>
                                        <p:tgtEl>
                                          <p:spTgt spid="4">
                                            <p:graphicEl>
                                              <a:chart seriesIdx="-4" categoryIdx="11" bldStep="category"/>
                                            </p:graphicEl>
                                          </p:spTgt>
                                        </p:tgtEl>
                                        <p:attrNameLst>
                                          <p:attrName>style.visibility</p:attrName>
                                        </p:attrNameLst>
                                      </p:cBhvr>
                                      <p:to>
                                        <p:strVal val="visible"/>
                                      </p:to>
                                    </p:set>
                                    <p:animEffect transition="in" filter="wipe(down)">
                                      <p:cBhvr>
                                        <p:cTn id="66" dur="200"/>
                                        <p:tgtEl>
                                          <p:spTgt spid="4">
                                            <p:graphicEl>
                                              <a:chart seriesIdx="-4" categoryIdx="11" bldStep="category"/>
                                            </p:graphicEl>
                                          </p:spTgt>
                                        </p:tgtEl>
                                      </p:cBhvr>
                                    </p:animEffect>
                                  </p:childTnLst>
                                </p:cTn>
                              </p:par>
                            </p:childTnLst>
                          </p:cTn>
                        </p:par>
                        <p:par>
                          <p:cTn id="67" fill="hold">
                            <p:stCondLst>
                              <p:cond delay="3600"/>
                            </p:stCondLst>
                            <p:childTnLst>
                              <p:par>
                                <p:cTn id="68" presetID="22" presetClass="entr" presetSubtype="4" fill="hold" grpId="0" nodeType="afterEffect">
                                  <p:stCondLst>
                                    <p:cond delay="0"/>
                                  </p:stCondLst>
                                  <p:childTnLst>
                                    <p:set>
                                      <p:cBhvr>
                                        <p:cTn id="69" dur="1" fill="hold">
                                          <p:stCondLst>
                                            <p:cond delay="0"/>
                                          </p:stCondLst>
                                        </p:cTn>
                                        <p:tgtEl>
                                          <p:spTgt spid="4">
                                            <p:graphicEl>
                                              <a:chart seriesIdx="-4" categoryIdx="12" bldStep="category"/>
                                            </p:graphicEl>
                                          </p:spTgt>
                                        </p:tgtEl>
                                        <p:attrNameLst>
                                          <p:attrName>style.visibility</p:attrName>
                                        </p:attrNameLst>
                                      </p:cBhvr>
                                      <p:to>
                                        <p:strVal val="visible"/>
                                      </p:to>
                                    </p:set>
                                    <p:animEffect transition="in" filter="wipe(down)">
                                      <p:cBhvr>
                                        <p:cTn id="70" dur="200"/>
                                        <p:tgtEl>
                                          <p:spTgt spid="4">
                                            <p:graphicEl>
                                              <a:chart seriesIdx="-4" categoryIdx="12" bldStep="category"/>
                                            </p:graphicEl>
                                          </p:spTgt>
                                        </p:tgtEl>
                                      </p:cBhvr>
                                    </p:animEffect>
                                  </p:childTnLst>
                                </p:cTn>
                              </p:par>
                            </p:childTnLst>
                          </p:cTn>
                        </p:par>
                        <p:par>
                          <p:cTn id="71" fill="hold">
                            <p:stCondLst>
                              <p:cond delay="3800"/>
                            </p:stCondLst>
                            <p:childTnLst>
                              <p:par>
                                <p:cTn id="72" presetID="22" presetClass="entr" presetSubtype="4" fill="hold" grpId="0" nodeType="afterEffect">
                                  <p:stCondLst>
                                    <p:cond delay="0"/>
                                  </p:stCondLst>
                                  <p:childTnLst>
                                    <p:set>
                                      <p:cBhvr>
                                        <p:cTn id="73" dur="1" fill="hold">
                                          <p:stCondLst>
                                            <p:cond delay="0"/>
                                          </p:stCondLst>
                                        </p:cTn>
                                        <p:tgtEl>
                                          <p:spTgt spid="4">
                                            <p:graphicEl>
                                              <a:chart seriesIdx="-4" categoryIdx="13" bldStep="category"/>
                                            </p:graphicEl>
                                          </p:spTgt>
                                        </p:tgtEl>
                                        <p:attrNameLst>
                                          <p:attrName>style.visibility</p:attrName>
                                        </p:attrNameLst>
                                      </p:cBhvr>
                                      <p:to>
                                        <p:strVal val="visible"/>
                                      </p:to>
                                    </p:set>
                                    <p:animEffect transition="in" filter="wipe(down)">
                                      <p:cBhvr>
                                        <p:cTn id="74" dur="200"/>
                                        <p:tgtEl>
                                          <p:spTgt spid="4">
                                            <p:graphicEl>
                                              <a:chart seriesIdx="-4" categoryIdx="13" bldStep="category"/>
                                            </p:graphicEl>
                                          </p:spTgt>
                                        </p:tgtEl>
                                      </p:cBhvr>
                                    </p:animEffect>
                                  </p:childTnLst>
                                </p:cTn>
                              </p:par>
                            </p:childTnLst>
                          </p:cTn>
                        </p:par>
                        <p:par>
                          <p:cTn id="75" fill="hold">
                            <p:stCondLst>
                              <p:cond delay="4000"/>
                            </p:stCondLst>
                            <p:childTnLst>
                              <p:par>
                                <p:cTn id="76" presetID="22" presetClass="entr" presetSubtype="4" fill="hold" grpId="0" nodeType="afterEffect">
                                  <p:stCondLst>
                                    <p:cond delay="0"/>
                                  </p:stCondLst>
                                  <p:childTnLst>
                                    <p:set>
                                      <p:cBhvr>
                                        <p:cTn id="77" dur="1" fill="hold">
                                          <p:stCondLst>
                                            <p:cond delay="0"/>
                                          </p:stCondLst>
                                        </p:cTn>
                                        <p:tgtEl>
                                          <p:spTgt spid="4">
                                            <p:graphicEl>
                                              <a:chart seriesIdx="-4" categoryIdx="14" bldStep="category"/>
                                            </p:graphicEl>
                                          </p:spTgt>
                                        </p:tgtEl>
                                        <p:attrNameLst>
                                          <p:attrName>style.visibility</p:attrName>
                                        </p:attrNameLst>
                                      </p:cBhvr>
                                      <p:to>
                                        <p:strVal val="visible"/>
                                      </p:to>
                                    </p:set>
                                    <p:animEffect transition="in" filter="wipe(down)">
                                      <p:cBhvr>
                                        <p:cTn id="78" dur="200"/>
                                        <p:tgtEl>
                                          <p:spTgt spid="4">
                                            <p:graphicEl>
                                              <a:chart seriesIdx="-4" categoryIdx="14" bldStep="category"/>
                                            </p:graphicEl>
                                          </p:spTgt>
                                        </p:tgtEl>
                                      </p:cBhvr>
                                    </p:animEffect>
                                  </p:childTnLst>
                                </p:cTn>
                              </p:par>
                            </p:childTnLst>
                          </p:cTn>
                        </p:par>
                        <p:par>
                          <p:cTn id="79" fill="hold">
                            <p:stCondLst>
                              <p:cond delay="4200"/>
                            </p:stCondLst>
                            <p:childTnLst>
                              <p:par>
                                <p:cTn id="80" presetID="22" presetClass="entr" presetSubtype="4" fill="hold" grpId="0" nodeType="afterEffect">
                                  <p:stCondLst>
                                    <p:cond delay="0"/>
                                  </p:stCondLst>
                                  <p:childTnLst>
                                    <p:set>
                                      <p:cBhvr>
                                        <p:cTn id="81" dur="1" fill="hold">
                                          <p:stCondLst>
                                            <p:cond delay="0"/>
                                          </p:stCondLst>
                                        </p:cTn>
                                        <p:tgtEl>
                                          <p:spTgt spid="4">
                                            <p:graphicEl>
                                              <a:chart seriesIdx="-4" categoryIdx="15" bldStep="category"/>
                                            </p:graphicEl>
                                          </p:spTgt>
                                        </p:tgtEl>
                                        <p:attrNameLst>
                                          <p:attrName>style.visibility</p:attrName>
                                        </p:attrNameLst>
                                      </p:cBhvr>
                                      <p:to>
                                        <p:strVal val="visible"/>
                                      </p:to>
                                    </p:set>
                                    <p:animEffect transition="in" filter="wipe(down)">
                                      <p:cBhvr>
                                        <p:cTn id="82" dur="200"/>
                                        <p:tgtEl>
                                          <p:spTgt spid="4">
                                            <p:graphicEl>
                                              <a:chart seriesIdx="-4" categoryIdx="15" bldStep="category"/>
                                            </p:graphicEl>
                                          </p:spTgt>
                                        </p:tgtEl>
                                      </p:cBhvr>
                                    </p:animEffect>
                                  </p:childTnLst>
                                </p:cTn>
                              </p:par>
                            </p:childTnLst>
                          </p:cTn>
                        </p:par>
                        <p:par>
                          <p:cTn id="83" fill="hold">
                            <p:stCondLst>
                              <p:cond delay="4400"/>
                            </p:stCondLst>
                            <p:childTnLst>
                              <p:par>
                                <p:cTn id="84" presetID="22" presetClass="entr" presetSubtype="4" fill="hold" grpId="0" nodeType="afterEffect">
                                  <p:stCondLst>
                                    <p:cond delay="0"/>
                                  </p:stCondLst>
                                  <p:childTnLst>
                                    <p:set>
                                      <p:cBhvr>
                                        <p:cTn id="85" dur="1" fill="hold">
                                          <p:stCondLst>
                                            <p:cond delay="0"/>
                                          </p:stCondLst>
                                        </p:cTn>
                                        <p:tgtEl>
                                          <p:spTgt spid="4">
                                            <p:graphicEl>
                                              <a:chart seriesIdx="-4" categoryIdx="16" bldStep="category"/>
                                            </p:graphicEl>
                                          </p:spTgt>
                                        </p:tgtEl>
                                        <p:attrNameLst>
                                          <p:attrName>style.visibility</p:attrName>
                                        </p:attrNameLst>
                                      </p:cBhvr>
                                      <p:to>
                                        <p:strVal val="visible"/>
                                      </p:to>
                                    </p:set>
                                    <p:animEffect transition="in" filter="wipe(down)">
                                      <p:cBhvr>
                                        <p:cTn id="86" dur="200"/>
                                        <p:tgtEl>
                                          <p:spTgt spid="4">
                                            <p:graphicEl>
                                              <a:chart seriesIdx="-4" categoryIdx="16" bldStep="category"/>
                                            </p:graphicEl>
                                          </p:spTgt>
                                        </p:tgtEl>
                                      </p:cBhvr>
                                    </p:animEffect>
                                  </p:childTnLst>
                                </p:cTn>
                              </p:par>
                            </p:childTnLst>
                          </p:cTn>
                        </p:par>
                        <p:par>
                          <p:cTn id="87" fill="hold">
                            <p:stCondLst>
                              <p:cond delay="4600"/>
                            </p:stCondLst>
                            <p:childTnLst>
                              <p:par>
                                <p:cTn id="88" presetID="22" presetClass="entr" presetSubtype="4" fill="hold" grpId="0" nodeType="afterEffect">
                                  <p:stCondLst>
                                    <p:cond delay="0"/>
                                  </p:stCondLst>
                                  <p:childTnLst>
                                    <p:set>
                                      <p:cBhvr>
                                        <p:cTn id="89" dur="1" fill="hold">
                                          <p:stCondLst>
                                            <p:cond delay="0"/>
                                          </p:stCondLst>
                                        </p:cTn>
                                        <p:tgtEl>
                                          <p:spTgt spid="4">
                                            <p:graphicEl>
                                              <a:chart seriesIdx="-4" categoryIdx="17" bldStep="category"/>
                                            </p:graphicEl>
                                          </p:spTgt>
                                        </p:tgtEl>
                                        <p:attrNameLst>
                                          <p:attrName>style.visibility</p:attrName>
                                        </p:attrNameLst>
                                      </p:cBhvr>
                                      <p:to>
                                        <p:strVal val="visible"/>
                                      </p:to>
                                    </p:set>
                                    <p:animEffect transition="in" filter="wipe(down)">
                                      <p:cBhvr>
                                        <p:cTn id="90" dur="200"/>
                                        <p:tgtEl>
                                          <p:spTgt spid="4">
                                            <p:graphicEl>
                                              <a:chart seriesIdx="-4" categoryIdx="17" bldStep="category"/>
                                            </p:graphicEl>
                                          </p:spTgt>
                                        </p:tgtEl>
                                      </p:cBhvr>
                                    </p:animEffect>
                                  </p:childTnLst>
                                </p:cTn>
                              </p:par>
                            </p:childTnLst>
                          </p:cTn>
                        </p:par>
                        <p:par>
                          <p:cTn id="91" fill="hold">
                            <p:stCondLst>
                              <p:cond delay="4800"/>
                            </p:stCondLst>
                            <p:childTnLst>
                              <p:par>
                                <p:cTn id="92" presetID="22" presetClass="entr" presetSubtype="4" fill="hold" grpId="0" nodeType="afterEffect">
                                  <p:stCondLst>
                                    <p:cond delay="0"/>
                                  </p:stCondLst>
                                  <p:childTnLst>
                                    <p:set>
                                      <p:cBhvr>
                                        <p:cTn id="93" dur="1" fill="hold">
                                          <p:stCondLst>
                                            <p:cond delay="0"/>
                                          </p:stCondLst>
                                        </p:cTn>
                                        <p:tgtEl>
                                          <p:spTgt spid="4">
                                            <p:graphicEl>
                                              <a:chart seriesIdx="-4" categoryIdx="18" bldStep="category"/>
                                            </p:graphicEl>
                                          </p:spTgt>
                                        </p:tgtEl>
                                        <p:attrNameLst>
                                          <p:attrName>style.visibility</p:attrName>
                                        </p:attrNameLst>
                                      </p:cBhvr>
                                      <p:to>
                                        <p:strVal val="visible"/>
                                      </p:to>
                                    </p:set>
                                    <p:animEffect transition="in" filter="wipe(down)">
                                      <p:cBhvr>
                                        <p:cTn id="94" dur="200"/>
                                        <p:tgtEl>
                                          <p:spTgt spid="4">
                                            <p:graphicEl>
                                              <a:chart seriesIdx="-4" categoryIdx="18" bldStep="category"/>
                                            </p:graphicEl>
                                          </p:spTgt>
                                        </p:tgtEl>
                                      </p:cBhvr>
                                    </p:animEffect>
                                  </p:childTnLst>
                                </p:cTn>
                              </p:par>
                            </p:childTnLst>
                          </p:cTn>
                        </p:par>
                        <p:par>
                          <p:cTn id="95" fill="hold">
                            <p:stCondLst>
                              <p:cond delay="5000"/>
                            </p:stCondLst>
                            <p:childTnLst>
                              <p:par>
                                <p:cTn id="96" presetID="22" presetClass="entr" presetSubtype="4" fill="hold" grpId="0" nodeType="afterEffect">
                                  <p:stCondLst>
                                    <p:cond delay="0"/>
                                  </p:stCondLst>
                                  <p:childTnLst>
                                    <p:set>
                                      <p:cBhvr>
                                        <p:cTn id="97" dur="1" fill="hold">
                                          <p:stCondLst>
                                            <p:cond delay="0"/>
                                          </p:stCondLst>
                                        </p:cTn>
                                        <p:tgtEl>
                                          <p:spTgt spid="4">
                                            <p:graphicEl>
                                              <a:chart seriesIdx="-4" categoryIdx="19" bldStep="category"/>
                                            </p:graphicEl>
                                          </p:spTgt>
                                        </p:tgtEl>
                                        <p:attrNameLst>
                                          <p:attrName>style.visibility</p:attrName>
                                        </p:attrNameLst>
                                      </p:cBhvr>
                                      <p:to>
                                        <p:strVal val="visible"/>
                                      </p:to>
                                    </p:set>
                                    <p:animEffect transition="in" filter="wipe(down)">
                                      <p:cBhvr>
                                        <p:cTn id="98" dur="200"/>
                                        <p:tgtEl>
                                          <p:spTgt spid="4">
                                            <p:graphicEl>
                                              <a:chart seriesIdx="-4" categoryIdx="19" bldStep="category"/>
                                            </p:graphicEl>
                                          </p:spTgt>
                                        </p:tgtEl>
                                      </p:cBhvr>
                                    </p:animEffect>
                                  </p:childTnLst>
                                </p:cTn>
                              </p:par>
                            </p:childTnLst>
                          </p:cTn>
                        </p:par>
                        <p:par>
                          <p:cTn id="99" fill="hold">
                            <p:stCondLst>
                              <p:cond delay="5200"/>
                            </p:stCondLst>
                            <p:childTnLst>
                              <p:par>
                                <p:cTn id="100" presetID="22" presetClass="entr" presetSubtype="4" fill="hold" grpId="0" nodeType="afterEffect">
                                  <p:stCondLst>
                                    <p:cond delay="0"/>
                                  </p:stCondLst>
                                  <p:childTnLst>
                                    <p:set>
                                      <p:cBhvr>
                                        <p:cTn id="101" dur="1" fill="hold">
                                          <p:stCondLst>
                                            <p:cond delay="0"/>
                                          </p:stCondLst>
                                        </p:cTn>
                                        <p:tgtEl>
                                          <p:spTgt spid="4">
                                            <p:graphicEl>
                                              <a:chart seriesIdx="-4" categoryIdx="20" bldStep="category"/>
                                            </p:graphicEl>
                                          </p:spTgt>
                                        </p:tgtEl>
                                        <p:attrNameLst>
                                          <p:attrName>style.visibility</p:attrName>
                                        </p:attrNameLst>
                                      </p:cBhvr>
                                      <p:to>
                                        <p:strVal val="visible"/>
                                      </p:to>
                                    </p:set>
                                    <p:animEffect transition="in" filter="wipe(down)">
                                      <p:cBhvr>
                                        <p:cTn id="102" dur="200"/>
                                        <p:tgtEl>
                                          <p:spTgt spid="4">
                                            <p:graphicEl>
                                              <a:chart seriesIdx="-4" categoryIdx="20" bldStep="category"/>
                                            </p:graphicEl>
                                          </p:spTgt>
                                        </p:tgtEl>
                                      </p:cBhvr>
                                    </p:animEffect>
                                  </p:childTnLst>
                                </p:cTn>
                              </p:par>
                            </p:childTnLst>
                          </p:cTn>
                        </p:par>
                        <p:par>
                          <p:cTn id="103" fill="hold">
                            <p:stCondLst>
                              <p:cond delay="5400"/>
                            </p:stCondLst>
                            <p:childTnLst>
                              <p:par>
                                <p:cTn id="104" presetID="22" presetClass="entr" presetSubtype="4" fill="hold" grpId="0" nodeType="afterEffect">
                                  <p:stCondLst>
                                    <p:cond delay="0"/>
                                  </p:stCondLst>
                                  <p:childTnLst>
                                    <p:set>
                                      <p:cBhvr>
                                        <p:cTn id="105" dur="1" fill="hold">
                                          <p:stCondLst>
                                            <p:cond delay="0"/>
                                          </p:stCondLst>
                                        </p:cTn>
                                        <p:tgtEl>
                                          <p:spTgt spid="4">
                                            <p:graphicEl>
                                              <a:chart seriesIdx="-4" categoryIdx="21" bldStep="category"/>
                                            </p:graphicEl>
                                          </p:spTgt>
                                        </p:tgtEl>
                                        <p:attrNameLst>
                                          <p:attrName>style.visibility</p:attrName>
                                        </p:attrNameLst>
                                      </p:cBhvr>
                                      <p:to>
                                        <p:strVal val="visible"/>
                                      </p:to>
                                    </p:set>
                                    <p:animEffect transition="in" filter="wipe(down)">
                                      <p:cBhvr>
                                        <p:cTn id="106" dur="200"/>
                                        <p:tgtEl>
                                          <p:spTgt spid="4">
                                            <p:graphicEl>
                                              <a:chart seriesIdx="-4" categoryIdx="21" bldStep="category"/>
                                            </p:graphicEl>
                                          </p:spTgt>
                                        </p:tgtEl>
                                      </p:cBhvr>
                                    </p:animEffect>
                                  </p:childTnLst>
                                </p:cTn>
                              </p:par>
                            </p:childTnLst>
                          </p:cTn>
                        </p:par>
                        <p:par>
                          <p:cTn id="107" fill="hold">
                            <p:stCondLst>
                              <p:cond delay="5600"/>
                            </p:stCondLst>
                            <p:childTnLst>
                              <p:par>
                                <p:cTn id="108" presetID="22" presetClass="entr" presetSubtype="4" fill="hold" grpId="0" nodeType="afterEffect">
                                  <p:stCondLst>
                                    <p:cond delay="0"/>
                                  </p:stCondLst>
                                  <p:childTnLst>
                                    <p:set>
                                      <p:cBhvr>
                                        <p:cTn id="109" dur="1" fill="hold">
                                          <p:stCondLst>
                                            <p:cond delay="0"/>
                                          </p:stCondLst>
                                        </p:cTn>
                                        <p:tgtEl>
                                          <p:spTgt spid="4">
                                            <p:graphicEl>
                                              <a:chart seriesIdx="-4" categoryIdx="22" bldStep="category"/>
                                            </p:graphicEl>
                                          </p:spTgt>
                                        </p:tgtEl>
                                        <p:attrNameLst>
                                          <p:attrName>style.visibility</p:attrName>
                                        </p:attrNameLst>
                                      </p:cBhvr>
                                      <p:to>
                                        <p:strVal val="visible"/>
                                      </p:to>
                                    </p:set>
                                    <p:animEffect transition="in" filter="wipe(down)">
                                      <p:cBhvr>
                                        <p:cTn id="110" dur="200"/>
                                        <p:tgtEl>
                                          <p:spTgt spid="4">
                                            <p:graphicEl>
                                              <a:chart seriesIdx="-4" categoryIdx="22" bldStep="category"/>
                                            </p:graphicEl>
                                          </p:spTgt>
                                        </p:tgtEl>
                                      </p:cBhvr>
                                    </p:animEffect>
                                  </p:childTnLst>
                                </p:cTn>
                              </p:par>
                            </p:childTnLst>
                          </p:cTn>
                        </p:par>
                        <p:par>
                          <p:cTn id="111" fill="hold">
                            <p:stCondLst>
                              <p:cond delay="5800"/>
                            </p:stCondLst>
                            <p:childTnLst>
                              <p:par>
                                <p:cTn id="112" presetID="22" presetClass="entr" presetSubtype="4" fill="hold" grpId="0" nodeType="afterEffect">
                                  <p:stCondLst>
                                    <p:cond delay="0"/>
                                  </p:stCondLst>
                                  <p:childTnLst>
                                    <p:set>
                                      <p:cBhvr>
                                        <p:cTn id="113" dur="1" fill="hold">
                                          <p:stCondLst>
                                            <p:cond delay="0"/>
                                          </p:stCondLst>
                                        </p:cTn>
                                        <p:tgtEl>
                                          <p:spTgt spid="4">
                                            <p:graphicEl>
                                              <a:chart seriesIdx="-4" categoryIdx="23" bldStep="category"/>
                                            </p:graphicEl>
                                          </p:spTgt>
                                        </p:tgtEl>
                                        <p:attrNameLst>
                                          <p:attrName>style.visibility</p:attrName>
                                        </p:attrNameLst>
                                      </p:cBhvr>
                                      <p:to>
                                        <p:strVal val="visible"/>
                                      </p:to>
                                    </p:set>
                                    <p:animEffect transition="in" filter="wipe(down)">
                                      <p:cBhvr>
                                        <p:cTn id="114" dur="200"/>
                                        <p:tgtEl>
                                          <p:spTgt spid="4">
                                            <p:graphicEl>
                                              <a:chart seriesIdx="-4" categoryIdx="23" bldStep="category"/>
                                            </p:graphicEl>
                                          </p:spTgt>
                                        </p:tgtEl>
                                      </p:cBhvr>
                                    </p:animEffect>
                                  </p:childTnLst>
                                </p:cTn>
                              </p:par>
                            </p:childTnLst>
                          </p:cTn>
                        </p:par>
                        <p:par>
                          <p:cTn id="115" fill="hold">
                            <p:stCondLst>
                              <p:cond delay="6000"/>
                            </p:stCondLst>
                            <p:childTnLst>
                              <p:par>
                                <p:cTn id="116" presetID="22" presetClass="entr" presetSubtype="4" fill="hold" grpId="0" nodeType="afterEffect">
                                  <p:stCondLst>
                                    <p:cond delay="0"/>
                                  </p:stCondLst>
                                  <p:childTnLst>
                                    <p:set>
                                      <p:cBhvr>
                                        <p:cTn id="117" dur="1" fill="hold">
                                          <p:stCondLst>
                                            <p:cond delay="0"/>
                                          </p:stCondLst>
                                        </p:cTn>
                                        <p:tgtEl>
                                          <p:spTgt spid="4">
                                            <p:graphicEl>
                                              <a:chart seriesIdx="-4" categoryIdx="24" bldStep="category"/>
                                            </p:graphicEl>
                                          </p:spTgt>
                                        </p:tgtEl>
                                        <p:attrNameLst>
                                          <p:attrName>style.visibility</p:attrName>
                                        </p:attrNameLst>
                                      </p:cBhvr>
                                      <p:to>
                                        <p:strVal val="visible"/>
                                      </p:to>
                                    </p:set>
                                    <p:animEffect transition="in" filter="wipe(down)">
                                      <p:cBhvr>
                                        <p:cTn id="118" dur="200"/>
                                        <p:tgtEl>
                                          <p:spTgt spid="4">
                                            <p:graphicEl>
                                              <a:chart seriesIdx="-4" categoryIdx="24" bldStep="category"/>
                                            </p:graphicEl>
                                          </p:spTgt>
                                        </p:tgtEl>
                                      </p:cBhvr>
                                    </p:animEffect>
                                  </p:childTnLst>
                                </p:cTn>
                              </p:par>
                            </p:childTnLst>
                          </p:cTn>
                        </p:par>
                        <p:par>
                          <p:cTn id="119" fill="hold">
                            <p:stCondLst>
                              <p:cond delay="6200"/>
                            </p:stCondLst>
                            <p:childTnLst>
                              <p:par>
                                <p:cTn id="120" presetID="22" presetClass="entr" presetSubtype="4" fill="hold" grpId="0" nodeType="afterEffect">
                                  <p:stCondLst>
                                    <p:cond delay="0"/>
                                  </p:stCondLst>
                                  <p:childTnLst>
                                    <p:set>
                                      <p:cBhvr>
                                        <p:cTn id="121" dur="1" fill="hold">
                                          <p:stCondLst>
                                            <p:cond delay="0"/>
                                          </p:stCondLst>
                                        </p:cTn>
                                        <p:tgtEl>
                                          <p:spTgt spid="4">
                                            <p:graphicEl>
                                              <a:chart seriesIdx="-4" categoryIdx="25" bldStep="category"/>
                                            </p:graphicEl>
                                          </p:spTgt>
                                        </p:tgtEl>
                                        <p:attrNameLst>
                                          <p:attrName>style.visibility</p:attrName>
                                        </p:attrNameLst>
                                      </p:cBhvr>
                                      <p:to>
                                        <p:strVal val="visible"/>
                                      </p:to>
                                    </p:set>
                                    <p:animEffect transition="in" filter="wipe(down)">
                                      <p:cBhvr>
                                        <p:cTn id="122" dur="200"/>
                                        <p:tgtEl>
                                          <p:spTgt spid="4">
                                            <p:graphicEl>
                                              <a:chart seriesIdx="-4" categoryIdx="25" bldStep="category"/>
                                            </p:graphicEl>
                                          </p:spTgt>
                                        </p:tgtEl>
                                      </p:cBhvr>
                                    </p:animEffect>
                                  </p:childTnLst>
                                </p:cTn>
                              </p:par>
                            </p:childTnLst>
                          </p:cTn>
                        </p:par>
                        <p:par>
                          <p:cTn id="123" fill="hold">
                            <p:stCondLst>
                              <p:cond delay="6400"/>
                            </p:stCondLst>
                            <p:childTnLst>
                              <p:par>
                                <p:cTn id="124" presetID="22" presetClass="entr" presetSubtype="4" fill="hold" grpId="0" nodeType="afterEffect">
                                  <p:stCondLst>
                                    <p:cond delay="0"/>
                                  </p:stCondLst>
                                  <p:childTnLst>
                                    <p:set>
                                      <p:cBhvr>
                                        <p:cTn id="125" dur="1" fill="hold">
                                          <p:stCondLst>
                                            <p:cond delay="0"/>
                                          </p:stCondLst>
                                        </p:cTn>
                                        <p:tgtEl>
                                          <p:spTgt spid="4">
                                            <p:graphicEl>
                                              <a:chart seriesIdx="-4" categoryIdx="26" bldStep="category"/>
                                            </p:graphicEl>
                                          </p:spTgt>
                                        </p:tgtEl>
                                        <p:attrNameLst>
                                          <p:attrName>style.visibility</p:attrName>
                                        </p:attrNameLst>
                                      </p:cBhvr>
                                      <p:to>
                                        <p:strVal val="visible"/>
                                      </p:to>
                                    </p:set>
                                    <p:animEffect transition="in" filter="wipe(down)">
                                      <p:cBhvr>
                                        <p:cTn id="126" dur="200"/>
                                        <p:tgtEl>
                                          <p:spTgt spid="4">
                                            <p:graphicEl>
                                              <a:chart seriesIdx="-4" categoryIdx="26" bldStep="category"/>
                                            </p:graphicEl>
                                          </p:spTgt>
                                        </p:tgtEl>
                                      </p:cBhvr>
                                    </p:animEffect>
                                  </p:childTnLst>
                                </p:cTn>
                              </p:par>
                            </p:childTnLst>
                          </p:cTn>
                        </p:par>
                        <p:par>
                          <p:cTn id="127" fill="hold">
                            <p:stCondLst>
                              <p:cond delay="6600"/>
                            </p:stCondLst>
                            <p:childTnLst>
                              <p:par>
                                <p:cTn id="128" presetID="22" presetClass="entr" presetSubtype="4" fill="hold" grpId="0" nodeType="afterEffect">
                                  <p:stCondLst>
                                    <p:cond delay="0"/>
                                  </p:stCondLst>
                                  <p:childTnLst>
                                    <p:set>
                                      <p:cBhvr>
                                        <p:cTn id="129" dur="1" fill="hold">
                                          <p:stCondLst>
                                            <p:cond delay="0"/>
                                          </p:stCondLst>
                                        </p:cTn>
                                        <p:tgtEl>
                                          <p:spTgt spid="4">
                                            <p:graphicEl>
                                              <a:chart seriesIdx="-4" categoryIdx="27" bldStep="category"/>
                                            </p:graphicEl>
                                          </p:spTgt>
                                        </p:tgtEl>
                                        <p:attrNameLst>
                                          <p:attrName>style.visibility</p:attrName>
                                        </p:attrNameLst>
                                      </p:cBhvr>
                                      <p:to>
                                        <p:strVal val="visible"/>
                                      </p:to>
                                    </p:set>
                                    <p:animEffect transition="in" filter="wipe(down)">
                                      <p:cBhvr>
                                        <p:cTn id="130" dur="200"/>
                                        <p:tgtEl>
                                          <p:spTgt spid="4">
                                            <p:graphicEl>
                                              <a:chart seriesIdx="-4" categoryIdx="27" bldStep="category"/>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4">
                                            <p:graphicEl>
                                              <a:chart seriesIdx="-4" categoryIdx="28" bldStep="category"/>
                                            </p:graphicEl>
                                          </p:spTgt>
                                        </p:tgtEl>
                                        <p:attrNameLst>
                                          <p:attrName>style.visibility</p:attrName>
                                        </p:attrNameLst>
                                      </p:cBhvr>
                                      <p:to>
                                        <p:strVal val="visible"/>
                                      </p:to>
                                    </p:set>
                                    <p:animEffect transition="in" filter="wipe(down)">
                                      <p:cBhvr>
                                        <p:cTn id="135" dur="200"/>
                                        <p:tgtEl>
                                          <p:spTgt spid="4">
                                            <p:graphicEl>
                                              <a:chart seriesIdx="-4" categoryIdx="28" bldStep="category"/>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4" fill="hold" grpId="0" nodeType="clickEffect">
                                  <p:stCondLst>
                                    <p:cond delay="0"/>
                                  </p:stCondLst>
                                  <p:childTnLst>
                                    <p:set>
                                      <p:cBhvr>
                                        <p:cTn id="139" dur="1" fill="hold">
                                          <p:stCondLst>
                                            <p:cond delay="0"/>
                                          </p:stCondLst>
                                        </p:cTn>
                                        <p:tgtEl>
                                          <p:spTgt spid="4">
                                            <p:graphicEl>
                                              <a:chart seriesIdx="-4" categoryIdx="29" bldStep="category"/>
                                            </p:graphicEl>
                                          </p:spTgt>
                                        </p:tgtEl>
                                        <p:attrNameLst>
                                          <p:attrName>style.visibility</p:attrName>
                                        </p:attrNameLst>
                                      </p:cBhvr>
                                      <p:to>
                                        <p:strVal val="visible"/>
                                      </p:to>
                                    </p:set>
                                    <p:animEffect transition="in" filter="wipe(down)">
                                      <p:cBhvr>
                                        <p:cTn id="140" dur="200"/>
                                        <p:tgtEl>
                                          <p:spTgt spid="4">
                                            <p:graphicEl>
                                              <a:chart seriesIdx="-4" categoryIdx="29" bldStep="category"/>
                                            </p:graphicEl>
                                          </p:spTgt>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4">
                                            <p:graphicEl>
                                              <a:chart seriesIdx="-4" categoryIdx="30" bldStep="category"/>
                                            </p:graphicEl>
                                          </p:spTgt>
                                        </p:tgtEl>
                                        <p:attrNameLst>
                                          <p:attrName>style.visibility</p:attrName>
                                        </p:attrNameLst>
                                      </p:cBhvr>
                                      <p:to>
                                        <p:strVal val="visible"/>
                                      </p:to>
                                    </p:set>
                                    <p:animEffect transition="in" filter="wipe(down)">
                                      <p:cBhvr>
                                        <p:cTn id="145" dur="200"/>
                                        <p:tgtEl>
                                          <p:spTgt spid="4">
                                            <p:graphicEl>
                                              <a:chart seriesIdx="-4" categoryIdx="30" bldStep="category"/>
                                            </p:graphic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grpId="0" nodeType="clickEffect">
                                  <p:stCondLst>
                                    <p:cond delay="0"/>
                                  </p:stCondLst>
                                  <p:childTnLst>
                                    <p:set>
                                      <p:cBhvr>
                                        <p:cTn id="149" dur="1" fill="hold">
                                          <p:stCondLst>
                                            <p:cond delay="0"/>
                                          </p:stCondLst>
                                        </p:cTn>
                                        <p:tgtEl>
                                          <p:spTgt spid="4">
                                            <p:graphicEl>
                                              <a:chart seriesIdx="-4" categoryIdx="31" bldStep="category"/>
                                            </p:graphicEl>
                                          </p:spTgt>
                                        </p:tgtEl>
                                        <p:attrNameLst>
                                          <p:attrName>style.visibility</p:attrName>
                                        </p:attrNameLst>
                                      </p:cBhvr>
                                      <p:to>
                                        <p:strVal val="visible"/>
                                      </p:to>
                                    </p:set>
                                    <p:animEffect transition="in" filter="wipe(down)">
                                      <p:cBhvr>
                                        <p:cTn id="150" dur="200"/>
                                        <p:tgtEl>
                                          <p:spTgt spid="4">
                                            <p:graphicEl>
                                              <a:chart seriesIdx="-4" categoryIdx="31" bldStep="category"/>
                                            </p:graphic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4">
                                            <p:graphicEl>
                                              <a:chart seriesIdx="-4" categoryIdx="32" bldStep="category"/>
                                            </p:graphicEl>
                                          </p:spTgt>
                                        </p:tgtEl>
                                        <p:attrNameLst>
                                          <p:attrName>style.visibility</p:attrName>
                                        </p:attrNameLst>
                                      </p:cBhvr>
                                      <p:to>
                                        <p:strVal val="visible"/>
                                      </p:to>
                                    </p:set>
                                    <p:animEffect transition="in" filter="wipe(down)">
                                      <p:cBhvr>
                                        <p:cTn id="155" dur="200"/>
                                        <p:tgtEl>
                                          <p:spTgt spid="4">
                                            <p:graphicEl>
                                              <a:chart seriesIdx="-4" categoryIdx="32" bldStep="category"/>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22" presetClass="entr" presetSubtype="4" fill="hold" grpId="0" nodeType="clickEffect">
                                  <p:stCondLst>
                                    <p:cond delay="0"/>
                                  </p:stCondLst>
                                  <p:childTnLst>
                                    <p:set>
                                      <p:cBhvr>
                                        <p:cTn id="159" dur="1" fill="hold">
                                          <p:stCondLst>
                                            <p:cond delay="0"/>
                                          </p:stCondLst>
                                        </p:cTn>
                                        <p:tgtEl>
                                          <p:spTgt spid="4">
                                            <p:graphicEl>
                                              <a:chart seriesIdx="-4" categoryIdx="33" bldStep="category"/>
                                            </p:graphicEl>
                                          </p:spTgt>
                                        </p:tgtEl>
                                        <p:attrNameLst>
                                          <p:attrName>style.visibility</p:attrName>
                                        </p:attrNameLst>
                                      </p:cBhvr>
                                      <p:to>
                                        <p:strVal val="visible"/>
                                      </p:to>
                                    </p:set>
                                    <p:animEffect transition="in" filter="wipe(down)">
                                      <p:cBhvr>
                                        <p:cTn id="160" dur="200"/>
                                        <p:tgtEl>
                                          <p:spTgt spid="4">
                                            <p:graphicEl>
                                              <a:chart seriesIdx="-4" categoryIdx="33" bldStep="category"/>
                                            </p:graphicEl>
                                          </p:spTgt>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grpId="0" nodeType="clickEffect">
                                  <p:stCondLst>
                                    <p:cond delay="0"/>
                                  </p:stCondLst>
                                  <p:childTnLst>
                                    <p:set>
                                      <p:cBhvr>
                                        <p:cTn id="164" dur="1" fill="hold">
                                          <p:stCondLst>
                                            <p:cond delay="0"/>
                                          </p:stCondLst>
                                        </p:cTn>
                                        <p:tgtEl>
                                          <p:spTgt spid="4">
                                            <p:graphicEl>
                                              <a:chart seriesIdx="-4" categoryIdx="34" bldStep="category"/>
                                            </p:graphicEl>
                                          </p:spTgt>
                                        </p:tgtEl>
                                        <p:attrNameLst>
                                          <p:attrName>style.visibility</p:attrName>
                                        </p:attrNameLst>
                                      </p:cBhvr>
                                      <p:to>
                                        <p:strVal val="visible"/>
                                      </p:to>
                                    </p:set>
                                    <p:animEffect transition="in" filter="wipe(down)">
                                      <p:cBhvr>
                                        <p:cTn id="165" dur="200"/>
                                        <p:tgtEl>
                                          <p:spTgt spid="4">
                                            <p:graphicEl>
                                              <a:chart seriesIdx="-4" categoryIdx="34" bldStep="category"/>
                                            </p:graphicEl>
                                          </p:spTgt>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4" fill="hold" grpId="0" nodeType="clickEffect">
                                  <p:stCondLst>
                                    <p:cond delay="0"/>
                                  </p:stCondLst>
                                  <p:childTnLst>
                                    <p:set>
                                      <p:cBhvr>
                                        <p:cTn id="169" dur="1" fill="hold">
                                          <p:stCondLst>
                                            <p:cond delay="0"/>
                                          </p:stCondLst>
                                        </p:cTn>
                                        <p:tgtEl>
                                          <p:spTgt spid="4">
                                            <p:graphicEl>
                                              <a:chart seriesIdx="-4" categoryIdx="35" bldStep="category"/>
                                            </p:graphicEl>
                                          </p:spTgt>
                                        </p:tgtEl>
                                        <p:attrNameLst>
                                          <p:attrName>style.visibility</p:attrName>
                                        </p:attrNameLst>
                                      </p:cBhvr>
                                      <p:to>
                                        <p:strVal val="visible"/>
                                      </p:to>
                                    </p:set>
                                    <p:animEffect transition="in" filter="wipe(down)">
                                      <p:cBhvr>
                                        <p:cTn id="170" dur="200"/>
                                        <p:tgtEl>
                                          <p:spTgt spid="4">
                                            <p:graphicEl>
                                              <a:chart seriesIdx="-4" categoryIdx="35" bldStep="category"/>
                                            </p:graphic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4">
                                            <p:graphicEl>
                                              <a:chart seriesIdx="-4" categoryIdx="36" bldStep="category"/>
                                            </p:graphicEl>
                                          </p:spTgt>
                                        </p:tgtEl>
                                        <p:attrNameLst>
                                          <p:attrName>style.visibility</p:attrName>
                                        </p:attrNameLst>
                                      </p:cBhvr>
                                      <p:to>
                                        <p:strVal val="visible"/>
                                      </p:to>
                                    </p:set>
                                    <p:animEffect transition="in" filter="wipe(down)">
                                      <p:cBhvr>
                                        <p:cTn id="175" dur="200"/>
                                        <p:tgtEl>
                                          <p:spTgt spid="4">
                                            <p:graphicEl>
                                              <a:chart seriesIdx="-4" categoryIdx="36" bldStep="category"/>
                                            </p:graphic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nodeType="clickEffect">
                                  <p:stCondLst>
                                    <p:cond delay="0"/>
                                  </p:stCondLst>
                                  <p:childTnLst>
                                    <p:set>
                                      <p:cBhvr>
                                        <p:cTn id="179" dur="1" fill="hold">
                                          <p:stCondLst>
                                            <p:cond delay="0"/>
                                          </p:stCondLst>
                                        </p:cTn>
                                        <p:tgtEl>
                                          <p:spTgt spid="12"/>
                                        </p:tgtEl>
                                        <p:attrNameLst>
                                          <p:attrName>style.visibility</p:attrName>
                                        </p:attrNameLst>
                                      </p:cBhvr>
                                      <p:to>
                                        <p:strVal val="visible"/>
                                      </p:to>
                                    </p:set>
                                    <p:animEffect transition="in" filter="wipe(left)">
                                      <p:cBhvr>
                                        <p:cTn id="1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P spid="3" grpId="0" build="p"/>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AF1D98-1B48-4F40-82D7-790D4D9F7B26}"/>
              </a:ext>
            </a:extLst>
          </p:cNvPr>
          <p:cNvPicPr>
            <a:picLocks noChangeAspect="1"/>
          </p:cNvPicPr>
          <p:nvPr/>
        </p:nvPicPr>
        <p:blipFill>
          <a:blip r:embed="rId2"/>
          <a:srcRect/>
          <a:stretch/>
        </p:blipFill>
        <p:spPr>
          <a:xfrm>
            <a:off x="1282700" y="80025"/>
            <a:ext cx="9728200" cy="6697950"/>
          </a:xfrm>
          <a:prstGeom prst="rect">
            <a:avLst/>
          </a:prstGeom>
          <a:ln w="63500">
            <a:noFill/>
          </a:ln>
        </p:spPr>
      </p:pic>
      <p:sp>
        <p:nvSpPr>
          <p:cNvPr id="2" name="角丸四角形 1">
            <a:extLst>
              <a:ext uri="{FF2B5EF4-FFF2-40B4-BE49-F238E27FC236}">
                <a16:creationId xmlns:a16="http://schemas.microsoft.com/office/drawing/2014/main" id="{50E4D927-DB93-3102-6B83-EFE272E1DE59}"/>
              </a:ext>
            </a:extLst>
          </p:cNvPr>
          <p:cNvSpPr/>
          <p:nvPr/>
        </p:nvSpPr>
        <p:spPr>
          <a:xfrm>
            <a:off x="6095999" y="2454442"/>
            <a:ext cx="4813301" cy="2260645"/>
          </a:xfrm>
          <a:prstGeom prst="roundRect">
            <a:avLst>
              <a:gd name="adj" fmla="val 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5EBE5A30-A374-53BE-9916-8A677AC8E54B}"/>
              </a:ext>
            </a:extLst>
          </p:cNvPr>
          <p:cNvCxnSpPr>
            <a:cxnSpLocks/>
          </p:cNvCxnSpPr>
          <p:nvPr/>
        </p:nvCxnSpPr>
        <p:spPr>
          <a:xfrm>
            <a:off x="6241049" y="3594939"/>
            <a:ext cx="2835574" cy="0"/>
          </a:xfrm>
          <a:prstGeom prst="line">
            <a:avLst/>
          </a:prstGeom>
          <a:ln w="2159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6" name="角丸四角形 5">
            <a:extLst>
              <a:ext uri="{FF2B5EF4-FFF2-40B4-BE49-F238E27FC236}">
                <a16:creationId xmlns:a16="http://schemas.microsoft.com/office/drawing/2014/main" id="{DFC0F94D-DD2E-EFAA-3A5C-472313450EFF}"/>
              </a:ext>
            </a:extLst>
          </p:cNvPr>
          <p:cNvSpPr/>
          <p:nvPr/>
        </p:nvSpPr>
        <p:spPr>
          <a:xfrm>
            <a:off x="1427748" y="4793381"/>
            <a:ext cx="4566651" cy="1863568"/>
          </a:xfrm>
          <a:prstGeom prst="roundRect">
            <a:avLst>
              <a:gd name="adj" fmla="val 0"/>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AE672E7A-034A-4BF6-3A82-CCC9C9B3F9FB}"/>
              </a:ext>
            </a:extLst>
          </p:cNvPr>
          <p:cNvCxnSpPr>
            <a:cxnSpLocks/>
          </p:cNvCxnSpPr>
          <p:nvPr/>
        </p:nvCxnSpPr>
        <p:spPr>
          <a:xfrm>
            <a:off x="1553547" y="5758182"/>
            <a:ext cx="3133956" cy="0"/>
          </a:xfrm>
          <a:prstGeom prst="line">
            <a:avLst/>
          </a:prstGeom>
          <a:ln w="2159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AF1D3A54-D244-6AFF-6E1E-C781F49AC3F5}"/>
              </a:ext>
            </a:extLst>
          </p:cNvPr>
          <p:cNvSpPr>
            <a:spLocks noGrp="1"/>
          </p:cNvSpPr>
          <p:nvPr>
            <p:ph type="sldNum" sz="quarter" idx="12"/>
          </p:nvPr>
        </p:nvSpPr>
        <p:spPr/>
        <p:txBody>
          <a:bodyPr/>
          <a:lstStyle/>
          <a:p>
            <a:fld id="{7F53A4F6-1DED-4042-94B1-26CBF9BCF6BA}" type="slidenum">
              <a:rPr kumimoji="1" lang="ja-JP" altLang="en-US" smtClean="0"/>
              <a:t>40</a:t>
            </a:fld>
            <a:endParaRPr kumimoji="1" lang="ja-JP" altLang="en-US"/>
          </a:p>
        </p:txBody>
      </p:sp>
    </p:spTree>
    <p:extLst>
      <p:ext uri="{BB962C8B-B14F-4D97-AF65-F5344CB8AC3E}">
        <p14:creationId xmlns:p14="http://schemas.microsoft.com/office/powerpoint/2010/main" val="3297115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CBF662-B93D-9CAC-23A7-CBF659530616}"/>
              </a:ext>
            </a:extLst>
          </p:cNvPr>
          <p:cNvSpPr>
            <a:spLocks noGrp="1"/>
          </p:cNvSpPr>
          <p:nvPr>
            <p:ph idx="1"/>
          </p:nvPr>
        </p:nvSpPr>
        <p:spPr>
          <a:xfrm>
            <a:off x="372996" y="865095"/>
            <a:ext cx="11446008" cy="1447800"/>
          </a:xfrm>
        </p:spPr>
        <p:txBody>
          <a:bodyPr anchor="t" anchorCtr="0">
            <a:normAutofit/>
          </a:bodyPr>
          <a:lstStyle/>
          <a:p>
            <a:pPr marL="0" indent="0" algn="ctr">
              <a:buNone/>
            </a:pPr>
            <a:r>
              <a:rPr lang="ja-JP" altLang="en-US" sz="6000">
                <a:latin typeface="HGMaruGothicMPRO" panose="020F0600000000000000" pitchFamily="34" charset="-128"/>
                <a:ea typeface="HGMaruGothicMPRO" panose="020F0600000000000000" pitchFamily="34" charset="-128"/>
              </a:rPr>
              <a:t>近年の厚労省のトレンド</a:t>
            </a:r>
            <a:r>
              <a:rPr lang="en-US" altLang="ja-JP" sz="6000" dirty="0">
                <a:latin typeface="HGMaruGothicMPRO" panose="020F0600000000000000" pitchFamily="34" charset="-128"/>
                <a:ea typeface="HGMaruGothicMPRO" panose="020F0600000000000000" pitchFamily="34" charset="-128"/>
              </a:rPr>
              <a:t>③</a:t>
            </a:r>
            <a:endParaRPr kumimoji="1" lang="en-US" altLang="ja-JP" sz="6000" dirty="0">
              <a:latin typeface="HGMaruGothicMPRO" panose="020F0600000000000000" pitchFamily="34" charset="-128"/>
              <a:ea typeface="HGMaruGothicMPRO" panose="020F0600000000000000" pitchFamily="34" charset="-128"/>
            </a:endParaRPr>
          </a:p>
        </p:txBody>
      </p:sp>
      <p:sp>
        <p:nvSpPr>
          <p:cNvPr id="2" name="コンテンツ プレースホルダー 2">
            <a:extLst>
              <a:ext uri="{FF2B5EF4-FFF2-40B4-BE49-F238E27FC236}">
                <a16:creationId xmlns:a16="http://schemas.microsoft.com/office/drawing/2014/main" id="{4B2AB0E8-3432-340C-D32E-D9563BD2EC73}"/>
              </a:ext>
            </a:extLst>
          </p:cNvPr>
          <p:cNvSpPr txBox="1">
            <a:spLocks/>
          </p:cNvSpPr>
          <p:nvPr/>
        </p:nvSpPr>
        <p:spPr>
          <a:xfrm>
            <a:off x="1020884" y="2651918"/>
            <a:ext cx="10150231" cy="1554164"/>
          </a:xfrm>
          <a:prstGeom prst="rect">
            <a:avLst/>
          </a:prstGeom>
          <a:solidFill>
            <a:srgbClr val="0070C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4800">
                <a:solidFill>
                  <a:schemeClr val="bg1"/>
                </a:solidFill>
                <a:latin typeface="HGMaruGothicMPRO" panose="020F0600000000000000" pitchFamily="34" charset="-128"/>
                <a:ea typeface="HGMaruGothicMPRO" panose="020F0600000000000000" pitchFamily="34" charset="-128"/>
              </a:rPr>
              <a:t>重症化予防</a:t>
            </a:r>
            <a:r>
              <a:rPr lang="ja-JP" altLang="en-US" sz="3600">
                <a:solidFill>
                  <a:schemeClr val="bg1"/>
                </a:solidFill>
                <a:latin typeface="HGMaruGothicMPRO" panose="020F0600000000000000" pitchFamily="34" charset="-128"/>
                <a:ea typeface="HGMaruGothicMPRO" panose="020F0600000000000000" pitchFamily="34" charset="-128"/>
              </a:rPr>
              <a:t>と</a:t>
            </a:r>
            <a:r>
              <a:rPr lang="ja-JP" altLang="en-US" sz="4800">
                <a:solidFill>
                  <a:schemeClr val="bg1"/>
                </a:solidFill>
                <a:latin typeface="HGMaruGothicMPRO" panose="020F0600000000000000" pitchFamily="34" charset="-128"/>
                <a:ea typeface="HGMaruGothicMPRO" panose="020F0600000000000000" pitchFamily="34" charset="-128"/>
              </a:rPr>
              <a:t>口腔機能低下への対応</a:t>
            </a:r>
            <a:endParaRPr lang="en-US" altLang="ja-JP" sz="4800" dirty="0">
              <a:solidFill>
                <a:schemeClr val="bg1"/>
              </a:solidFill>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1B54CEED-646F-597E-5AAF-A861B2D2377A}"/>
              </a:ext>
            </a:extLst>
          </p:cNvPr>
          <p:cNvSpPr>
            <a:spLocks noGrp="1"/>
          </p:cNvSpPr>
          <p:nvPr>
            <p:ph type="sldNum" sz="quarter" idx="12"/>
          </p:nvPr>
        </p:nvSpPr>
        <p:spPr/>
        <p:txBody>
          <a:bodyPr/>
          <a:lstStyle/>
          <a:p>
            <a:fld id="{7F53A4F6-1DED-4042-94B1-26CBF9BCF6BA}" type="slidenum">
              <a:rPr kumimoji="1" lang="ja-JP" altLang="en-US" smtClean="0"/>
              <a:t>41</a:t>
            </a:fld>
            <a:endParaRPr kumimoji="1" lang="ja-JP" altLang="en-US"/>
          </a:p>
        </p:txBody>
      </p:sp>
    </p:spTree>
    <p:extLst>
      <p:ext uri="{BB962C8B-B14F-4D97-AF65-F5344CB8AC3E}">
        <p14:creationId xmlns:p14="http://schemas.microsoft.com/office/powerpoint/2010/main" val="37251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CACBF662-B93D-9CAC-23A7-CBF659530616}"/>
              </a:ext>
            </a:extLst>
          </p:cNvPr>
          <p:cNvSpPr>
            <a:spLocks noGrp="1"/>
          </p:cNvSpPr>
          <p:nvPr>
            <p:ph idx="1"/>
          </p:nvPr>
        </p:nvSpPr>
        <p:spPr>
          <a:xfrm>
            <a:off x="372995" y="461913"/>
            <a:ext cx="11446008" cy="1241626"/>
          </a:xfrm>
        </p:spPr>
        <p:txBody>
          <a:bodyPr anchor="t" anchorCtr="0">
            <a:normAutofit fontScale="85000" lnSpcReduction="10000"/>
          </a:bodyPr>
          <a:lstStyle/>
          <a:p>
            <a:pPr marL="0" indent="0" algn="ctr">
              <a:buNone/>
            </a:pPr>
            <a:r>
              <a:rPr lang="ja-JP" altLang="en-US" sz="6000">
                <a:latin typeface="HGMaruGothicMPRO" panose="020F0600000000000000" pitchFamily="34" charset="-128"/>
                <a:ea typeface="HGMaruGothicMPRO" panose="020F0600000000000000" pitchFamily="34" charset="-128"/>
              </a:rPr>
              <a:t>近年の厚労省のトレンド・キーワード</a:t>
            </a:r>
            <a:endParaRPr kumimoji="1" lang="en-US" altLang="ja-JP" sz="6000" dirty="0">
              <a:latin typeface="HGMaruGothicMPRO" panose="020F0600000000000000" pitchFamily="34" charset="-128"/>
              <a:ea typeface="HGMaruGothicMPRO" panose="020F0600000000000000" pitchFamily="34" charset="-128"/>
            </a:endParaRPr>
          </a:p>
        </p:txBody>
      </p:sp>
      <p:sp>
        <p:nvSpPr>
          <p:cNvPr id="2" name="コンテンツ プレースホルダー 2">
            <a:extLst>
              <a:ext uri="{FF2B5EF4-FFF2-40B4-BE49-F238E27FC236}">
                <a16:creationId xmlns:a16="http://schemas.microsoft.com/office/drawing/2014/main" id="{4B2AB0E8-3432-340C-D32E-D9563BD2EC73}"/>
              </a:ext>
            </a:extLst>
          </p:cNvPr>
          <p:cNvSpPr txBox="1">
            <a:spLocks/>
          </p:cNvSpPr>
          <p:nvPr/>
        </p:nvSpPr>
        <p:spPr>
          <a:xfrm>
            <a:off x="1020884" y="5084033"/>
            <a:ext cx="10150231" cy="1554164"/>
          </a:xfrm>
          <a:prstGeom prst="rect">
            <a:avLst/>
          </a:prstGeom>
          <a:solidFill>
            <a:srgbClr val="0070C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4800">
                <a:solidFill>
                  <a:srgbClr val="FFFC00"/>
                </a:solidFill>
                <a:latin typeface="HGMaruGothicMPRO" panose="020F0600000000000000" pitchFamily="34" charset="-128"/>
                <a:ea typeface="HGMaruGothicMPRO" panose="020F0600000000000000" pitchFamily="34" charset="-128"/>
              </a:rPr>
              <a:t>重症化予防</a:t>
            </a:r>
            <a:r>
              <a:rPr lang="ja-JP" altLang="en-US" sz="3600">
                <a:solidFill>
                  <a:schemeClr val="bg1">
                    <a:lumMod val="75000"/>
                  </a:schemeClr>
                </a:solidFill>
                <a:latin typeface="HGMaruGothicMPRO" panose="020F0600000000000000" pitchFamily="34" charset="-128"/>
                <a:ea typeface="HGMaruGothicMPRO" panose="020F0600000000000000" pitchFamily="34" charset="-128"/>
              </a:rPr>
              <a:t>と</a:t>
            </a:r>
            <a:r>
              <a:rPr lang="ja-JP" altLang="en-US" sz="4800">
                <a:solidFill>
                  <a:srgbClr val="FFFC00"/>
                </a:solidFill>
                <a:latin typeface="HGMaruGothicMPRO" panose="020F0600000000000000" pitchFamily="34" charset="-128"/>
                <a:ea typeface="HGMaruGothicMPRO" panose="020F0600000000000000" pitchFamily="34" charset="-128"/>
              </a:rPr>
              <a:t>口腔機能低下</a:t>
            </a:r>
            <a:r>
              <a:rPr lang="ja-JP" altLang="en-US" sz="3600">
                <a:solidFill>
                  <a:srgbClr val="FFFC00"/>
                </a:solidFill>
                <a:latin typeface="HGMaruGothicMPRO" panose="020F0600000000000000" pitchFamily="34" charset="-128"/>
                <a:ea typeface="HGMaruGothicMPRO" panose="020F0600000000000000" pitchFamily="34" charset="-128"/>
              </a:rPr>
              <a:t>への</a:t>
            </a:r>
            <a:r>
              <a:rPr lang="ja-JP" altLang="en-US" sz="4800">
                <a:solidFill>
                  <a:srgbClr val="FFFC00"/>
                </a:solidFill>
                <a:latin typeface="HGMaruGothicMPRO" panose="020F0600000000000000" pitchFamily="34" charset="-128"/>
                <a:ea typeface="HGMaruGothicMPRO" panose="020F0600000000000000" pitchFamily="34" charset="-128"/>
              </a:rPr>
              <a:t>対応</a:t>
            </a:r>
            <a:endParaRPr lang="en-US" altLang="ja-JP" sz="4800" dirty="0">
              <a:solidFill>
                <a:srgbClr val="FFFC00"/>
              </a:solidFill>
              <a:latin typeface="HGMaruGothicMPRO" panose="020F0600000000000000" pitchFamily="34" charset="-128"/>
              <a:ea typeface="HGMaruGothicMPRO" panose="020F0600000000000000" pitchFamily="34" charset="-128"/>
            </a:endParaRPr>
          </a:p>
        </p:txBody>
      </p:sp>
      <p:sp>
        <p:nvSpPr>
          <p:cNvPr id="4" name="コンテンツ プレースホルダー 2">
            <a:extLst>
              <a:ext uri="{FF2B5EF4-FFF2-40B4-BE49-F238E27FC236}">
                <a16:creationId xmlns:a16="http://schemas.microsoft.com/office/drawing/2014/main" id="{029E5489-B4A8-68E2-115A-36B903D7E680}"/>
              </a:ext>
            </a:extLst>
          </p:cNvPr>
          <p:cNvSpPr txBox="1">
            <a:spLocks/>
          </p:cNvSpPr>
          <p:nvPr/>
        </p:nvSpPr>
        <p:spPr>
          <a:xfrm>
            <a:off x="1020884" y="3421002"/>
            <a:ext cx="10150231" cy="1554164"/>
          </a:xfrm>
          <a:prstGeom prst="rect">
            <a:avLst/>
          </a:prstGeom>
          <a:solidFill>
            <a:srgbClr val="0070C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3900">
                <a:solidFill>
                  <a:schemeClr val="bg1">
                    <a:lumMod val="75000"/>
                  </a:schemeClr>
                </a:solidFill>
                <a:latin typeface="HGMaruGothicMPRO" panose="020F0600000000000000" pitchFamily="34" charset="-128"/>
                <a:ea typeface="HGMaruGothicMPRO" panose="020F0600000000000000" pitchFamily="34" charset="-128"/>
              </a:rPr>
              <a:t>医学</a:t>
            </a:r>
            <a:r>
              <a:rPr lang="ja-JP" altLang="en-US" sz="6000">
                <a:solidFill>
                  <a:srgbClr val="FFFC00"/>
                </a:solidFill>
                <a:latin typeface="HGMaruGothicMPRO" panose="020F0600000000000000" pitchFamily="34" charset="-128"/>
                <a:ea typeface="HGMaruGothicMPRO" panose="020F0600000000000000" pitchFamily="34" charset="-128"/>
              </a:rPr>
              <a:t>管理</a:t>
            </a:r>
            <a:r>
              <a:rPr lang="ja-JP" altLang="en-US" sz="3600">
                <a:solidFill>
                  <a:schemeClr val="bg1">
                    <a:lumMod val="75000"/>
                  </a:schemeClr>
                </a:solidFill>
                <a:latin typeface="HGMaruGothicMPRO" panose="020F0600000000000000" pitchFamily="34" charset="-128"/>
                <a:ea typeface="HGMaruGothicMPRO" panose="020F0600000000000000" pitchFamily="34" charset="-128"/>
              </a:rPr>
              <a:t>の保険医療費が増加中</a:t>
            </a:r>
            <a:endParaRPr lang="en-US" altLang="ja-JP" sz="3600" dirty="0">
              <a:solidFill>
                <a:schemeClr val="bg1">
                  <a:lumMod val="75000"/>
                </a:schemeClr>
              </a:solidFill>
              <a:latin typeface="HGMaruGothicMPRO" panose="020F0600000000000000" pitchFamily="34" charset="-128"/>
              <a:ea typeface="HGMaruGothicMPRO" panose="020F0600000000000000" pitchFamily="34" charset="-128"/>
            </a:endParaRPr>
          </a:p>
        </p:txBody>
      </p:sp>
      <p:sp>
        <p:nvSpPr>
          <p:cNvPr id="5" name="コンテンツ プレースホルダー 2">
            <a:extLst>
              <a:ext uri="{FF2B5EF4-FFF2-40B4-BE49-F238E27FC236}">
                <a16:creationId xmlns:a16="http://schemas.microsoft.com/office/drawing/2014/main" id="{4FAFD934-A1B8-BE54-F982-6F3FC8BAF687}"/>
              </a:ext>
            </a:extLst>
          </p:cNvPr>
          <p:cNvSpPr txBox="1">
            <a:spLocks/>
          </p:cNvSpPr>
          <p:nvPr/>
        </p:nvSpPr>
        <p:spPr>
          <a:xfrm>
            <a:off x="1020884" y="1757972"/>
            <a:ext cx="10150231" cy="1554164"/>
          </a:xfrm>
          <a:prstGeom prst="rect">
            <a:avLst/>
          </a:prstGeom>
          <a:solidFill>
            <a:srgbClr val="0070C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6000">
                <a:solidFill>
                  <a:srgbClr val="FFFC00"/>
                </a:solidFill>
                <a:latin typeface="HGMaruGothicMPRO" panose="020F0600000000000000" pitchFamily="34" charset="-128"/>
                <a:ea typeface="HGMaruGothicMPRO" panose="020F0600000000000000" pitchFamily="34" charset="-128"/>
              </a:rPr>
              <a:t>検査</a:t>
            </a:r>
            <a:r>
              <a:rPr lang="ja-JP" altLang="en-US" sz="4000">
                <a:solidFill>
                  <a:schemeClr val="bg1">
                    <a:lumMod val="75000"/>
                  </a:schemeClr>
                </a:solidFill>
                <a:latin typeface="HGMaruGothicMPRO" panose="020F0600000000000000" pitchFamily="34" charset="-128"/>
                <a:ea typeface="HGMaruGothicMPRO" panose="020F0600000000000000" pitchFamily="34" charset="-128"/>
              </a:rPr>
              <a:t>項目の保険収載が増加中</a:t>
            </a:r>
            <a:endParaRPr lang="en-US" altLang="ja-JP" sz="4000" dirty="0">
              <a:solidFill>
                <a:schemeClr val="bg1">
                  <a:lumMod val="75000"/>
                </a:schemeClr>
              </a:solidFill>
              <a:latin typeface="HGMaruGothicMPRO" panose="020F0600000000000000" pitchFamily="34" charset="-128"/>
              <a:ea typeface="HGMaruGothicMPRO" panose="020F0600000000000000" pitchFamily="34" charset="-128"/>
            </a:endParaRPr>
          </a:p>
        </p:txBody>
      </p:sp>
      <p:sp>
        <p:nvSpPr>
          <p:cNvPr id="6" name="星 16 5">
            <a:extLst>
              <a:ext uri="{FF2B5EF4-FFF2-40B4-BE49-F238E27FC236}">
                <a16:creationId xmlns:a16="http://schemas.microsoft.com/office/drawing/2014/main" id="{7E66ACBF-ADFA-91B1-4BE6-AD7A066E11D0}"/>
              </a:ext>
            </a:extLst>
          </p:cNvPr>
          <p:cNvSpPr/>
          <p:nvPr/>
        </p:nvSpPr>
        <p:spPr>
          <a:xfrm rot="20700000">
            <a:off x="3395999" y="851189"/>
            <a:ext cx="5400000" cy="5400000"/>
          </a:xfrm>
          <a:prstGeom prst="star16">
            <a:avLst/>
          </a:prstGeom>
          <a:solidFill>
            <a:srgbClr val="FF0000"/>
          </a:solidFill>
          <a:ln>
            <a:noFill/>
          </a:ln>
          <a:effectLst>
            <a:outerShdw blurRad="50800" dist="228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a:latin typeface="cinecaption" panose="02000600000000000000" pitchFamily="2" charset="-128"/>
                <a:ea typeface="cinecaption" panose="02000600000000000000" pitchFamily="2" charset="-128"/>
              </a:rPr>
              <a:t>内科化を推進せよ！</a:t>
            </a:r>
          </a:p>
        </p:txBody>
      </p:sp>
      <p:sp>
        <p:nvSpPr>
          <p:cNvPr id="7" name="スライド番号プレースホルダー 6">
            <a:extLst>
              <a:ext uri="{FF2B5EF4-FFF2-40B4-BE49-F238E27FC236}">
                <a16:creationId xmlns:a16="http://schemas.microsoft.com/office/drawing/2014/main" id="{57BD0629-3536-B634-AA10-38B90262A243}"/>
              </a:ext>
            </a:extLst>
          </p:cNvPr>
          <p:cNvSpPr>
            <a:spLocks noGrp="1"/>
          </p:cNvSpPr>
          <p:nvPr>
            <p:ph type="sldNum" sz="quarter" idx="12"/>
          </p:nvPr>
        </p:nvSpPr>
        <p:spPr/>
        <p:txBody>
          <a:bodyPr/>
          <a:lstStyle/>
          <a:p>
            <a:fld id="{7F53A4F6-1DED-4042-94B1-26CBF9BCF6BA}" type="slidenum">
              <a:rPr kumimoji="1" lang="ja-JP" altLang="en-US" smtClean="0"/>
              <a:t>42</a:t>
            </a:fld>
            <a:endParaRPr kumimoji="1" lang="ja-JP" altLang="en-US"/>
          </a:p>
        </p:txBody>
      </p:sp>
    </p:spTree>
    <p:extLst>
      <p:ext uri="{BB962C8B-B14F-4D97-AF65-F5344CB8AC3E}">
        <p14:creationId xmlns:p14="http://schemas.microsoft.com/office/powerpoint/2010/main" val="20694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9465224-C143-7D2E-19F8-5CC73FD4CF77}"/>
              </a:ext>
            </a:extLst>
          </p:cNvPr>
          <p:cNvSpPr>
            <a:spLocks noGrp="1"/>
          </p:cNvSpPr>
          <p:nvPr>
            <p:ph idx="1"/>
          </p:nvPr>
        </p:nvSpPr>
        <p:spPr/>
        <p:txBody>
          <a:bodyPr>
            <a:normAutofit lnSpcReduction="10000"/>
          </a:bodyPr>
          <a:lstStyle/>
          <a:p>
            <a:pPr>
              <a:lnSpc>
                <a:spcPct val="150000"/>
              </a:lnSpc>
              <a:buFont typeface="Wingdings" pitchFamily="2" charset="2"/>
              <a:buChar char="l"/>
            </a:pPr>
            <a:r>
              <a:rPr kumimoji="1" lang="ja-JP" altLang="en-US" sz="4400"/>
              <a:t>歯科医師を英語で言うと、</a:t>
            </a:r>
            <a:r>
              <a:rPr kumimoji="1" lang="en-US" altLang="ja-JP" sz="4400" dirty="0"/>
              <a:t>D.D.S. </a:t>
            </a:r>
          </a:p>
          <a:p>
            <a:pPr>
              <a:lnSpc>
                <a:spcPct val="150000"/>
              </a:lnSpc>
              <a:buFont typeface="Wingdings" pitchFamily="2" charset="2"/>
              <a:buChar char="l"/>
            </a:pPr>
            <a:r>
              <a:rPr lang="en-US" altLang="ja-JP" sz="4400" dirty="0"/>
              <a:t>D.D.S.</a:t>
            </a:r>
            <a:r>
              <a:rPr lang="ja-JP" altLang="en-US" sz="4400"/>
              <a:t>とは、</a:t>
            </a:r>
            <a:r>
              <a:rPr lang="en-US" altLang="ja-JP" sz="4400" dirty="0"/>
              <a:t>Doctor of Dental </a:t>
            </a:r>
            <a:r>
              <a:rPr lang="en-US" altLang="ja-JP" sz="4400" dirty="0">
                <a:solidFill>
                  <a:srgbClr val="FF0000"/>
                </a:solidFill>
              </a:rPr>
              <a:t>Surgery</a:t>
            </a:r>
          </a:p>
          <a:p>
            <a:pPr>
              <a:lnSpc>
                <a:spcPct val="150000"/>
              </a:lnSpc>
              <a:buFont typeface="Wingdings" pitchFamily="2" charset="2"/>
              <a:buChar char="l"/>
            </a:pPr>
            <a:r>
              <a:rPr lang="ja-JP" altLang="en-US" sz="4400"/>
              <a:t>直訳すると、歯科手術医</a:t>
            </a:r>
            <a:endParaRPr lang="en-US" altLang="ja-JP" sz="4400" dirty="0"/>
          </a:p>
          <a:p>
            <a:pPr>
              <a:lnSpc>
                <a:spcPct val="150000"/>
              </a:lnSpc>
              <a:buFont typeface="Wingdings" pitchFamily="2" charset="2"/>
              <a:buChar char="l"/>
            </a:pPr>
            <a:r>
              <a:rPr lang="ja-JP" altLang="en-US" sz="4400"/>
              <a:t>つまり歯科外科医といったニュアンス</a:t>
            </a:r>
            <a:endParaRPr lang="en-US" altLang="ja-JP" sz="4400" dirty="0"/>
          </a:p>
          <a:p>
            <a:pPr>
              <a:lnSpc>
                <a:spcPct val="150000"/>
              </a:lnSpc>
              <a:buFont typeface="Wingdings" pitchFamily="2" charset="2"/>
              <a:buChar char="l"/>
            </a:pPr>
            <a:endParaRPr kumimoji="1" lang="ja-JP" altLang="en-US" sz="4400"/>
          </a:p>
        </p:txBody>
      </p:sp>
      <p:sp>
        <p:nvSpPr>
          <p:cNvPr id="4" name="サブタイトル 2">
            <a:extLst>
              <a:ext uri="{FF2B5EF4-FFF2-40B4-BE49-F238E27FC236}">
                <a16:creationId xmlns:a16="http://schemas.microsoft.com/office/drawing/2014/main" id="{FC289CCE-7047-81AE-A492-5EA0045C204F}"/>
              </a:ext>
            </a:extLst>
          </p:cNvPr>
          <p:cNvSpPr txBox="1">
            <a:spLocks/>
          </p:cNvSpPr>
          <p:nvPr/>
        </p:nvSpPr>
        <p:spPr>
          <a:xfrm>
            <a:off x="0" y="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chemeClr val="tx1"/>
                </a:solidFill>
                <a:latin typeface="HG丸ｺﾞｼｯｸM-PRO"/>
                <a:ea typeface="HG丸ｺﾞｼｯｸM-PRO"/>
                <a:cs typeface="HG丸ｺﾞｼｯｸM-PRO"/>
              </a:rPr>
              <a:t>外科医から内科医へ転職</a:t>
            </a:r>
            <a:endParaRPr lang="en-US" altLang="ja-JP" sz="6000" dirty="0">
              <a:solidFill>
                <a:schemeClr val="tx1"/>
              </a:solidFill>
              <a:latin typeface="HG丸ｺﾞｼｯｸM-PRO"/>
              <a:ea typeface="HG丸ｺﾞｼｯｸM-PRO"/>
              <a:cs typeface="HG丸ｺﾞｼｯｸM-PRO"/>
            </a:endParaRPr>
          </a:p>
          <a:p>
            <a:endParaRPr lang="en-US" altLang="ja-JP" sz="6000" dirty="0">
              <a:solidFill>
                <a:schemeClr val="tx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CDC28F77-2ECC-A511-9474-901F0B4C4558}"/>
              </a:ext>
            </a:extLst>
          </p:cNvPr>
          <p:cNvSpPr>
            <a:spLocks noGrp="1"/>
          </p:cNvSpPr>
          <p:nvPr>
            <p:ph type="sldNum" sz="quarter" idx="12"/>
          </p:nvPr>
        </p:nvSpPr>
        <p:spPr/>
        <p:txBody>
          <a:bodyPr/>
          <a:lstStyle/>
          <a:p>
            <a:fld id="{7F53A4F6-1DED-4042-94B1-26CBF9BCF6BA}" type="slidenum">
              <a:rPr kumimoji="1" lang="ja-JP" altLang="en-US" smtClean="0"/>
              <a:t>43</a:t>
            </a:fld>
            <a:endParaRPr kumimoji="1" lang="ja-JP" altLang="en-US"/>
          </a:p>
        </p:txBody>
      </p:sp>
    </p:spTree>
    <p:extLst>
      <p:ext uri="{BB962C8B-B14F-4D97-AF65-F5344CB8AC3E}">
        <p14:creationId xmlns:p14="http://schemas.microsoft.com/office/powerpoint/2010/main" val="194350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0" y="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私が若かりし頃</a:t>
            </a:r>
            <a:r>
              <a:rPr lang="en-US" altLang="ja-JP" sz="6000" dirty="0">
                <a:solidFill>
                  <a:srgbClr val="0432FF"/>
                </a:solidFill>
                <a:latin typeface="HG丸ｺﾞｼｯｸM-PRO"/>
                <a:ea typeface="HG丸ｺﾞｼｯｸM-PRO"/>
                <a:cs typeface="HG丸ｺﾞｼｯｸM-PRO"/>
              </a:rPr>
              <a:t>…</a:t>
            </a:r>
          </a:p>
        </p:txBody>
      </p:sp>
      <p:pic>
        <p:nvPicPr>
          <p:cNvPr id="3" name="図 2">
            <a:extLst>
              <a:ext uri="{FF2B5EF4-FFF2-40B4-BE49-F238E27FC236}">
                <a16:creationId xmlns:a16="http://schemas.microsoft.com/office/drawing/2014/main" id="{7D1D84D0-0721-3449-B6A8-77758DA0790A}"/>
              </a:ext>
            </a:extLst>
          </p:cNvPr>
          <p:cNvPicPr>
            <a:picLocks noChangeAspect="1"/>
          </p:cNvPicPr>
          <p:nvPr/>
        </p:nvPicPr>
        <p:blipFill>
          <a:blip r:embed="rId2"/>
          <a:srcRect/>
          <a:stretch/>
        </p:blipFill>
        <p:spPr>
          <a:xfrm>
            <a:off x="511734" y="2104161"/>
            <a:ext cx="1910137" cy="2435426"/>
          </a:xfrm>
          <a:prstGeom prst="rect">
            <a:avLst/>
          </a:prstGeom>
        </p:spPr>
      </p:pic>
      <p:sp>
        <p:nvSpPr>
          <p:cNvPr id="7" name="サブタイトル 2">
            <a:extLst>
              <a:ext uri="{FF2B5EF4-FFF2-40B4-BE49-F238E27FC236}">
                <a16:creationId xmlns:a16="http://schemas.microsoft.com/office/drawing/2014/main" id="{30F7858D-8CC6-EE42-8C52-8ACB6FCD9149}"/>
              </a:ext>
            </a:extLst>
          </p:cNvPr>
          <p:cNvSpPr txBox="1">
            <a:spLocks/>
          </p:cNvSpPr>
          <p:nvPr/>
        </p:nvSpPr>
        <p:spPr>
          <a:xfrm>
            <a:off x="-19433" y="4655230"/>
            <a:ext cx="2996182"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3600">
                <a:solidFill>
                  <a:schemeClr val="tx1"/>
                </a:solidFill>
                <a:latin typeface="HG丸ｺﾞｼｯｸM-PRO"/>
                <a:ea typeface="HG丸ｺﾞｼｯｸM-PRO"/>
                <a:cs typeface="HG丸ｺﾞｼｯｸM-PRO"/>
              </a:rPr>
              <a:t>筒井昌秀先生</a:t>
            </a:r>
            <a:endParaRPr lang="en-US" altLang="ja-JP" sz="3600" dirty="0">
              <a:solidFill>
                <a:schemeClr val="tx1"/>
              </a:solidFill>
              <a:latin typeface="HG丸ｺﾞｼｯｸM-PRO"/>
              <a:ea typeface="HG丸ｺﾞｼｯｸM-PRO"/>
              <a:cs typeface="HG丸ｺﾞｼｯｸM-PRO"/>
            </a:endParaRPr>
          </a:p>
        </p:txBody>
      </p:sp>
      <p:pic>
        <p:nvPicPr>
          <p:cNvPr id="6" name="図 5">
            <a:extLst>
              <a:ext uri="{FF2B5EF4-FFF2-40B4-BE49-F238E27FC236}">
                <a16:creationId xmlns:a16="http://schemas.microsoft.com/office/drawing/2014/main" id="{AB195DDE-47D4-2643-AA7C-5135E2550238}"/>
              </a:ext>
            </a:extLst>
          </p:cNvPr>
          <p:cNvPicPr>
            <a:picLocks noChangeAspect="1"/>
          </p:cNvPicPr>
          <p:nvPr/>
        </p:nvPicPr>
        <p:blipFill>
          <a:blip r:embed="rId3"/>
          <a:srcRect/>
          <a:stretch/>
        </p:blipFill>
        <p:spPr>
          <a:xfrm>
            <a:off x="3475391" y="1929252"/>
            <a:ext cx="1974314" cy="2610335"/>
          </a:xfrm>
          <a:prstGeom prst="rect">
            <a:avLst/>
          </a:prstGeom>
        </p:spPr>
      </p:pic>
      <p:sp>
        <p:nvSpPr>
          <p:cNvPr id="8" name="サブタイトル 2">
            <a:extLst>
              <a:ext uri="{FF2B5EF4-FFF2-40B4-BE49-F238E27FC236}">
                <a16:creationId xmlns:a16="http://schemas.microsoft.com/office/drawing/2014/main" id="{305A48B9-07C3-3D49-BFA9-82732A116B8A}"/>
              </a:ext>
            </a:extLst>
          </p:cNvPr>
          <p:cNvSpPr txBox="1">
            <a:spLocks/>
          </p:cNvSpPr>
          <p:nvPr/>
        </p:nvSpPr>
        <p:spPr>
          <a:xfrm>
            <a:off x="3043256" y="4680200"/>
            <a:ext cx="2996182"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3600">
                <a:solidFill>
                  <a:schemeClr val="tx1"/>
                </a:solidFill>
                <a:latin typeface="HG丸ｺﾞｼｯｸM-PRO"/>
                <a:ea typeface="HG丸ｺﾞｼｯｸM-PRO"/>
                <a:cs typeface="HG丸ｺﾞｼｯｸM-PRO"/>
              </a:rPr>
              <a:t>藤本順平先生</a:t>
            </a:r>
            <a:endParaRPr lang="en-US" altLang="ja-JP" sz="3600" dirty="0">
              <a:solidFill>
                <a:schemeClr val="tx1"/>
              </a:solidFill>
              <a:latin typeface="HG丸ｺﾞｼｯｸM-PRO"/>
              <a:ea typeface="HG丸ｺﾞｼｯｸM-PRO"/>
              <a:cs typeface="HG丸ｺﾞｼｯｸM-PRO"/>
            </a:endParaRPr>
          </a:p>
        </p:txBody>
      </p:sp>
      <p:pic>
        <p:nvPicPr>
          <p:cNvPr id="9" name="図 8">
            <a:extLst>
              <a:ext uri="{FF2B5EF4-FFF2-40B4-BE49-F238E27FC236}">
                <a16:creationId xmlns:a16="http://schemas.microsoft.com/office/drawing/2014/main" id="{23FA526C-A610-1B4B-8AE7-C2869D0AD363}"/>
              </a:ext>
            </a:extLst>
          </p:cNvPr>
          <p:cNvPicPr>
            <a:picLocks noChangeAspect="1"/>
          </p:cNvPicPr>
          <p:nvPr/>
        </p:nvPicPr>
        <p:blipFill>
          <a:blip r:embed="rId4"/>
          <a:srcRect/>
          <a:stretch/>
        </p:blipFill>
        <p:spPr>
          <a:xfrm>
            <a:off x="6495609" y="2104161"/>
            <a:ext cx="2368850" cy="2435426"/>
          </a:xfrm>
          <a:prstGeom prst="rect">
            <a:avLst/>
          </a:prstGeom>
        </p:spPr>
      </p:pic>
      <p:sp>
        <p:nvSpPr>
          <p:cNvPr id="10" name="サブタイトル 2">
            <a:extLst>
              <a:ext uri="{FF2B5EF4-FFF2-40B4-BE49-F238E27FC236}">
                <a16:creationId xmlns:a16="http://schemas.microsoft.com/office/drawing/2014/main" id="{063409B7-6B18-C540-A0EC-CF65D356A3BA}"/>
              </a:ext>
            </a:extLst>
          </p:cNvPr>
          <p:cNvSpPr txBox="1">
            <a:spLocks/>
          </p:cNvSpPr>
          <p:nvPr/>
        </p:nvSpPr>
        <p:spPr>
          <a:xfrm>
            <a:off x="6162507" y="4664278"/>
            <a:ext cx="2996182"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3600">
                <a:solidFill>
                  <a:schemeClr val="tx1"/>
                </a:solidFill>
                <a:latin typeface="HG丸ｺﾞｼｯｸM-PRO"/>
                <a:ea typeface="HG丸ｺﾞｼｯｸM-PRO"/>
                <a:cs typeface="HG丸ｺﾞｼｯｸM-PRO"/>
              </a:rPr>
              <a:t>船越栄次先生</a:t>
            </a:r>
            <a:endParaRPr lang="en-US" altLang="ja-JP" sz="3600" dirty="0">
              <a:solidFill>
                <a:schemeClr val="tx1"/>
              </a:solidFill>
              <a:latin typeface="HG丸ｺﾞｼｯｸM-PRO"/>
              <a:ea typeface="HG丸ｺﾞｼｯｸM-PRO"/>
              <a:cs typeface="HG丸ｺﾞｼｯｸM-PRO"/>
            </a:endParaRPr>
          </a:p>
        </p:txBody>
      </p:sp>
      <p:pic>
        <p:nvPicPr>
          <p:cNvPr id="2" name="図 1">
            <a:extLst>
              <a:ext uri="{FF2B5EF4-FFF2-40B4-BE49-F238E27FC236}">
                <a16:creationId xmlns:a16="http://schemas.microsoft.com/office/drawing/2014/main" id="{AB3C0D73-BB9A-7602-B868-F880697FD499}"/>
              </a:ext>
            </a:extLst>
          </p:cNvPr>
          <p:cNvPicPr>
            <a:picLocks noChangeAspect="1"/>
          </p:cNvPicPr>
          <p:nvPr/>
        </p:nvPicPr>
        <p:blipFill>
          <a:blip r:embed="rId5"/>
          <a:srcRect/>
          <a:stretch/>
        </p:blipFill>
        <p:spPr>
          <a:xfrm>
            <a:off x="9698696" y="2193722"/>
            <a:ext cx="2087707" cy="2345865"/>
          </a:xfrm>
          <a:prstGeom prst="rect">
            <a:avLst/>
          </a:prstGeom>
        </p:spPr>
      </p:pic>
      <p:sp>
        <p:nvSpPr>
          <p:cNvPr id="4" name="サブタイトル 2">
            <a:extLst>
              <a:ext uri="{FF2B5EF4-FFF2-40B4-BE49-F238E27FC236}">
                <a16:creationId xmlns:a16="http://schemas.microsoft.com/office/drawing/2014/main" id="{436C40A8-2647-2389-5162-4CA77E654130}"/>
              </a:ext>
            </a:extLst>
          </p:cNvPr>
          <p:cNvSpPr txBox="1">
            <a:spLocks/>
          </p:cNvSpPr>
          <p:nvPr/>
        </p:nvSpPr>
        <p:spPr>
          <a:xfrm>
            <a:off x="9152789" y="4664278"/>
            <a:ext cx="2996182"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3600">
                <a:solidFill>
                  <a:schemeClr val="tx1"/>
                </a:solidFill>
                <a:latin typeface="HG丸ｺﾞｼｯｸM-PRO"/>
                <a:ea typeface="HG丸ｺﾞｼｯｸM-PRO"/>
                <a:cs typeface="HG丸ｺﾞｼｯｸM-PRO"/>
              </a:rPr>
              <a:t>下川公一先生</a:t>
            </a:r>
            <a:endParaRPr lang="en-US" altLang="ja-JP" sz="3600" dirty="0">
              <a:solidFill>
                <a:schemeClr val="tx1"/>
              </a:solidFill>
              <a:latin typeface="HG丸ｺﾞｼｯｸM-PRO"/>
              <a:ea typeface="HG丸ｺﾞｼｯｸM-PRO"/>
              <a:cs typeface="HG丸ｺﾞｼｯｸM-PRO"/>
            </a:endParaRPr>
          </a:p>
        </p:txBody>
      </p:sp>
      <p:sp>
        <p:nvSpPr>
          <p:cNvPr id="11" name="スライド番号プレースホルダー 10">
            <a:extLst>
              <a:ext uri="{FF2B5EF4-FFF2-40B4-BE49-F238E27FC236}">
                <a16:creationId xmlns:a16="http://schemas.microsoft.com/office/drawing/2014/main" id="{43EAEE16-37D9-6FB3-452F-6E4FD23587A4}"/>
              </a:ext>
            </a:extLst>
          </p:cNvPr>
          <p:cNvSpPr>
            <a:spLocks noGrp="1"/>
          </p:cNvSpPr>
          <p:nvPr>
            <p:ph type="sldNum" sz="quarter" idx="12"/>
          </p:nvPr>
        </p:nvSpPr>
        <p:spPr/>
        <p:txBody>
          <a:bodyPr/>
          <a:lstStyle/>
          <a:p>
            <a:fld id="{7F53A4F6-1DED-4042-94B1-26CBF9BCF6BA}" type="slidenum">
              <a:rPr kumimoji="1" lang="ja-JP" altLang="en-US" smtClean="0"/>
              <a:t>44</a:t>
            </a:fld>
            <a:endParaRPr kumimoji="1" lang="ja-JP" altLang="en-US"/>
          </a:p>
        </p:txBody>
      </p:sp>
    </p:spTree>
    <p:extLst>
      <p:ext uri="{BB962C8B-B14F-4D97-AF65-F5344CB8AC3E}">
        <p14:creationId xmlns:p14="http://schemas.microsoft.com/office/powerpoint/2010/main" val="292977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0" y="0"/>
            <a:ext cx="12192000" cy="968829"/>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とにかくスキルアップ</a:t>
            </a:r>
            <a:endParaRPr lang="en-US" altLang="ja-JP" sz="6000" dirty="0">
              <a:solidFill>
                <a:srgbClr val="0432FF"/>
              </a:solidFill>
              <a:latin typeface="HG丸ｺﾞｼｯｸM-PRO"/>
              <a:ea typeface="HG丸ｺﾞｼｯｸM-PRO"/>
              <a:cs typeface="HG丸ｺﾞｼｯｸM-PRO"/>
            </a:endParaRPr>
          </a:p>
        </p:txBody>
      </p:sp>
      <p:sp>
        <p:nvSpPr>
          <p:cNvPr id="7" name="サブタイトル 2">
            <a:extLst>
              <a:ext uri="{FF2B5EF4-FFF2-40B4-BE49-F238E27FC236}">
                <a16:creationId xmlns:a16="http://schemas.microsoft.com/office/drawing/2014/main" id="{30F7858D-8CC6-EE42-8C52-8ACB6FCD9149}"/>
              </a:ext>
            </a:extLst>
          </p:cNvPr>
          <p:cNvSpPr txBox="1">
            <a:spLocks/>
          </p:cNvSpPr>
          <p:nvPr/>
        </p:nvSpPr>
        <p:spPr>
          <a:xfrm>
            <a:off x="1094575" y="1465621"/>
            <a:ext cx="9876182" cy="4745389"/>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lnSpc>
                <a:spcPct val="150000"/>
              </a:lnSpc>
            </a:pPr>
            <a:r>
              <a:rPr lang="ja-JP" altLang="en-US" sz="4000">
                <a:solidFill>
                  <a:schemeClr val="tx1"/>
                </a:solidFill>
                <a:latin typeface="HG丸ｺﾞｼｯｸM-PRO"/>
                <a:ea typeface="HG丸ｺﾞｼｯｸM-PRO"/>
                <a:cs typeface="HG丸ｺﾞｼｯｸM-PRO"/>
              </a:rPr>
              <a:t>大学院時代、医局から派遣されたバイト先</a:t>
            </a:r>
            <a:endParaRPr lang="en-US" altLang="ja-JP" sz="4000" dirty="0">
              <a:solidFill>
                <a:schemeClr val="tx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ja-JP" altLang="en-US" sz="4000">
                <a:solidFill>
                  <a:schemeClr val="tx1"/>
                </a:solidFill>
                <a:latin typeface="HG丸ｺﾞｼｯｸM-PRO"/>
                <a:ea typeface="HG丸ｺﾞｼｯｸM-PRO"/>
                <a:cs typeface="HG丸ｺﾞｼｯｸM-PRO"/>
              </a:rPr>
              <a:t>外来で１日１００人以上</a:t>
            </a:r>
            <a:endParaRPr lang="en-US" altLang="ja-JP" sz="4000" dirty="0">
              <a:solidFill>
                <a:schemeClr val="tx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ja-JP" altLang="en-US" sz="4000">
                <a:solidFill>
                  <a:schemeClr val="tx1"/>
                </a:solidFill>
                <a:latin typeface="HG丸ｺﾞｼｯｸM-PRO"/>
                <a:ea typeface="HG丸ｺﾞｼｯｸM-PRO"/>
                <a:cs typeface="HG丸ｺﾞｼｯｸM-PRO"/>
              </a:rPr>
              <a:t>ユニット４台</a:t>
            </a:r>
            <a:endParaRPr lang="en-US" altLang="ja-JP" sz="4000" dirty="0">
              <a:solidFill>
                <a:schemeClr val="tx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en-US" altLang="ja-JP" sz="4000" dirty="0">
                <a:solidFill>
                  <a:schemeClr val="tx1"/>
                </a:solidFill>
                <a:latin typeface="HG丸ｺﾞｼｯｸM-PRO"/>
                <a:ea typeface="HG丸ｺﾞｼｯｸM-PRO"/>
                <a:cs typeface="HG丸ｺﾞｼｯｸM-PRO"/>
              </a:rPr>
              <a:t>DH</a:t>
            </a:r>
            <a:r>
              <a:rPr lang="ja-JP" altLang="en-US" sz="4000">
                <a:solidFill>
                  <a:schemeClr val="tx1"/>
                </a:solidFill>
                <a:latin typeface="HG丸ｺﾞｼｯｸM-PRO"/>
                <a:ea typeface="HG丸ｺﾞｼｯｸM-PRO"/>
                <a:cs typeface="HG丸ｺﾞｼｯｸM-PRO"/>
              </a:rPr>
              <a:t>：</a:t>
            </a:r>
            <a:r>
              <a:rPr lang="en-US" altLang="ja-JP" sz="4000" dirty="0">
                <a:solidFill>
                  <a:schemeClr val="tx1"/>
                </a:solidFill>
                <a:latin typeface="HG丸ｺﾞｼｯｸM-PRO"/>
                <a:ea typeface="HG丸ｺﾞｼｯｸM-PRO"/>
                <a:cs typeface="HG丸ｺﾞｼｯｸM-PRO"/>
              </a:rPr>
              <a:t>1</a:t>
            </a:r>
            <a:r>
              <a:rPr lang="ja-JP" altLang="en-US" sz="4000">
                <a:solidFill>
                  <a:schemeClr val="tx1"/>
                </a:solidFill>
                <a:latin typeface="HG丸ｺﾞｼｯｸM-PRO"/>
                <a:ea typeface="HG丸ｺﾞｼｯｸM-PRO"/>
                <a:cs typeface="HG丸ｺﾞｼｯｸM-PRO"/>
              </a:rPr>
              <a:t>人・</a:t>
            </a:r>
            <a:r>
              <a:rPr lang="en-US" altLang="ja-JP" sz="4000" dirty="0">
                <a:solidFill>
                  <a:schemeClr val="tx1"/>
                </a:solidFill>
                <a:latin typeface="HG丸ｺﾞｼｯｸM-PRO"/>
                <a:ea typeface="HG丸ｺﾞｼｯｸM-PRO"/>
                <a:cs typeface="HG丸ｺﾞｼｯｸM-PRO"/>
              </a:rPr>
              <a:t>DA</a:t>
            </a:r>
            <a:r>
              <a:rPr lang="ja-JP" altLang="en-US" sz="4000">
                <a:solidFill>
                  <a:schemeClr val="tx1"/>
                </a:solidFill>
                <a:latin typeface="HG丸ｺﾞｼｯｸM-PRO"/>
                <a:ea typeface="HG丸ｺﾞｼｯｸM-PRO"/>
                <a:cs typeface="HG丸ｺﾞｼｯｸM-PRO"/>
              </a:rPr>
              <a:t>：３人・</a:t>
            </a:r>
            <a:r>
              <a:rPr lang="en-US" altLang="ja-JP" sz="4000" dirty="0">
                <a:solidFill>
                  <a:schemeClr val="tx1"/>
                </a:solidFill>
                <a:latin typeface="HG丸ｺﾞｼｯｸM-PRO"/>
                <a:ea typeface="HG丸ｺﾞｼｯｸM-PRO"/>
                <a:cs typeface="HG丸ｺﾞｼｯｸM-PRO"/>
              </a:rPr>
              <a:t>MC</a:t>
            </a:r>
            <a:r>
              <a:rPr lang="ja-JP" altLang="en-US" sz="4000">
                <a:solidFill>
                  <a:schemeClr val="tx1"/>
                </a:solidFill>
                <a:latin typeface="HG丸ｺﾞｼｯｸM-PRO"/>
                <a:ea typeface="HG丸ｺﾞｼｯｸM-PRO"/>
                <a:cs typeface="HG丸ｺﾞｼｯｸM-PRO"/>
              </a:rPr>
              <a:t>：</a:t>
            </a:r>
            <a:r>
              <a:rPr lang="en-US" altLang="ja-JP" sz="4000" dirty="0">
                <a:solidFill>
                  <a:schemeClr val="tx1"/>
                </a:solidFill>
                <a:latin typeface="HG丸ｺﾞｼｯｸM-PRO"/>
                <a:ea typeface="HG丸ｺﾞｼｯｸM-PRO"/>
                <a:cs typeface="HG丸ｺﾞｼｯｸM-PRO"/>
              </a:rPr>
              <a:t>1</a:t>
            </a:r>
            <a:r>
              <a:rPr lang="ja-JP" altLang="en-US" sz="4000">
                <a:solidFill>
                  <a:schemeClr val="tx1"/>
                </a:solidFill>
                <a:latin typeface="HG丸ｺﾞｼｯｸM-PRO"/>
                <a:ea typeface="HG丸ｺﾞｼｯｸM-PRO"/>
                <a:cs typeface="HG丸ｺﾞｼｯｸM-PRO"/>
              </a:rPr>
              <a:t>人</a:t>
            </a:r>
            <a:endParaRPr lang="en-US" altLang="ja-JP" sz="4000" dirty="0">
              <a:solidFill>
                <a:schemeClr val="tx1"/>
              </a:solidFill>
              <a:latin typeface="HG丸ｺﾞｼｯｸM-PRO"/>
              <a:ea typeface="HG丸ｺﾞｼｯｸM-PRO"/>
              <a:cs typeface="HG丸ｺﾞｼｯｸM-PRO"/>
            </a:endParaRPr>
          </a:p>
        </p:txBody>
      </p:sp>
      <p:sp>
        <p:nvSpPr>
          <p:cNvPr id="2" name="テキスト ボックス 1">
            <a:extLst>
              <a:ext uri="{FF2B5EF4-FFF2-40B4-BE49-F238E27FC236}">
                <a16:creationId xmlns:a16="http://schemas.microsoft.com/office/drawing/2014/main" id="{4890372C-E897-D246-A3E6-4CE11307121A}"/>
              </a:ext>
            </a:extLst>
          </p:cNvPr>
          <p:cNvSpPr txBox="1"/>
          <p:nvPr/>
        </p:nvSpPr>
        <p:spPr>
          <a:xfrm>
            <a:off x="9793357" y="4492487"/>
            <a:ext cx="184731" cy="369332"/>
          </a:xfrm>
          <a:prstGeom prst="rect">
            <a:avLst/>
          </a:prstGeom>
          <a:noFill/>
        </p:spPr>
        <p:txBody>
          <a:bodyPr wrap="none" rtlCol="0">
            <a:spAutoFit/>
          </a:bodyPr>
          <a:lstStyle/>
          <a:p>
            <a:endParaRPr kumimoji="1" lang="ja-JP" altLang="en-US"/>
          </a:p>
        </p:txBody>
      </p:sp>
      <p:sp>
        <p:nvSpPr>
          <p:cNvPr id="3" name="スライド番号プレースホルダー 2">
            <a:extLst>
              <a:ext uri="{FF2B5EF4-FFF2-40B4-BE49-F238E27FC236}">
                <a16:creationId xmlns:a16="http://schemas.microsoft.com/office/drawing/2014/main" id="{D7C02003-DD11-2D41-6127-B09D9E342A97}"/>
              </a:ext>
            </a:extLst>
          </p:cNvPr>
          <p:cNvSpPr>
            <a:spLocks noGrp="1"/>
          </p:cNvSpPr>
          <p:nvPr>
            <p:ph type="sldNum" sz="quarter" idx="12"/>
          </p:nvPr>
        </p:nvSpPr>
        <p:spPr/>
        <p:txBody>
          <a:bodyPr/>
          <a:lstStyle/>
          <a:p>
            <a:fld id="{7F53A4F6-1DED-4042-94B1-26CBF9BCF6BA}" type="slidenum">
              <a:rPr kumimoji="1" lang="ja-JP" altLang="en-US" smtClean="0"/>
              <a:t>45</a:t>
            </a:fld>
            <a:endParaRPr kumimoji="1" lang="ja-JP" altLang="en-US"/>
          </a:p>
        </p:txBody>
      </p:sp>
    </p:spTree>
    <p:extLst>
      <p:ext uri="{BB962C8B-B14F-4D97-AF65-F5344CB8AC3E}">
        <p14:creationId xmlns:p14="http://schemas.microsoft.com/office/powerpoint/2010/main" val="95569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サブタイトル 2">
            <a:extLst>
              <a:ext uri="{FF2B5EF4-FFF2-40B4-BE49-F238E27FC236}">
                <a16:creationId xmlns:a16="http://schemas.microsoft.com/office/drawing/2014/main" id="{FB6775F4-C93B-7349-8055-1DAD71140D1C}"/>
              </a:ext>
            </a:extLst>
          </p:cNvPr>
          <p:cNvSpPr txBox="1">
            <a:spLocks/>
          </p:cNvSpPr>
          <p:nvPr/>
        </p:nvSpPr>
        <p:spPr>
          <a:xfrm>
            <a:off x="1076545" y="1459890"/>
            <a:ext cx="9876182" cy="4745389"/>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lnSpc>
                <a:spcPct val="150000"/>
              </a:lnSpc>
            </a:pPr>
            <a:r>
              <a:rPr lang="ja-JP" altLang="en-US" sz="4000">
                <a:solidFill>
                  <a:schemeClr val="bg1"/>
                </a:solidFill>
                <a:latin typeface="HG丸ｺﾞｼｯｸM-PRO"/>
                <a:ea typeface="HG丸ｺﾞｼｯｸM-PRO"/>
                <a:cs typeface="HG丸ｺﾞｼｯｸM-PRO"/>
              </a:rPr>
              <a:t>大学院時代、医局から派遣されたバイト先</a:t>
            </a:r>
            <a:endParaRPr lang="en-US" altLang="ja-JP" sz="4000" dirty="0">
              <a:solidFill>
                <a:schemeClr val="bg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ja-JP" altLang="en-US" sz="4000">
                <a:solidFill>
                  <a:schemeClr val="tx1"/>
                </a:solidFill>
                <a:latin typeface="HG丸ｺﾞｼｯｸM-PRO"/>
                <a:ea typeface="HG丸ｺﾞｼｯｸM-PRO"/>
                <a:cs typeface="HG丸ｺﾞｼｯｸM-PRO"/>
              </a:rPr>
              <a:t>外来で１日１００人以上</a:t>
            </a:r>
            <a:endParaRPr lang="en-US" altLang="ja-JP" sz="4000" dirty="0">
              <a:solidFill>
                <a:schemeClr val="tx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ja-JP" altLang="en-US" sz="4000">
                <a:solidFill>
                  <a:schemeClr val="tx1"/>
                </a:solidFill>
                <a:latin typeface="HG丸ｺﾞｼｯｸM-PRO"/>
                <a:ea typeface="HG丸ｺﾞｼｯｸM-PRO"/>
                <a:cs typeface="HG丸ｺﾞｼｯｸM-PRO"/>
              </a:rPr>
              <a:t>ユニット４台</a:t>
            </a:r>
            <a:endParaRPr lang="en-US" altLang="ja-JP" sz="4000" dirty="0">
              <a:solidFill>
                <a:schemeClr val="tx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en-US" altLang="ja-JP" sz="4000" dirty="0">
                <a:solidFill>
                  <a:schemeClr val="tx1"/>
                </a:solidFill>
                <a:latin typeface="HG丸ｺﾞｼｯｸM-PRO"/>
                <a:ea typeface="HG丸ｺﾞｼｯｸM-PRO"/>
                <a:cs typeface="HG丸ｺﾞｼｯｸM-PRO"/>
              </a:rPr>
              <a:t>DH</a:t>
            </a:r>
            <a:r>
              <a:rPr lang="ja-JP" altLang="en-US" sz="4000">
                <a:solidFill>
                  <a:schemeClr val="tx1"/>
                </a:solidFill>
                <a:latin typeface="HG丸ｺﾞｼｯｸM-PRO"/>
                <a:ea typeface="HG丸ｺﾞｼｯｸM-PRO"/>
                <a:cs typeface="HG丸ｺﾞｼｯｸM-PRO"/>
              </a:rPr>
              <a:t>：</a:t>
            </a:r>
            <a:r>
              <a:rPr lang="en-US" altLang="ja-JP" sz="4000" dirty="0">
                <a:solidFill>
                  <a:schemeClr val="tx1"/>
                </a:solidFill>
                <a:latin typeface="HG丸ｺﾞｼｯｸM-PRO"/>
                <a:ea typeface="HG丸ｺﾞｼｯｸM-PRO"/>
                <a:cs typeface="HG丸ｺﾞｼｯｸM-PRO"/>
              </a:rPr>
              <a:t>1</a:t>
            </a:r>
            <a:r>
              <a:rPr lang="ja-JP" altLang="en-US" sz="4000">
                <a:solidFill>
                  <a:schemeClr val="tx1"/>
                </a:solidFill>
                <a:latin typeface="HG丸ｺﾞｼｯｸM-PRO"/>
                <a:ea typeface="HG丸ｺﾞｼｯｸM-PRO"/>
                <a:cs typeface="HG丸ｺﾞｼｯｸM-PRO"/>
              </a:rPr>
              <a:t>人・</a:t>
            </a:r>
            <a:r>
              <a:rPr lang="en-US" altLang="ja-JP" sz="4000" dirty="0">
                <a:solidFill>
                  <a:schemeClr val="tx1"/>
                </a:solidFill>
                <a:latin typeface="HG丸ｺﾞｼｯｸM-PRO"/>
                <a:ea typeface="HG丸ｺﾞｼｯｸM-PRO"/>
                <a:cs typeface="HG丸ｺﾞｼｯｸM-PRO"/>
              </a:rPr>
              <a:t>DA</a:t>
            </a:r>
            <a:r>
              <a:rPr lang="ja-JP" altLang="en-US" sz="4000">
                <a:solidFill>
                  <a:schemeClr val="tx1"/>
                </a:solidFill>
                <a:latin typeface="HG丸ｺﾞｼｯｸM-PRO"/>
                <a:ea typeface="HG丸ｺﾞｼｯｸM-PRO"/>
                <a:cs typeface="HG丸ｺﾞｼｯｸM-PRO"/>
              </a:rPr>
              <a:t>：３人・</a:t>
            </a:r>
            <a:r>
              <a:rPr lang="en-US" altLang="ja-JP" sz="4000" dirty="0">
                <a:solidFill>
                  <a:schemeClr val="tx1"/>
                </a:solidFill>
                <a:latin typeface="HG丸ｺﾞｼｯｸM-PRO"/>
                <a:ea typeface="HG丸ｺﾞｼｯｸM-PRO"/>
                <a:cs typeface="HG丸ｺﾞｼｯｸM-PRO"/>
              </a:rPr>
              <a:t>MC</a:t>
            </a:r>
            <a:r>
              <a:rPr lang="ja-JP" altLang="en-US" sz="4000">
                <a:solidFill>
                  <a:schemeClr val="tx1"/>
                </a:solidFill>
                <a:latin typeface="HG丸ｺﾞｼｯｸM-PRO"/>
                <a:ea typeface="HG丸ｺﾞｼｯｸM-PRO"/>
                <a:cs typeface="HG丸ｺﾞｼｯｸM-PRO"/>
              </a:rPr>
              <a:t>：</a:t>
            </a:r>
            <a:r>
              <a:rPr lang="en-US" altLang="ja-JP" sz="4000" dirty="0">
                <a:solidFill>
                  <a:schemeClr val="tx1"/>
                </a:solidFill>
                <a:latin typeface="HG丸ｺﾞｼｯｸM-PRO"/>
                <a:ea typeface="HG丸ｺﾞｼｯｸM-PRO"/>
                <a:cs typeface="HG丸ｺﾞｼｯｸM-PRO"/>
              </a:rPr>
              <a:t>1</a:t>
            </a:r>
            <a:r>
              <a:rPr lang="ja-JP" altLang="en-US" sz="4000">
                <a:solidFill>
                  <a:schemeClr val="tx1"/>
                </a:solidFill>
                <a:latin typeface="HG丸ｺﾞｼｯｸM-PRO"/>
                <a:ea typeface="HG丸ｺﾞｼｯｸM-PRO"/>
                <a:cs typeface="HG丸ｺﾞｼｯｸM-PRO"/>
              </a:rPr>
              <a:t>人</a:t>
            </a:r>
            <a:endParaRPr lang="en-US" altLang="ja-JP" sz="4000" dirty="0">
              <a:solidFill>
                <a:schemeClr val="tx1"/>
              </a:solidFill>
              <a:latin typeface="HG丸ｺﾞｼｯｸM-PRO"/>
              <a:ea typeface="HG丸ｺﾞｼｯｸM-PRO"/>
              <a:cs typeface="HG丸ｺﾞｼｯｸM-PRO"/>
            </a:endParaRPr>
          </a:p>
        </p:txBody>
      </p:sp>
      <p:sp>
        <p:nvSpPr>
          <p:cNvPr id="6" name="サブタイトル 2">
            <a:extLst>
              <a:ext uri="{FF2B5EF4-FFF2-40B4-BE49-F238E27FC236}">
                <a16:creationId xmlns:a16="http://schemas.microsoft.com/office/drawing/2014/main" id="{664059AD-3C67-A847-8884-A2C780656D5C}"/>
              </a:ext>
            </a:extLst>
          </p:cNvPr>
          <p:cNvSpPr txBox="1">
            <a:spLocks/>
          </p:cNvSpPr>
          <p:nvPr/>
        </p:nvSpPr>
        <p:spPr>
          <a:xfrm>
            <a:off x="828234" y="1977942"/>
            <a:ext cx="11079747" cy="4561448"/>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lnSpc>
                <a:spcPct val="150000"/>
              </a:lnSpc>
            </a:pPr>
            <a:endParaRPr lang="en-US" altLang="ja-JP" sz="4000" dirty="0">
              <a:solidFill>
                <a:srgbClr val="0432FF"/>
              </a:solidFill>
              <a:latin typeface="HG丸ｺﾞｼｯｸM-PRO"/>
              <a:ea typeface="HG丸ｺﾞｼｯｸM-PRO"/>
              <a:cs typeface="HG丸ｺﾞｼｯｸM-PRO"/>
            </a:endParaRPr>
          </a:p>
          <a:p>
            <a:pPr algn="l">
              <a:lnSpc>
                <a:spcPct val="150000"/>
              </a:lnSpc>
            </a:pPr>
            <a:r>
              <a:rPr lang="en-US" altLang="ja-JP" sz="4000" dirty="0">
                <a:solidFill>
                  <a:srgbClr val="0432FF"/>
                </a:solidFill>
                <a:latin typeface="HG丸ｺﾞｼｯｸM-PRO"/>
                <a:ea typeface="HG丸ｺﾞｼｯｸM-PRO"/>
                <a:cs typeface="HG丸ｺﾞｼｯｸM-PRO"/>
              </a:rPr>
              <a:t>                   </a:t>
            </a:r>
            <a:r>
              <a:rPr lang="ja-JP" altLang="en-US" sz="4000">
                <a:solidFill>
                  <a:srgbClr val="0432FF"/>
                </a:solidFill>
                <a:latin typeface="HG丸ｺﾞｼｯｸM-PRO"/>
                <a:ea typeface="HG丸ｺﾞｼｯｸM-PRO"/>
                <a:cs typeface="HG丸ｺﾞｼｯｸM-PRO"/>
              </a:rPr>
              <a:t>→</a:t>
            </a:r>
            <a:r>
              <a:rPr lang="en-US" altLang="ja-JP" sz="4000" dirty="0">
                <a:solidFill>
                  <a:srgbClr val="0432FF"/>
                </a:solidFill>
                <a:latin typeface="HG丸ｺﾞｼｯｸM-PRO"/>
                <a:ea typeface="HG丸ｺﾞｼｯｸM-PRO"/>
                <a:cs typeface="HG丸ｺﾞｼｯｸM-PRO"/>
              </a:rPr>
              <a:t> </a:t>
            </a:r>
            <a:r>
              <a:rPr lang="ja-JP" altLang="en-US" sz="4000">
                <a:solidFill>
                  <a:srgbClr val="0432FF"/>
                </a:solidFill>
                <a:latin typeface="HG丸ｺﾞｼｯｸM-PRO"/>
                <a:ea typeface="HG丸ｺﾞｼｯｸM-PRO"/>
                <a:cs typeface="HG丸ｺﾞｼｯｸM-PRO"/>
              </a:rPr>
              <a:t>５</a:t>
            </a:r>
            <a:r>
              <a:rPr lang="en-US" altLang="ja-JP" sz="4000" dirty="0">
                <a:solidFill>
                  <a:srgbClr val="0432FF"/>
                </a:solidFill>
                <a:latin typeface="HG丸ｺﾞｼｯｸM-PRO"/>
                <a:ea typeface="HG丸ｺﾞｼｯｸM-PRO"/>
                <a:cs typeface="HG丸ｺﾞｼｯｸM-PRO"/>
              </a:rPr>
              <a:t>6</a:t>
            </a:r>
            <a:r>
              <a:rPr lang="ja-JP" altLang="en-US" sz="4000">
                <a:solidFill>
                  <a:srgbClr val="0432FF"/>
                </a:solidFill>
                <a:latin typeface="HG丸ｺﾞｼｯｸM-PRO"/>
                <a:ea typeface="HG丸ｺﾞｼｯｸM-PRO"/>
                <a:cs typeface="HG丸ｺﾞｼｯｸM-PRO"/>
              </a:rPr>
              <a:t>人以下</a:t>
            </a:r>
            <a:r>
              <a:rPr lang="ja-JP" altLang="en-US" sz="2400">
                <a:solidFill>
                  <a:srgbClr val="0432FF"/>
                </a:solidFill>
                <a:latin typeface="HG丸ｺﾞｼｯｸM-PRO"/>
                <a:ea typeface="HG丸ｺﾞｼｯｸM-PRO"/>
                <a:cs typeface="HG丸ｺﾞｼｯｸM-PRO"/>
              </a:rPr>
              <a:t>（</a:t>
            </a:r>
            <a:r>
              <a:rPr lang="en-US" altLang="ja-JP" sz="2400" dirty="0">
                <a:solidFill>
                  <a:srgbClr val="0432FF"/>
                </a:solidFill>
                <a:latin typeface="HG丸ｺﾞｼｯｸM-PRO"/>
                <a:ea typeface="HG丸ｺﾞｼｯｸM-PRO"/>
                <a:cs typeface="HG丸ｺﾞｼｯｸM-PRO"/>
              </a:rPr>
              <a:t>30</a:t>
            </a:r>
            <a:r>
              <a:rPr lang="ja-JP" altLang="en-US" sz="2400">
                <a:solidFill>
                  <a:srgbClr val="0432FF"/>
                </a:solidFill>
                <a:latin typeface="HG丸ｺﾞｼｯｸM-PRO"/>
                <a:ea typeface="HG丸ｺﾞｼｯｸM-PRO"/>
                <a:cs typeface="HG丸ｺﾞｼｯｸM-PRO"/>
              </a:rPr>
              <a:t>分４人７時間）</a:t>
            </a:r>
            <a:endParaRPr lang="en-US" altLang="ja-JP" sz="2400" dirty="0">
              <a:solidFill>
                <a:srgbClr val="0432FF"/>
              </a:solidFill>
              <a:latin typeface="HG丸ｺﾞｼｯｸM-PRO"/>
              <a:ea typeface="HG丸ｺﾞｼｯｸM-PRO"/>
              <a:cs typeface="HG丸ｺﾞｼｯｸM-PRO"/>
            </a:endParaRPr>
          </a:p>
          <a:p>
            <a:pPr algn="l">
              <a:lnSpc>
                <a:spcPct val="150000"/>
              </a:lnSpc>
            </a:pPr>
            <a:r>
              <a:rPr lang="ja-JP" altLang="en-US" sz="4000">
                <a:solidFill>
                  <a:srgbClr val="0432FF"/>
                </a:solidFill>
                <a:latin typeface="HG丸ｺﾞｼｯｸM-PRO"/>
                <a:ea typeface="HG丸ｺﾞｼｯｸM-PRO"/>
                <a:cs typeface="HG丸ｺﾞｼｯｸM-PRO"/>
              </a:rPr>
              <a:t>　　　　</a:t>
            </a:r>
            <a:r>
              <a:rPr lang="en-US" altLang="ja-JP" sz="4000" dirty="0">
                <a:solidFill>
                  <a:srgbClr val="0432FF"/>
                </a:solidFill>
                <a:latin typeface="HG丸ｺﾞｼｯｸM-PRO"/>
                <a:ea typeface="HG丸ｺﾞｼｯｸM-PRO"/>
                <a:cs typeface="HG丸ｺﾞｼｯｸM-PRO"/>
              </a:rPr>
              <a:t> </a:t>
            </a:r>
          </a:p>
          <a:p>
            <a:pPr algn="l">
              <a:lnSpc>
                <a:spcPct val="150000"/>
              </a:lnSpc>
            </a:pPr>
            <a:r>
              <a:rPr lang="en-US" altLang="ja-JP" sz="4000" dirty="0">
                <a:solidFill>
                  <a:srgbClr val="0432FF"/>
                </a:solidFill>
                <a:latin typeface="HG丸ｺﾞｼｯｸM-PRO"/>
                <a:ea typeface="HG丸ｺﾞｼｯｸM-PRO"/>
                <a:cs typeface="HG丸ｺﾞｼｯｸM-PRO"/>
              </a:rPr>
              <a:t> </a:t>
            </a:r>
            <a:r>
              <a:rPr lang="ja-JP" altLang="en-US" sz="4000">
                <a:solidFill>
                  <a:srgbClr val="0432FF"/>
                </a:solidFill>
                <a:latin typeface="HG丸ｺﾞｼｯｸM-PRO"/>
                <a:ea typeface="HG丸ｺﾞｼｯｸM-PRO"/>
                <a:cs typeface="HG丸ｺﾞｼｯｸM-PRO"/>
              </a:rPr>
              <a:t>→ </a:t>
            </a:r>
            <a:r>
              <a:rPr lang="en-US" altLang="ja-JP" sz="4000" dirty="0">
                <a:solidFill>
                  <a:srgbClr val="0432FF"/>
                </a:solidFill>
                <a:latin typeface="HG丸ｺﾞｼｯｸM-PRO"/>
                <a:ea typeface="HG丸ｺﾞｼｯｸM-PRO"/>
                <a:cs typeface="HG丸ｺﾞｼｯｸM-PRO"/>
              </a:rPr>
              <a:t>DH</a:t>
            </a:r>
            <a:r>
              <a:rPr lang="ja-JP" altLang="en-US" sz="4000">
                <a:solidFill>
                  <a:srgbClr val="0432FF"/>
                </a:solidFill>
                <a:latin typeface="HG丸ｺﾞｼｯｸM-PRO"/>
                <a:ea typeface="HG丸ｺﾞｼｯｸM-PRO"/>
                <a:cs typeface="HG丸ｺﾞｼｯｸM-PRO"/>
              </a:rPr>
              <a:t>：</a:t>
            </a:r>
            <a:r>
              <a:rPr lang="en-US" altLang="ja-JP" sz="4000" dirty="0">
                <a:solidFill>
                  <a:srgbClr val="0432FF"/>
                </a:solidFill>
                <a:latin typeface="HG丸ｺﾞｼｯｸM-PRO"/>
                <a:ea typeface="HG丸ｺﾞｼｯｸM-PRO"/>
                <a:cs typeface="HG丸ｺﾞｼｯｸM-PRO"/>
              </a:rPr>
              <a:t>8</a:t>
            </a:r>
            <a:r>
              <a:rPr lang="ja-JP" altLang="en-US" sz="4000">
                <a:solidFill>
                  <a:srgbClr val="0432FF"/>
                </a:solidFill>
                <a:latin typeface="HG丸ｺﾞｼｯｸM-PRO"/>
                <a:ea typeface="HG丸ｺﾞｼｯｸM-PRO"/>
                <a:cs typeface="HG丸ｺﾞｼｯｸM-PRO"/>
              </a:rPr>
              <a:t>人・</a:t>
            </a:r>
            <a:r>
              <a:rPr lang="en-US" altLang="ja-JP" sz="4000" dirty="0">
                <a:solidFill>
                  <a:srgbClr val="0432FF"/>
                </a:solidFill>
                <a:latin typeface="HG丸ｺﾞｼｯｸM-PRO"/>
                <a:ea typeface="HG丸ｺﾞｼｯｸM-PRO"/>
                <a:cs typeface="HG丸ｺﾞｼｯｸM-PRO"/>
              </a:rPr>
              <a:t>DA</a:t>
            </a:r>
            <a:r>
              <a:rPr lang="ja-JP" altLang="en-US" sz="4000">
                <a:solidFill>
                  <a:srgbClr val="0432FF"/>
                </a:solidFill>
                <a:latin typeface="HG丸ｺﾞｼｯｸM-PRO"/>
                <a:ea typeface="HG丸ｺﾞｼｯｸM-PRO"/>
                <a:cs typeface="HG丸ｺﾞｼｯｸM-PRO"/>
              </a:rPr>
              <a:t>：２人・</a:t>
            </a:r>
            <a:r>
              <a:rPr lang="en-US" altLang="ja-JP" sz="4000" dirty="0">
                <a:solidFill>
                  <a:srgbClr val="0432FF"/>
                </a:solidFill>
                <a:latin typeface="HG丸ｺﾞｼｯｸM-PRO"/>
                <a:ea typeface="HG丸ｺﾞｼｯｸM-PRO"/>
                <a:cs typeface="HG丸ｺﾞｼｯｸM-PRO"/>
              </a:rPr>
              <a:t>MC</a:t>
            </a:r>
            <a:r>
              <a:rPr lang="ja-JP" altLang="en-US" sz="4000">
                <a:solidFill>
                  <a:srgbClr val="0432FF"/>
                </a:solidFill>
                <a:latin typeface="HG丸ｺﾞｼｯｸM-PRO"/>
                <a:ea typeface="HG丸ｺﾞｼｯｸM-PRO"/>
                <a:cs typeface="HG丸ｺﾞｼｯｸM-PRO"/>
              </a:rPr>
              <a:t>：</a:t>
            </a:r>
            <a:r>
              <a:rPr lang="en-US" altLang="ja-JP" sz="4000" dirty="0">
                <a:solidFill>
                  <a:srgbClr val="0432FF"/>
                </a:solidFill>
                <a:latin typeface="HG丸ｺﾞｼｯｸM-PRO"/>
                <a:ea typeface="HG丸ｺﾞｼｯｸM-PRO"/>
                <a:cs typeface="HG丸ｺﾞｼｯｸM-PRO"/>
              </a:rPr>
              <a:t>3</a:t>
            </a:r>
            <a:r>
              <a:rPr lang="ja-JP" altLang="en-US" sz="4000">
                <a:solidFill>
                  <a:srgbClr val="0432FF"/>
                </a:solidFill>
                <a:latin typeface="HG丸ｺﾞｼｯｸM-PRO"/>
                <a:ea typeface="HG丸ｺﾞｼｯｸM-PRO"/>
                <a:cs typeface="HG丸ｺﾞｼｯｸM-PRO"/>
              </a:rPr>
              <a:t>人</a:t>
            </a:r>
            <a:r>
              <a:rPr lang="ja-JP" altLang="en-US" sz="2400">
                <a:solidFill>
                  <a:srgbClr val="0432FF"/>
                </a:solidFill>
                <a:latin typeface="HG丸ｺﾞｼｯｸM-PRO"/>
                <a:ea typeface="HG丸ｺﾞｼｯｸM-PRO"/>
                <a:cs typeface="HG丸ｺﾞｼｯｸM-PRO"/>
              </a:rPr>
              <a:t>（管理栄養士）</a:t>
            </a:r>
            <a:endParaRPr lang="en-US" altLang="ja-JP" sz="2400" dirty="0">
              <a:solidFill>
                <a:srgbClr val="0432FF"/>
              </a:solidFill>
              <a:latin typeface="HG丸ｺﾞｼｯｸM-PRO"/>
              <a:ea typeface="HG丸ｺﾞｼｯｸM-PRO"/>
              <a:cs typeface="HG丸ｺﾞｼｯｸM-PRO"/>
            </a:endParaRPr>
          </a:p>
        </p:txBody>
      </p:sp>
      <p:sp>
        <p:nvSpPr>
          <p:cNvPr id="5" name="サブタイトル 2"/>
          <p:cNvSpPr txBox="1">
            <a:spLocks/>
          </p:cNvSpPr>
          <p:nvPr/>
        </p:nvSpPr>
        <p:spPr>
          <a:xfrm>
            <a:off x="0" y="20005"/>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現在の規模</a:t>
            </a:r>
            <a:endParaRPr lang="en-US" altLang="ja-JP" sz="6000" dirty="0">
              <a:solidFill>
                <a:srgbClr val="0432FF"/>
              </a:solidFill>
              <a:latin typeface="HG丸ｺﾞｼｯｸM-PRO"/>
              <a:ea typeface="HG丸ｺﾞｼｯｸM-PRO"/>
              <a:cs typeface="HG丸ｺﾞｼｯｸM-PRO"/>
            </a:endParaRPr>
          </a:p>
        </p:txBody>
      </p:sp>
      <p:sp>
        <p:nvSpPr>
          <p:cNvPr id="2" name="テキスト ボックス 1">
            <a:extLst>
              <a:ext uri="{FF2B5EF4-FFF2-40B4-BE49-F238E27FC236}">
                <a16:creationId xmlns:a16="http://schemas.microsoft.com/office/drawing/2014/main" id="{4890372C-E897-D246-A3E6-4CE11307121A}"/>
              </a:ext>
            </a:extLst>
          </p:cNvPr>
          <p:cNvSpPr txBox="1"/>
          <p:nvPr/>
        </p:nvSpPr>
        <p:spPr>
          <a:xfrm>
            <a:off x="9793357" y="4492487"/>
            <a:ext cx="184731" cy="369332"/>
          </a:xfrm>
          <a:prstGeom prst="rect">
            <a:avLst/>
          </a:prstGeom>
          <a:noFill/>
        </p:spPr>
        <p:txBody>
          <a:bodyPr wrap="none" rtlCol="0">
            <a:spAutoFit/>
          </a:bodyPr>
          <a:lstStyle/>
          <a:p>
            <a:endParaRPr kumimoji="1" lang="ja-JP" altLang="en-US"/>
          </a:p>
        </p:txBody>
      </p:sp>
      <p:sp>
        <p:nvSpPr>
          <p:cNvPr id="3" name="サブタイトル 2">
            <a:extLst>
              <a:ext uri="{FF2B5EF4-FFF2-40B4-BE49-F238E27FC236}">
                <a16:creationId xmlns:a16="http://schemas.microsoft.com/office/drawing/2014/main" id="{7C264C12-F3F3-9A13-65F8-728AF4C3B01D}"/>
              </a:ext>
            </a:extLst>
          </p:cNvPr>
          <p:cNvSpPr txBox="1">
            <a:spLocks/>
          </p:cNvSpPr>
          <p:nvPr/>
        </p:nvSpPr>
        <p:spPr>
          <a:xfrm>
            <a:off x="2997990" y="4034068"/>
            <a:ext cx="2062383" cy="999965"/>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lnSpc>
                <a:spcPct val="150000"/>
              </a:lnSpc>
            </a:pPr>
            <a:r>
              <a:rPr lang="ja-JP" altLang="en-US" sz="4000">
                <a:solidFill>
                  <a:srgbClr val="0432FF"/>
                </a:solidFill>
                <a:latin typeface="HG丸ｺﾞｼｯｸM-PRO"/>
                <a:ea typeface="HG丸ｺﾞｼｯｸM-PRO"/>
                <a:cs typeface="HG丸ｺﾞｼｯｸM-PRO"/>
              </a:rPr>
              <a:t>→</a:t>
            </a:r>
            <a:r>
              <a:rPr lang="en-US" altLang="ja-JP" sz="4000" dirty="0">
                <a:solidFill>
                  <a:srgbClr val="0432FF"/>
                </a:solidFill>
                <a:latin typeface="HG丸ｺﾞｼｯｸM-PRO"/>
                <a:ea typeface="HG丸ｺﾞｼｯｸM-PRO"/>
                <a:cs typeface="HG丸ｺﾞｼｯｸM-PRO"/>
              </a:rPr>
              <a:t> </a:t>
            </a:r>
            <a:r>
              <a:rPr lang="ja-JP" altLang="en-US" sz="4000">
                <a:solidFill>
                  <a:srgbClr val="0432FF"/>
                </a:solidFill>
                <a:latin typeface="HG丸ｺﾞｼｯｸM-PRO"/>
                <a:ea typeface="HG丸ｺﾞｼｯｸM-PRO"/>
                <a:cs typeface="HG丸ｺﾞｼｯｸM-PRO"/>
              </a:rPr>
              <a:t>５台</a:t>
            </a:r>
            <a:endParaRPr lang="en-US" altLang="ja-JP" sz="2400" dirty="0">
              <a:solidFill>
                <a:srgbClr val="0432FF"/>
              </a:solidFill>
              <a:latin typeface="HG丸ｺﾞｼｯｸM-PRO"/>
              <a:ea typeface="HG丸ｺﾞｼｯｸM-PRO"/>
              <a:cs typeface="HG丸ｺﾞｼｯｸM-PRO"/>
            </a:endParaRPr>
          </a:p>
        </p:txBody>
      </p:sp>
      <p:sp>
        <p:nvSpPr>
          <p:cNvPr id="4" name="スライド番号プレースホルダー 3">
            <a:extLst>
              <a:ext uri="{FF2B5EF4-FFF2-40B4-BE49-F238E27FC236}">
                <a16:creationId xmlns:a16="http://schemas.microsoft.com/office/drawing/2014/main" id="{90EE0A9E-9FD6-6091-8320-27BDCA242E7C}"/>
              </a:ext>
            </a:extLst>
          </p:cNvPr>
          <p:cNvSpPr>
            <a:spLocks noGrp="1"/>
          </p:cNvSpPr>
          <p:nvPr>
            <p:ph type="sldNum" sz="quarter" idx="12"/>
          </p:nvPr>
        </p:nvSpPr>
        <p:spPr/>
        <p:txBody>
          <a:bodyPr/>
          <a:lstStyle/>
          <a:p>
            <a:fld id="{7F53A4F6-1DED-4042-94B1-26CBF9BCF6BA}" type="slidenum">
              <a:rPr kumimoji="1" lang="ja-JP" altLang="en-US" smtClean="0"/>
              <a:t>46</a:t>
            </a:fld>
            <a:endParaRPr kumimoji="1" lang="ja-JP" altLang="en-US"/>
          </a:p>
        </p:txBody>
      </p:sp>
    </p:spTree>
    <p:extLst>
      <p:ext uri="{BB962C8B-B14F-4D97-AF65-F5344CB8AC3E}">
        <p14:creationId xmlns:p14="http://schemas.microsoft.com/office/powerpoint/2010/main" val="149625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2">
            <a:extLst>
              <a:ext uri="{FF2B5EF4-FFF2-40B4-BE49-F238E27FC236}">
                <a16:creationId xmlns:a16="http://schemas.microsoft.com/office/drawing/2014/main" id="{30F7858D-8CC6-EE42-8C52-8ACB6FCD9149}"/>
              </a:ext>
            </a:extLst>
          </p:cNvPr>
          <p:cNvSpPr txBox="1">
            <a:spLocks/>
          </p:cNvSpPr>
          <p:nvPr/>
        </p:nvSpPr>
        <p:spPr>
          <a:xfrm>
            <a:off x="1157908" y="1246909"/>
            <a:ext cx="9876182" cy="4239492"/>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571500" indent="-571500" algn="l">
              <a:lnSpc>
                <a:spcPct val="150000"/>
              </a:lnSpc>
              <a:buFont typeface="Wingdings" pitchFamily="2" charset="2"/>
              <a:buChar char="l"/>
            </a:pPr>
            <a:r>
              <a:rPr lang="ja-JP" altLang="en-US" sz="4800">
                <a:solidFill>
                  <a:schemeClr val="tx1"/>
                </a:solidFill>
                <a:latin typeface="HG丸ｺﾞｼｯｸM-PRO"/>
                <a:ea typeface="HG丸ｺﾞｼｯｸM-PRO"/>
                <a:cs typeface="HG丸ｺﾞｼｯｸM-PRO"/>
              </a:rPr>
              <a:t>インプラント</a:t>
            </a:r>
            <a:endParaRPr lang="en-US" altLang="ja-JP" sz="4800" dirty="0">
              <a:solidFill>
                <a:schemeClr val="tx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en-US" altLang="ja-JP" sz="4800" dirty="0">
                <a:solidFill>
                  <a:schemeClr val="tx1"/>
                </a:solidFill>
                <a:latin typeface="HG丸ｺﾞｼｯｸM-PRO"/>
                <a:ea typeface="HG丸ｺﾞｼｯｸM-PRO"/>
                <a:cs typeface="HG丸ｺﾞｼｯｸM-PRO"/>
              </a:rPr>
              <a:t>GTR</a:t>
            </a:r>
            <a:r>
              <a:rPr lang="ja-JP" altLang="en-US" sz="4800">
                <a:solidFill>
                  <a:schemeClr val="tx1"/>
                </a:solidFill>
                <a:latin typeface="HG丸ｺﾞｼｯｸM-PRO"/>
                <a:ea typeface="HG丸ｺﾞｼｯｸM-PRO"/>
                <a:cs typeface="HG丸ｺﾞｼｯｸM-PRO"/>
              </a:rPr>
              <a:t>・</a:t>
            </a:r>
            <a:r>
              <a:rPr lang="en-US" altLang="ja-JP" sz="4800" dirty="0">
                <a:solidFill>
                  <a:schemeClr val="tx1"/>
                </a:solidFill>
                <a:latin typeface="HG丸ｺﾞｼｯｸM-PRO"/>
                <a:ea typeface="HG丸ｺﾞｼｯｸM-PRO"/>
                <a:cs typeface="HG丸ｺﾞｼｯｸM-PRO"/>
              </a:rPr>
              <a:t>GBR</a:t>
            </a:r>
            <a:r>
              <a:rPr lang="ja-JP" altLang="en-US" sz="4800">
                <a:solidFill>
                  <a:schemeClr val="tx1"/>
                </a:solidFill>
                <a:latin typeface="HG丸ｺﾞｼｯｸM-PRO"/>
                <a:ea typeface="HG丸ｺﾞｼｯｸM-PRO"/>
                <a:cs typeface="HG丸ｺﾞｼｯｸM-PRO"/>
              </a:rPr>
              <a:t>（エムドゲイン等）</a:t>
            </a:r>
            <a:endParaRPr lang="en-US" altLang="ja-JP" sz="4800" dirty="0">
              <a:solidFill>
                <a:schemeClr val="tx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ja-JP" altLang="en-US" sz="4800">
                <a:solidFill>
                  <a:schemeClr val="tx1"/>
                </a:solidFill>
                <a:latin typeface="HG丸ｺﾞｼｯｸM-PRO"/>
                <a:ea typeface="HG丸ｺﾞｼｯｸM-PRO"/>
                <a:cs typeface="HG丸ｺﾞｼｯｸM-PRO"/>
              </a:rPr>
              <a:t>サイナスリフト</a:t>
            </a:r>
            <a:endParaRPr lang="en-US" altLang="ja-JP" sz="4800" dirty="0">
              <a:solidFill>
                <a:schemeClr val="tx1"/>
              </a:solidFill>
              <a:latin typeface="HG丸ｺﾞｼｯｸM-PRO"/>
              <a:ea typeface="HG丸ｺﾞｼｯｸM-PRO"/>
              <a:cs typeface="HG丸ｺﾞｼｯｸM-PRO"/>
            </a:endParaRPr>
          </a:p>
        </p:txBody>
      </p:sp>
      <p:sp>
        <p:nvSpPr>
          <p:cNvPr id="2" name="テキスト ボックス 1">
            <a:extLst>
              <a:ext uri="{FF2B5EF4-FFF2-40B4-BE49-F238E27FC236}">
                <a16:creationId xmlns:a16="http://schemas.microsoft.com/office/drawing/2014/main" id="{4890372C-E897-D246-A3E6-4CE11307121A}"/>
              </a:ext>
            </a:extLst>
          </p:cNvPr>
          <p:cNvSpPr txBox="1"/>
          <p:nvPr/>
        </p:nvSpPr>
        <p:spPr>
          <a:xfrm>
            <a:off x="9793357" y="4492487"/>
            <a:ext cx="184731" cy="369332"/>
          </a:xfrm>
          <a:prstGeom prst="rect">
            <a:avLst/>
          </a:prstGeom>
          <a:noFill/>
        </p:spPr>
        <p:txBody>
          <a:bodyPr wrap="none" rtlCol="0">
            <a:spAutoFit/>
          </a:bodyPr>
          <a:lstStyle/>
          <a:p>
            <a:endParaRPr kumimoji="1" lang="ja-JP" altLang="en-US"/>
          </a:p>
        </p:txBody>
      </p:sp>
      <p:sp>
        <p:nvSpPr>
          <p:cNvPr id="3" name="サブタイトル 2">
            <a:extLst>
              <a:ext uri="{FF2B5EF4-FFF2-40B4-BE49-F238E27FC236}">
                <a16:creationId xmlns:a16="http://schemas.microsoft.com/office/drawing/2014/main" id="{EAF278CC-F72C-D5F6-4E25-580B2EBFDC9C}"/>
              </a:ext>
            </a:extLst>
          </p:cNvPr>
          <p:cNvSpPr txBox="1">
            <a:spLocks/>
          </p:cNvSpPr>
          <p:nvPr/>
        </p:nvSpPr>
        <p:spPr>
          <a:xfrm>
            <a:off x="0" y="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en-US" altLang="ja-JP" sz="6000" dirty="0">
                <a:solidFill>
                  <a:srgbClr val="0432FF"/>
                </a:solidFill>
                <a:latin typeface="HG丸ｺﾞｼｯｸM-PRO"/>
                <a:ea typeface="HG丸ｺﾞｼｯｸM-PRO"/>
                <a:cs typeface="HG丸ｺﾞｼｯｸM-PRO"/>
              </a:rPr>
              <a:t>50</a:t>
            </a:r>
            <a:r>
              <a:rPr lang="ja-JP" altLang="en-US" sz="6000">
                <a:solidFill>
                  <a:srgbClr val="0432FF"/>
                </a:solidFill>
                <a:latin typeface="HG丸ｺﾞｼｯｸM-PRO"/>
                <a:ea typeface="HG丸ｺﾞｼｯｸM-PRO"/>
                <a:cs typeface="HG丸ｺﾞｼｯｸM-PRO"/>
              </a:rPr>
              <a:t>歳を迎え</a:t>
            </a:r>
            <a:r>
              <a:rPr lang="ja-JP" altLang="en-US" sz="6000">
                <a:solidFill>
                  <a:srgbClr val="FF0000"/>
                </a:solidFill>
                <a:latin typeface="HG丸ｺﾞｼｯｸM-PRO"/>
                <a:ea typeface="HG丸ｺﾞｼｯｸM-PRO"/>
                <a:cs typeface="HG丸ｺﾞｼｯｸM-PRO"/>
              </a:rPr>
              <a:t>廃止</a:t>
            </a:r>
            <a:r>
              <a:rPr lang="ja-JP" altLang="en-US" sz="6000">
                <a:solidFill>
                  <a:srgbClr val="0432FF"/>
                </a:solidFill>
                <a:latin typeface="HG丸ｺﾞｼｯｸM-PRO"/>
                <a:ea typeface="HG丸ｺﾞｼｯｸM-PRO"/>
                <a:cs typeface="HG丸ｺﾞｼｯｸM-PRO"/>
              </a:rPr>
              <a:t>したこと</a:t>
            </a:r>
            <a:endParaRPr lang="en-US" altLang="ja-JP" sz="6000" dirty="0">
              <a:solidFill>
                <a:srgbClr val="0432FF"/>
              </a:solidFill>
              <a:latin typeface="HG丸ｺﾞｼｯｸM-PRO"/>
              <a:ea typeface="HG丸ｺﾞｼｯｸM-PRO"/>
              <a:cs typeface="HG丸ｺﾞｼｯｸM-PRO"/>
            </a:endParaRPr>
          </a:p>
        </p:txBody>
      </p:sp>
      <p:sp>
        <p:nvSpPr>
          <p:cNvPr id="4" name="コンテンツ プレースホルダー 2">
            <a:extLst>
              <a:ext uri="{FF2B5EF4-FFF2-40B4-BE49-F238E27FC236}">
                <a16:creationId xmlns:a16="http://schemas.microsoft.com/office/drawing/2014/main" id="{11984C8E-0A46-E648-C655-099F589A6F06}"/>
              </a:ext>
            </a:extLst>
          </p:cNvPr>
          <p:cNvSpPr txBox="1">
            <a:spLocks/>
          </p:cNvSpPr>
          <p:nvPr/>
        </p:nvSpPr>
        <p:spPr>
          <a:xfrm>
            <a:off x="209550" y="4492487"/>
            <a:ext cx="11772899" cy="2365513"/>
          </a:xfrm>
          <a:prstGeom prst="rect">
            <a:avLst/>
          </a:prstGeom>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3600">
                <a:latin typeface="HGMaruGothicMPRO" panose="020F0600000000000000" pitchFamily="34" charset="-128"/>
                <a:ea typeface="HGMaruGothicMPRO" panose="020F0600000000000000" pitchFamily="34" charset="-128"/>
              </a:rPr>
              <a:t>治療・管理・</a:t>
            </a:r>
            <a:r>
              <a:rPr lang="ja-JP" altLang="en-US" sz="7200">
                <a:solidFill>
                  <a:srgbClr val="FF0000"/>
                </a:solidFill>
                <a:latin typeface="HGMaruGothicMPRO" panose="020F0600000000000000" pitchFamily="34" charset="-128"/>
                <a:ea typeface="HGMaruGothicMPRO" panose="020F0600000000000000" pitchFamily="34" charset="-128"/>
              </a:rPr>
              <a:t>連携</a:t>
            </a:r>
            <a:r>
              <a:rPr lang="ja-JP" altLang="en-US" sz="3600">
                <a:latin typeface="HGMaruGothicMPRO" panose="020F0600000000000000" pitchFamily="34" charset="-128"/>
                <a:ea typeface="HGMaruGothicMPRO" panose="020F0600000000000000" pitchFamily="34" charset="-128"/>
              </a:rPr>
              <a:t>型の</a:t>
            </a:r>
            <a:r>
              <a:rPr lang="ja-JP" altLang="en-US" sz="3600">
                <a:solidFill>
                  <a:srgbClr val="FF0000"/>
                </a:solidFill>
                <a:latin typeface="HGMaruGothicMPRO" panose="020F0600000000000000" pitchFamily="34" charset="-128"/>
                <a:ea typeface="HGMaruGothicMPRO" panose="020F0600000000000000" pitchFamily="34" charset="-128"/>
              </a:rPr>
              <a:t>連携</a:t>
            </a:r>
            <a:r>
              <a:rPr lang="ja-JP" altLang="en-US" sz="3600">
                <a:latin typeface="HGMaruGothicMPRO" panose="020F0600000000000000" pitchFamily="34" charset="-128"/>
                <a:ea typeface="HGMaruGothicMPRO" panose="020F0600000000000000" pitchFamily="34" charset="-128"/>
              </a:rPr>
              <a:t>でカバー</a:t>
            </a:r>
            <a:endParaRPr lang="en-US" altLang="ja-JP" sz="6000" dirty="0">
              <a:latin typeface="HGMaruGothicMPRO" panose="020F0600000000000000" pitchFamily="34" charset="-128"/>
              <a:ea typeface="HGMaruGothicMPRO" panose="020F0600000000000000" pitchFamily="34" charset="-128"/>
            </a:endParaRPr>
          </a:p>
        </p:txBody>
      </p:sp>
      <p:sp>
        <p:nvSpPr>
          <p:cNvPr id="5" name="スライド番号プレースホルダー 4">
            <a:extLst>
              <a:ext uri="{FF2B5EF4-FFF2-40B4-BE49-F238E27FC236}">
                <a16:creationId xmlns:a16="http://schemas.microsoft.com/office/drawing/2014/main" id="{C94F5FFB-1D51-7EB8-1FD8-859C55AE5734}"/>
              </a:ext>
            </a:extLst>
          </p:cNvPr>
          <p:cNvSpPr>
            <a:spLocks noGrp="1"/>
          </p:cNvSpPr>
          <p:nvPr>
            <p:ph type="sldNum" sz="quarter" idx="12"/>
          </p:nvPr>
        </p:nvSpPr>
        <p:spPr/>
        <p:txBody>
          <a:bodyPr/>
          <a:lstStyle/>
          <a:p>
            <a:fld id="{7F53A4F6-1DED-4042-94B1-26CBF9BCF6BA}" type="slidenum">
              <a:rPr kumimoji="1" lang="ja-JP" altLang="en-US" smtClean="0"/>
              <a:t>47</a:t>
            </a:fld>
            <a:endParaRPr kumimoji="1" lang="ja-JP" altLang="en-US"/>
          </a:p>
        </p:txBody>
      </p:sp>
    </p:spTree>
    <p:extLst>
      <p:ext uri="{BB962C8B-B14F-4D97-AF65-F5344CB8AC3E}">
        <p14:creationId xmlns:p14="http://schemas.microsoft.com/office/powerpoint/2010/main" val="92883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サブタイトル 2">
            <a:extLst>
              <a:ext uri="{FF2B5EF4-FFF2-40B4-BE49-F238E27FC236}">
                <a16:creationId xmlns:a16="http://schemas.microsoft.com/office/drawing/2014/main" id="{30F7858D-8CC6-EE42-8C52-8ACB6FCD9149}"/>
              </a:ext>
            </a:extLst>
          </p:cNvPr>
          <p:cNvSpPr txBox="1">
            <a:spLocks/>
          </p:cNvSpPr>
          <p:nvPr/>
        </p:nvSpPr>
        <p:spPr>
          <a:xfrm>
            <a:off x="1219199" y="1246909"/>
            <a:ext cx="9299239" cy="4239492"/>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marL="571500" indent="-571500" algn="l">
              <a:lnSpc>
                <a:spcPct val="150000"/>
              </a:lnSpc>
              <a:buFont typeface="Wingdings" pitchFamily="2" charset="2"/>
              <a:buChar char="l"/>
            </a:pPr>
            <a:r>
              <a:rPr lang="ja-JP" altLang="en-US" sz="4800">
                <a:solidFill>
                  <a:schemeClr val="tx1"/>
                </a:solidFill>
                <a:latin typeface="HG丸ｺﾞｼｯｸM-PRO"/>
                <a:ea typeface="HG丸ｺﾞｼｯｸM-PRO"/>
                <a:cs typeface="HG丸ｺﾞｼｯｸM-PRO"/>
              </a:rPr>
              <a:t>ＳＰＴ</a:t>
            </a:r>
            <a:endParaRPr lang="en-US" altLang="ja-JP" sz="4800" dirty="0">
              <a:solidFill>
                <a:schemeClr val="tx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ja-JP" altLang="en-US" sz="4800">
                <a:solidFill>
                  <a:schemeClr val="tx1"/>
                </a:solidFill>
                <a:latin typeface="HG丸ｺﾞｼｯｸM-PRO"/>
                <a:ea typeface="HG丸ｺﾞｼｯｸM-PRO"/>
                <a:cs typeface="HG丸ｺﾞｼｯｸM-PRO"/>
              </a:rPr>
              <a:t>電話再診</a:t>
            </a:r>
            <a:endParaRPr lang="en-US" altLang="ja-JP" sz="4800" dirty="0">
              <a:solidFill>
                <a:schemeClr val="tx1"/>
              </a:solidFill>
              <a:latin typeface="HG丸ｺﾞｼｯｸM-PRO"/>
              <a:ea typeface="HG丸ｺﾞｼｯｸM-PRO"/>
              <a:cs typeface="HG丸ｺﾞｼｯｸM-PRO"/>
            </a:endParaRPr>
          </a:p>
          <a:p>
            <a:pPr marL="571500" indent="-571500" algn="l">
              <a:lnSpc>
                <a:spcPct val="150000"/>
              </a:lnSpc>
              <a:buFont typeface="Wingdings" pitchFamily="2" charset="2"/>
              <a:buChar char="l"/>
            </a:pPr>
            <a:r>
              <a:rPr lang="en-US" altLang="ja-JP" sz="4800" dirty="0">
                <a:solidFill>
                  <a:schemeClr val="tx1"/>
                </a:solidFill>
                <a:latin typeface="HG丸ｺﾞｼｯｸM-PRO"/>
                <a:ea typeface="HG丸ｺﾞｼｯｸM-PRO"/>
                <a:cs typeface="HG丸ｺﾞｼｯｸM-PRO"/>
              </a:rPr>
              <a:t>DH</a:t>
            </a:r>
            <a:r>
              <a:rPr lang="ja-JP" altLang="en-US" sz="4800">
                <a:solidFill>
                  <a:schemeClr val="tx1"/>
                </a:solidFill>
                <a:latin typeface="HG丸ｺﾞｼｯｸM-PRO"/>
                <a:ea typeface="HG丸ｺﾞｼｯｸM-PRO"/>
                <a:cs typeface="HG丸ｺﾞｼｯｸM-PRO"/>
              </a:rPr>
              <a:t>と</a:t>
            </a:r>
            <a:r>
              <a:rPr lang="ja-JP" altLang="en-US" sz="4800">
                <a:solidFill>
                  <a:srgbClr val="0432FF"/>
                </a:solidFill>
                <a:latin typeface="HG丸ｺﾞｼｯｸM-PRO"/>
                <a:ea typeface="HG丸ｺﾞｼｯｸM-PRO"/>
                <a:cs typeface="HG丸ｺﾞｼｯｸM-PRO"/>
              </a:rPr>
              <a:t>管理栄養士</a:t>
            </a:r>
            <a:r>
              <a:rPr lang="ja-JP" altLang="en-US" sz="4800">
                <a:solidFill>
                  <a:schemeClr val="tx1"/>
                </a:solidFill>
                <a:latin typeface="HG丸ｺﾞｼｯｸM-PRO"/>
                <a:ea typeface="HG丸ｺﾞｼｯｸM-PRO"/>
                <a:cs typeface="HG丸ｺﾞｼｯｸM-PRO"/>
              </a:rPr>
              <a:t>の雇用拡大</a:t>
            </a:r>
            <a:endParaRPr lang="en-US" altLang="ja-JP" sz="4800" dirty="0">
              <a:solidFill>
                <a:schemeClr val="tx1"/>
              </a:solidFill>
              <a:latin typeface="HG丸ｺﾞｼｯｸM-PRO"/>
              <a:ea typeface="HG丸ｺﾞｼｯｸM-PRO"/>
              <a:cs typeface="HG丸ｺﾞｼｯｸM-PRO"/>
            </a:endParaRPr>
          </a:p>
        </p:txBody>
      </p:sp>
      <p:sp>
        <p:nvSpPr>
          <p:cNvPr id="5" name="サブタイトル 2"/>
          <p:cNvSpPr txBox="1">
            <a:spLocks/>
          </p:cNvSpPr>
          <p:nvPr/>
        </p:nvSpPr>
        <p:spPr>
          <a:xfrm>
            <a:off x="0" y="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en-US" altLang="ja-JP" sz="6000" dirty="0">
                <a:solidFill>
                  <a:srgbClr val="0432FF"/>
                </a:solidFill>
                <a:latin typeface="HG丸ｺﾞｼｯｸM-PRO"/>
                <a:ea typeface="HG丸ｺﾞｼｯｸM-PRO"/>
                <a:cs typeface="HG丸ｺﾞｼｯｸM-PRO"/>
              </a:rPr>
              <a:t>50</a:t>
            </a:r>
            <a:r>
              <a:rPr lang="ja-JP" altLang="en-US" sz="6000">
                <a:solidFill>
                  <a:srgbClr val="0432FF"/>
                </a:solidFill>
                <a:latin typeface="HG丸ｺﾞｼｯｸM-PRO"/>
                <a:ea typeface="HG丸ｺﾞｼｯｸM-PRO"/>
                <a:cs typeface="HG丸ｺﾞｼｯｸM-PRO"/>
              </a:rPr>
              <a:t>歳を迎え</a:t>
            </a:r>
            <a:r>
              <a:rPr lang="ja-JP" altLang="en-US" sz="6000">
                <a:solidFill>
                  <a:srgbClr val="FF0000"/>
                </a:solidFill>
                <a:latin typeface="HG丸ｺﾞｼｯｸM-PRO"/>
                <a:ea typeface="HG丸ｺﾞｼｯｸM-PRO"/>
                <a:cs typeface="HG丸ｺﾞｼｯｸM-PRO"/>
              </a:rPr>
              <a:t>開始</a:t>
            </a:r>
            <a:r>
              <a:rPr lang="ja-JP" altLang="en-US" sz="6000">
                <a:solidFill>
                  <a:srgbClr val="0432FF"/>
                </a:solidFill>
                <a:latin typeface="HG丸ｺﾞｼｯｸM-PRO"/>
                <a:ea typeface="HG丸ｺﾞｼｯｸM-PRO"/>
                <a:cs typeface="HG丸ｺﾞｼｯｸM-PRO"/>
              </a:rPr>
              <a:t>したこと</a:t>
            </a:r>
            <a:endParaRPr lang="en-US" altLang="ja-JP" sz="6000" dirty="0">
              <a:solidFill>
                <a:srgbClr val="0432FF"/>
              </a:solidFill>
              <a:latin typeface="HG丸ｺﾞｼｯｸM-PRO"/>
              <a:ea typeface="HG丸ｺﾞｼｯｸM-PRO"/>
              <a:cs typeface="HG丸ｺﾞｼｯｸM-PRO"/>
            </a:endParaRPr>
          </a:p>
        </p:txBody>
      </p:sp>
      <p:sp>
        <p:nvSpPr>
          <p:cNvPr id="2" name="テキスト ボックス 1">
            <a:extLst>
              <a:ext uri="{FF2B5EF4-FFF2-40B4-BE49-F238E27FC236}">
                <a16:creationId xmlns:a16="http://schemas.microsoft.com/office/drawing/2014/main" id="{4890372C-E897-D246-A3E6-4CE11307121A}"/>
              </a:ext>
            </a:extLst>
          </p:cNvPr>
          <p:cNvSpPr txBox="1"/>
          <p:nvPr/>
        </p:nvSpPr>
        <p:spPr>
          <a:xfrm>
            <a:off x="9793357" y="4492487"/>
            <a:ext cx="184731" cy="369332"/>
          </a:xfrm>
          <a:prstGeom prst="rect">
            <a:avLst/>
          </a:prstGeom>
          <a:noFill/>
        </p:spPr>
        <p:txBody>
          <a:bodyPr wrap="none" rtlCol="0">
            <a:spAutoFit/>
          </a:bodyPr>
          <a:lstStyle/>
          <a:p>
            <a:endParaRPr kumimoji="1" lang="ja-JP" altLang="en-US"/>
          </a:p>
        </p:txBody>
      </p:sp>
      <p:sp>
        <p:nvSpPr>
          <p:cNvPr id="3" name="コンテンツ プレースホルダー 2">
            <a:extLst>
              <a:ext uri="{FF2B5EF4-FFF2-40B4-BE49-F238E27FC236}">
                <a16:creationId xmlns:a16="http://schemas.microsoft.com/office/drawing/2014/main" id="{4318AB3A-BB9F-0540-9268-D47DF5C3FEDC}"/>
              </a:ext>
            </a:extLst>
          </p:cNvPr>
          <p:cNvSpPr txBox="1">
            <a:spLocks/>
          </p:cNvSpPr>
          <p:nvPr/>
        </p:nvSpPr>
        <p:spPr>
          <a:xfrm>
            <a:off x="209550" y="4492487"/>
            <a:ext cx="11772899" cy="2433659"/>
          </a:xfrm>
          <a:prstGeom prst="rect">
            <a:avLst/>
          </a:prstGeom>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3600">
                <a:latin typeface="HGMaruGothicMPRO" panose="020F0600000000000000" pitchFamily="34" charset="-128"/>
                <a:ea typeface="HGMaruGothicMPRO" panose="020F0600000000000000" pitchFamily="34" charset="-128"/>
              </a:rPr>
              <a:t>治療・</a:t>
            </a:r>
            <a:r>
              <a:rPr lang="ja-JP" altLang="en-US" sz="7200">
                <a:solidFill>
                  <a:srgbClr val="FF0000"/>
                </a:solidFill>
                <a:latin typeface="HGMaruGothicMPRO" panose="020F0600000000000000" pitchFamily="34" charset="-128"/>
                <a:ea typeface="HGMaruGothicMPRO" panose="020F0600000000000000" pitchFamily="34" charset="-128"/>
              </a:rPr>
              <a:t>管理</a:t>
            </a:r>
            <a:r>
              <a:rPr lang="ja-JP" altLang="en-US" sz="3600">
                <a:latin typeface="HGMaruGothicMPRO" panose="020F0600000000000000" pitchFamily="34" charset="-128"/>
                <a:ea typeface="HGMaruGothicMPRO" panose="020F0600000000000000" pitchFamily="34" charset="-128"/>
              </a:rPr>
              <a:t>・連携型の</a:t>
            </a:r>
            <a:r>
              <a:rPr lang="ja-JP" altLang="en-US" sz="3600">
                <a:solidFill>
                  <a:srgbClr val="FF0000"/>
                </a:solidFill>
                <a:latin typeface="HGMaruGothicMPRO" panose="020F0600000000000000" pitchFamily="34" charset="-128"/>
                <a:ea typeface="HGMaruGothicMPRO" panose="020F0600000000000000" pitchFamily="34" charset="-128"/>
              </a:rPr>
              <a:t>管理</a:t>
            </a:r>
            <a:r>
              <a:rPr lang="ja-JP" altLang="en-US" sz="3600">
                <a:latin typeface="HGMaruGothicMPRO" panose="020F0600000000000000" pitchFamily="34" charset="-128"/>
                <a:ea typeface="HGMaruGothicMPRO" panose="020F0600000000000000" pitchFamily="34" charset="-128"/>
              </a:rPr>
              <a:t>を推進</a:t>
            </a:r>
            <a:endParaRPr lang="en-US" altLang="ja-JP" sz="6000" dirty="0">
              <a:latin typeface="HGMaruGothicMPRO" panose="020F0600000000000000" pitchFamily="34" charset="-128"/>
              <a:ea typeface="HGMaruGothicMPRO" panose="020F0600000000000000" pitchFamily="34" charset="-128"/>
            </a:endParaRPr>
          </a:p>
        </p:txBody>
      </p:sp>
      <p:sp>
        <p:nvSpPr>
          <p:cNvPr id="4" name="スライド番号プレースホルダー 3">
            <a:extLst>
              <a:ext uri="{FF2B5EF4-FFF2-40B4-BE49-F238E27FC236}">
                <a16:creationId xmlns:a16="http://schemas.microsoft.com/office/drawing/2014/main" id="{B993EAB1-7D6C-7D14-19B4-D5B5CA8772F3}"/>
              </a:ext>
            </a:extLst>
          </p:cNvPr>
          <p:cNvSpPr>
            <a:spLocks noGrp="1"/>
          </p:cNvSpPr>
          <p:nvPr>
            <p:ph type="sldNum" sz="quarter" idx="12"/>
          </p:nvPr>
        </p:nvSpPr>
        <p:spPr/>
        <p:txBody>
          <a:bodyPr/>
          <a:lstStyle/>
          <a:p>
            <a:fld id="{7F53A4F6-1DED-4042-94B1-26CBF9BCF6BA}" type="slidenum">
              <a:rPr kumimoji="1" lang="ja-JP" altLang="en-US" smtClean="0"/>
              <a:t>48</a:t>
            </a:fld>
            <a:endParaRPr kumimoji="1" lang="ja-JP" altLang="en-US"/>
          </a:p>
        </p:txBody>
      </p:sp>
    </p:spTree>
    <p:extLst>
      <p:ext uri="{BB962C8B-B14F-4D97-AF65-F5344CB8AC3E}">
        <p14:creationId xmlns:p14="http://schemas.microsoft.com/office/powerpoint/2010/main" val="402741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9A03BE31-FD38-FD0C-AB6E-3AD5025B26E9}"/>
              </a:ext>
            </a:extLst>
          </p:cNvPr>
          <p:cNvSpPr txBox="1">
            <a:spLocks/>
          </p:cNvSpPr>
          <p:nvPr/>
        </p:nvSpPr>
        <p:spPr>
          <a:xfrm>
            <a:off x="0" y="0"/>
            <a:ext cx="12192000" cy="924953"/>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r>
              <a:rPr lang="ja-JP" altLang="en-US" sz="6000">
                <a:solidFill>
                  <a:srgbClr val="0432FF"/>
                </a:solidFill>
                <a:latin typeface="HG丸ｺﾞｼｯｸM-PRO"/>
                <a:ea typeface="HG丸ｺﾞｼｯｸM-PRO"/>
                <a:cs typeface="HG丸ｺﾞｼｯｸM-PRO"/>
              </a:rPr>
              <a:t>今の私が目指すのは・・・</a:t>
            </a:r>
            <a:endParaRPr lang="en-US" altLang="ja-JP" sz="6000" dirty="0">
              <a:solidFill>
                <a:srgbClr val="0432FF"/>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BD452009-869B-BA09-78FB-7B2687A83701}"/>
              </a:ext>
            </a:extLst>
          </p:cNvPr>
          <p:cNvSpPr>
            <a:spLocks noGrp="1"/>
          </p:cNvSpPr>
          <p:nvPr>
            <p:ph type="sldNum" sz="quarter" idx="12"/>
          </p:nvPr>
        </p:nvSpPr>
        <p:spPr/>
        <p:txBody>
          <a:bodyPr/>
          <a:lstStyle/>
          <a:p>
            <a:fld id="{7F53A4F6-1DED-4042-94B1-26CBF9BCF6BA}" type="slidenum">
              <a:rPr kumimoji="1" lang="ja-JP" altLang="en-US" smtClean="0"/>
              <a:t>49</a:t>
            </a:fld>
            <a:endParaRPr kumimoji="1" lang="ja-JP" altLang="en-US"/>
          </a:p>
        </p:txBody>
      </p:sp>
    </p:spTree>
    <p:extLst>
      <p:ext uri="{BB962C8B-B14F-4D97-AF65-F5344CB8AC3E}">
        <p14:creationId xmlns:p14="http://schemas.microsoft.com/office/powerpoint/2010/main" val="326569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スクリーンショット 2017-01-30 16.16.32.png"/>
          <p:cNvPicPr>
            <a:picLocks noGrp="1" noChangeAspect="1"/>
          </p:cNvPicPr>
          <p:nvPr>
            <p:ph idx="1"/>
          </p:nvPr>
        </p:nvPicPr>
        <p:blipFill>
          <a:blip r:embed="rId2">
            <a:extLst>
              <a:ext uri="{28A0092B-C50C-407E-A947-70E740481C1C}">
                <a14:useLocalDpi xmlns:a14="http://schemas.microsoft.com/office/drawing/2010/main" val="0"/>
              </a:ext>
            </a:extLst>
          </a:blip>
          <a:srcRect l="-606" r="-606"/>
          <a:stretch>
            <a:fillRect/>
          </a:stretch>
        </p:blipFill>
        <p:spPr>
          <a:xfrm>
            <a:off x="1271576" y="0"/>
            <a:ext cx="9648848" cy="6858000"/>
          </a:xfrm>
        </p:spPr>
      </p:pic>
      <p:sp>
        <p:nvSpPr>
          <p:cNvPr id="2" name="スライド番号プレースホルダー 1">
            <a:extLst>
              <a:ext uri="{FF2B5EF4-FFF2-40B4-BE49-F238E27FC236}">
                <a16:creationId xmlns:a16="http://schemas.microsoft.com/office/drawing/2014/main" id="{46470926-4C6A-5AC7-0935-506FD2C97A92}"/>
              </a:ext>
            </a:extLst>
          </p:cNvPr>
          <p:cNvSpPr>
            <a:spLocks noGrp="1"/>
          </p:cNvSpPr>
          <p:nvPr>
            <p:ph type="sldNum" sz="quarter" idx="12"/>
          </p:nvPr>
        </p:nvSpPr>
        <p:spPr/>
        <p:txBody>
          <a:bodyPr/>
          <a:lstStyle/>
          <a:p>
            <a:fld id="{7F53A4F6-1DED-4042-94B1-26CBF9BCF6BA}" type="slidenum">
              <a:rPr kumimoji="1" lang="ja-JP" altLang="en-US" smtClean="0"/>
              <a:t>5</a:t>
            </a:fld>
            <a:endParaRPr kumimoji="1" lang="ja-JP" altLang="en-US"/>
          </a:p>
        </p:txBody>
      </p:sp>
    </p:spTree>
    <p:extLst>
      <p:ext uri="{BB962C8B-B14F-4D97-AF65-F5344CB8AC3E}">
        <p14:creationId xmlns:p14="http://schemas.microsoft.com/office/powerpoint/2010/main" val="3156319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71475" y="146644"/>
            <a:ext cx="11449049" cy="996356"/>
          </a:xfrm>
          <a:prstGeom prst="rect">
            <a:avLst/>
          </a:prstGeom>
        </p:spPr>
        <p:txBody>
          <a:bodyPr vert="horz" lIns="91440" tIns="45720" rIns="91440" bIns="45720" rtlCol="0" anchor="t" anchorCtr="0">
            <a:norm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800">
                <a:solidFill>
                  <a:srgbClr val="FF0000"/>
                </a:solidFill>
                <a:latin typeface="HG丸ｺﾞｼｯｸM-PRO"/>
                <a:ea typeface="HG丸ｺﾞｼｯｸM-PRO"/>
                <a:cs typeface="HG丸ｺﾞｼｯｸM-PRO"/>
              </a:rPr>
              <a:t>本日の</a:t>
            </a:r>
            <a:r>
              <a:rPr lang="en-US" altLang="ja-JP" sz="4800" dirty="0">
                <a:solidFill>
                  <a:srgbClr val="FF0000"/>
                </a:solidFill>
                <a:latin typeface="HG丸ｺﾞｼｯｸM-PRO"/>
                <a:ea typeface="HG丸ｺﾞｼｯｸM-PRO"/>
                <a:cs typeface="HG丸ｺﾞｼｯｸM-PRO"/>
              </a:rPr>
              <a:t>AGENDA</a:t>
            </a:r>
          </a:p>
          <a:p>
            <a:endParaRPr lang="en-US" altLang="ja-JP" sz="1200" dirty="0">
              <a:solidFill>
                <a:srgbClr val="0000FF"/>
              </a:solidFill>
              <a:latin typeface="HG丸ｺﾞｼｯｸM-PRO"/>
              <a:ea typeface="HG丸ｺﾞｼｯｸM-PRO"/>
              <a:cs typeface="HG丸ｺﾞｼｯｸM-PRO"/>
            </a:endParaRPr>
          </a:p>
          <a:p>
            <a:endParaRPr lang="en-US" altLang="ja-JP" sz="3000" dirty="0">
              <a:latin typeface="HG丸ｺﾞｼｯｸM-PRO"/>
              <a:ea typeface="HG丸ｺﾞｼｯｸM-PRO"/>
              <a:cs typeface="HG丸ｺﾞｼｯｸM-PRO"/>
            </a:endParaRPr>
          </a:p>
        </p:txBody>
      </p:sp>
      <p:sp>
        <p:nvSpPr>
          <p:cNvPr id="5" name="サブタイトル 2"/>
          <p:cNvSpPr txBox="1">
            <a:spLocks/>
          </p:cNvSpPr>
          <p:nvPr/>
        </p:nvSpPr>
        <p:spPr>
          <a:xfrm>
            <a:off x="228599" y="870857"/>
            <a:ext cx="11734800" cy="5840499"/>
          </a:xfrm>
          <a:prstGeom prst="rect">
            <a:avLst/>
          </a:prstGeom>
        </p:spPr>
        <p:txBody>
          <a:bodyPr vert="horz" lIns="91440" tIns="45720" rIns="91440" bIns="45720" rtlCol="0" anchor="t" anchorCtr="0">
            <a:noAutofit/>
          </a:bodyPr>
          <a:lstStyle>
            <a:lvl1pPr marL="0" indent="0" algn="ctr" defTabSz="914400" rtl="0" eaLnBrk="1" latinLnBrk="0" hangingPunct="1">
              <a:spcBef>
                <a:spcPct val="20000"/>
              </a:spcBef>
              <a:buClr>
                <a:schemeClr val="accent1"/>
              </a:buClr>
              <a:buSzPct val="100000"/>
              <a:buFont typeface="Symbol" pitchFamily="18" charset="2"/>
              <a:buNone/>
              <a:defRPr kumimoji="1"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kumimoji="1"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kumimoji="1"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kumimoji="1"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kumimoji="1" sz="1400" kern="1200">
                <a:solidFill>
                  <a:schemeClr val="tx1">
                    <a:tint val="75000"/>
                  </a:schemeClr>
                </a:solidFill>
                <a:latin typeface="+mn-lt"/>
                <a:ea typeface="+mn-ea"/>
                <a:cs typeface="+mn-cs"/>
              </a:defRPr>
            </a:lvl9pPr>
          </a:lstStyle>
          <a:p>
            <a:pPr algn="l">
              <a:lnSpc>
                <a:spcPct val="150000"/>
              </a:lnSpc>
            </a:pPr>
            <a:r>
              <a:rPr lang="ja-JP" altLang="en-US" sz="4800">
                <a:solidFill>
                  <a:schemeClr val="bg1">
                    <a:lumMod val="85000"/>
                  </a:schemeClr>
                </a:solidFill>
                <a:latin typeface="HG丸ｺﾞｼｯｸM-PRO"/>
                <a:ea typeface="HG丸ｺﾞｼｯｸM-PRO"/>
                <a:cs typeface="HG丸ｺﾞｼｯｸM-PRO"/>
              </a:rPr>
              <a:t>１．近年の傾向　　　　　　　　　　　　　　　　　　　　　　　　　　　　</a:t>
            </a:r>
            <a:endParaRPr lang="en-US" altLang="ja-JP" sz="4800" dirty="0">
              <a:solidFill>
                <a:schemeClr val="bg1">
                  <a:lumMod val="85000"/>
                </a:schemeClr>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bg1">
                    <a:lumMod val="85000"/>
                  </a:schemeClr>
                </a:solidFill>
                <a:latin typeface="HG丸ｺﾞｼｯｸM-PRO"/>
                <a:ea typeface="HG丸ｺﾞｼｯｸM-PRO"/>
                <a:cs typeface="HG丸ｺﾞｼｯｸM-PRO"/>
              </a:rPr>
              <a:t>傾向（トレンド）の分析：厚労省の思惑と施策の動き</a:t>
            </a:r>
            <a:endParaRPr lang="en-US" altLang="ja-JP" sz="3000" dirty="0">
              <a:solidFill>
                <a:schemeClr val="bg1">
                  <a:lumMod val="85000"/>
                </a:schemeClr>
              </a:solidFill>
              <a:latin typeface="HG丸ｺﾞｼｯｸM-PRO"/>
              <a:ea typeface="HG丸ｺﾞｼｯｸM-PRO"/>
              <a:cs typeface="HG丸ｺﾞｼｯｸM-PRO"/>
            </a:endParaRPr>
          </a:p>
          <a:p>
            <a:pPr algn="l">
              <a:lnSpc>
                <a:spcPct val="150000"/>
              </a:lnSpc>
            </a:pPr>
            <a:r>
              <a:rPr lang="ja-JP" altLang="en-US" sz="4800">
                <a:solidFill>
                  <a:srgbClr val="0070C0"/>
                </a:solidFill>
                <a:latin typeface="HG丸ｺﾞｼｯｸM-PRO"/>
                <a:ea typeface="HG丸ｺﾞｼｯｸM-PRO"/>
                <a:cs typeface="HG丸ｺﾞｼｯｸM-PRO"/>
              </a:rPr>
              <a:t>２．短期的対策　　　　　　　　　　　　　　　　　　　　　　　　　　　　</a:t>
            </a:r>
            <a:endParaRPr lang="en-US" altLang="ja-JP" sz="4800" dirty="0">
              <a:solidFill>
                <a:srgbClr val="0070C0"/>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tx1"/>
                </a:solidFill>
                <a:latin typeface="HG丸ｺﾞｼｯｸM-PRO"/>
                <a:ea typeface="HG丸ｺﾞｼｯｸM-PRO"/>
                <a:cs typeface="HG丸ｺﾞｼｯｸM-PRO"/>
              </a:rPr>
              <a:t>直近の対応：令和６年度改定の概要とその対応</a:t>
            </a:r>
            <a:endParaRPr lang="en-US" altLang="ja-JP" sz="3000" dirty="0">
              <a:solidFill>
                <a:schemeClr val="bg1">
                  <a:lumMod val="85000"/>
                </a:schemeClr>
              </a:solidFill>
              <a:latin typeface="HG丸ｺﾞｼｯｸM-PRO"/>
              <a:ea typeface="HG丸ｺﾞｼｯｸM-PRO"/>
              <a:cs typeface="HG丸ｺﾞｼｯｸM-PRO"/>
            </a:endParaRPr>
          </a:p>
          <a:p>
            <a:pPr algn="l">
              <a:lnSpc>
                <a:spcPct val="150000"/>
              </a:lnSpc>
            </a:pPr>
            <a:r>
              <a:rPr lang="ja-JP" altLang="en-US" sz="4800">
                <a:solidFill>
                  <a:schemeClr val="bg1">
                    <a:lumMod val="85000"/>
                  </a:schemeClr>
                </a:solidFill>
                <a:latin typeface="HG丸ｺﾞｼｯｸM-PRO"/>
                <a:ea typeface="HG丸ｺﾞｼｯｸM-PRO"/>
                <a:cs typeface="HG丸ｺﾞｼｯｸM-PRO"/>
              </a:rPr>
              <a:t>３．中長期的対策　　　　　　　　　　　　　　　　　　　　　　　　　　</a:t>
            </a:r>
            <a:endParaRPr lang="en-US" altLang="ja-JP" sz="4800" dirty="0">
              <a:solidFill>
                <a:schemeClr val="bg1">
                  <a:lumMod val="85000"/>
                </a:schemeClr>
              </a:solidFill>
              <a:latin typeface="HG丸ｺﾞｼｯｸM-PRO"/>
              <a:ea typeface="HG丸ｺﾞｼｯｸM-PRO"/>
              <a:cs typeface="HG丸ｺﾞｼｯｸM-PRO"/>
            </a:endParaRPr>
          </a:p>
          <a:p>
            <a:pPr algn="l">
              <a:lnSpc>
                <a:spcPts val="3000"/>
              </a:lnSpc>
            </a:pPr>
            <a:r>
              <a:rPr lang="ja-JP" altLang="en-US" sz="4800">
                <a:solidFill>
                  <a:schemeClr val="bg1">
                    <a:lumMod val="85000"/>
                  </a:schemeClr>
                </a:solidFill>
                <a:latin typeface="HG丸ｺﾞｼｯｸM-PRO"/>
                <a:ea typeface="HG丸ｺﾞｼｯｸM-PRO"/>
                <a:cs typeface="HG丸ｺﾞｼｯｸM-PRO"/>
              </a:rPr>
              <a:t>　　</a:t>
            </a:r>
            <a:r>
              <a:rPr lang="ja-JP" altLang="en-US" sz="3000">
                <a:solidFill>
                  <a:schemeClr val="bg1">
                    <a:lumMod val="85000"/>
                  </a:schemeClr>
                </a:solidFill>
                <a:latin typeface="HG丸ｺﾞｼｯｸM-PRO"/>
                <a:ea typeface="HG丸ｺﾞｼｯｸM-PRO"/>
                <a:cs typeface="HG丸ｺﾞｼｯｸM-PRO"/>
              </a:rPr>
              <a:t>今後の展望：生産性の向上のためにそしてその先に在るもの</a:t>
            </a:r>
            <a:endParaRPr lang="en-US" altLang="ja-JP" sz="3000" dirty="0">
              <a:solidFill>
                <a:schemeClr val="bg1">
                  <a:lumMod val="85000"/>
                </a:schemeClr>
              </a:solidFill>
              <a:latin typeface="HG丸ｺﾞｼｯｸM-PRO"/>
              <a:ea typeface="HG丸ｺﾞｼｯｸM-PRO"/>
              <a:cs typeface="HG丸ｺﾞｼｯｸM-PRO"/>
            </a:endParaRPr>
          </a:p>
          <a:p>
            <a:pPr algn="l"/>
            <a:endParaRPr lang="en-US" altLang="ja-JP" sz="4800" dirty="0">
              <a:solidFill>
                <a:srgbClr val="0070C0"/>
              </a:solidFill>
              <a:latin typeface="HG丸ｺﾞｼｯｸM-PRO"/>
              <a:ea typeface="HG丸ｺﾞｼｯｸM-PRO"/>
              <a:cs typeface="HG丸ｺﾞｼｯｸM-PRO"/>
            </a:endParaRPr>
          </a:p>
          <a:p>
            <a:pPr algn="l"/>
            <a:endParaRPr lang="en-US" altLang="ja-JP" sz="4800" dirty="0">
              <a:solidFill>
                <a:srgbClr val="0070C0"/>
              </a:solidFill>
              <a:latin typeface="HG丸ｺﾞｼｯｸM-PRO"/>
              <a:ea typeface="HG丸ｺﾞｼｯｸM-PRO"/>
              <a:cs typeface="HG丸ｺﾞｼｯｸM-PRO"/>
            </a:endParaRPr>
          </a:p>
          <a:p>
            <a:pPr algn="l"/>
            <a:endParaRPr lang="ja-JP" altLang="en-US" sz="4800" dirty="0">
              <a:solidFill>
                <a:srgbClr val="0070C0"/>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5534CCB9-6F37-F223-0A3C-13ACC97B4398}"/>
              </a:ext>
            </a:extLst>
          </p:cNvPr>
          <p:cNvSpPr>
            <a:spLocks noGrp="1"/>
          </p:cNvSpPr>
          <p:nvPr>
            <p:ph type="sldNum" sz="quarter" idx="12"/>
          </p:nvPr>
        </p:nvSpPr>
        <p:spPr/>
        <p:txBody>
          <a:bodyPr/>
          <a:lstStyle/>
          <a:p>
            <a:fld id="{7F53A4F6-1DED-4042-94B1-26CBF9BCF6BA}" type="slidenum">
              <a:rPr kumimoji="1" lang="ja-JP" altLang="en-US" smtClean="0"/>
              <a:t>50</a:t>
            </a:fld>
            <a:endParaRPr kumimoji="1" lang="ja-JP" altLang="en-US"/>
          </a:p>
        </p:txBody>
      </p:sp>
    </p:spTree>
    <p:extLst>
      <p:ext uri="{BB962C8B-B14F-4D97-AF65-F5344CB8AC3E}">
        <p14:creationId xmlns:p14="http://schemas.microsoft.com/office/powerpoint/2010/main" val="19279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AF1D98-1B48-4F40-82D7-790D4D9F7B26}"/>
              </a:ext>
            </a:extLst>
          </p:cNvPr>
          <p:cNvPicPr>
            <a:picLocks noChangeAspect="1"/>
          </p:cNvPicPr>
          <p:nvPr/>
        </p:nvPicPr>
        <p:blipFill>
          <a:blip r:embed="rId2"/>
          <a:srcRect/>
          <a:stretch/>
        </p:blipFill>
        <p:spPr>
          <a:xfrm>
            <a:off x="1282700" y="80025"/>
            <a:ext cx="9728200" cy="6697950"/>
          </a:xfrm>
          <a:prstGeom prst="rect">
            <a:avLst/>
          </a:prstGeom>
        </p:spPr>
      </p:pic>
      <p:sp>
        <p:nvSpPr>
          <p:cNvPr id="2" name="スライド番号プレースホルダー 1">
            <a:extLst>
              <a:ext uri="{FF2B5EF4-FFF2-40B4-BE49-F238E27FC236}">
                <a16:creationId xmlns:a16="http://schemas.microsoft.com/office/drawing/2014/main" id="{D6B97105-AA73-0D9B-683F-5B0012E4F44D}"/>
              </a:ext>
            </a:extLst>
          </p:cNvPr>
          <p:cNvSpPr>
            <a:spLocks noGrp="1"/>
          </p:cNvSpPr>
          <p:nvPr>
            <p:ph type="sldNum" sz="quarter" idx="12"/>
          </p:nvPr>
        </p:nvSpPr>
        <p:spPr/>
        <p:txBody>
          <a:bodyPr/>
          <a:lstStyle/>
          <a:p>
            <a:fld id="{7F53A4F6-1DED-4042-94B1-26CBF9BCF6BA}" type="slidenum">
              <a:rPr kumimoji="1" lang="ja-JP" altLang="en-US" smtClean="0"/>
              <a:t>51</a:t>
            </a:fld>
            <a:endParaRPr kumimoji="1" lang="ja-JP" altLang="en-US"/>
          </a:p>
        </p:txBody>
      </p:sp>
    </p:spTree>
    <p:extLst>
      <p:ext uri="{BB962C8B-B14F-4D97-AF65-F5344CB8AC3E}">
        <p14:creationId xmlns:p14="http://schemas.microsoft.com/office/powerpoint/2010/main" val="3176613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AF1D98-1B48-4F40-82D7-790D4D9F7B26}"/>
              </a:ext>
            </a:extLst>
          </p:cNvPr>
          <p:cNvPicPr>
            <a:picLocks noChangeAspect="1"/>
          </p:cNvPicPr>
          <p:nvPr/>
        </p:nvPicPr>
        <p:blipFill>
          <a:blip r:embed="rId2"/>
          <a:srcRect/>
          <a:stretch/>
        </p:blipFill>
        <p:spPr>
          <a:xfrm>
            <a:off x="1282700" y="80025"/>
            <a:ext cx="9728200" cy="6697950"/>
          </a:xfrm>
          <a:prstGeom prst="rect">
            <a:avLst/>
          </a:prstGeom>
        </p:spPr>
      </p:pic>
      <p:sp>
        <p:nvSpPr>
          <p:cNvPr id="8" name="正方形/長方形 7">
            <a:extLst>
              <a:ext uri="{FF2B5EF4-FFF2-40B4-BE49-F238E27FC236}">
                <a16:creationId xmlns:a16="http://schemas.microsoft.com/office/drawing/2014/main" id="{D04BF9BC-1561-BE43-9E6D-52C1E7655C46}"/>
              </a:ext>
            </a:extLst>
          </p:cNvPr>
          <p:cNvSpPr/>
          <p:nvPr/>
        </p:nvSpPr>
        <p:spPr>
          <a:xfrm>
            <a:off x="6078847" y="2405612"/>
            <a:ext cx="4823526" cy="2346244"/>
          </a:xfrm>
          <a:prstGeom prst="rect">
            <a:avLst/>
          </a:prstGeom>
          <a:solidFill>
            <a:srgbClr val="FF0000">
              <a:alpha val="29828"/>
            </a:srgb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0E6FF10-B21D-964C-8FFE-3D0DCBF09415}"/>
              </a:ext>
            </a:extLst>
          </p:cNvPr>
          <p:cNvSpPr/>
          <p:nvPr/>
        </p:nvSpPr>
        <p:spPr>
          <a:xfrm>
            <a:off x="1389235" y="2405612"/>
            <a:ext cx="4608000" cy="2346244"/>
          </a:xfrm>
          <a:prstGeom prst="rect">
            <a:avLst/>
          </a:prstGeom>
          <a:solidFill>
            <a:schemeClr val="tx1">
              <a:alpha val="29828"/>
            </a:schemeClr>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6F8DCE8-1F12-D94D-899E-0DDD60928159}"/>
              </a:ext>
            </a:extLst>
          </p:cNvPr>
          <p:cNvSpPr/>
          <p:nvPr/>
        </p:nvSpPr>
        <p:spPr>
          <a:xfrm>
            <a:off x="6078847" y="4806371"/>
            <a:ext cx="4823526" cy="1863185"/>
          </a:xfrm>
          <a:prstGeom prst="rect">
            <a:avLst/>
          </a:prstGeom>
          <a:solidFill>
            <a:srgbClr val="00B050">
              <a:alpha val="29828"/>
            </a:srgbClr>
          </a:solid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B54A9CD-39E5-0C4D-BAA0-DAE5E7718A4E}"/>
              </a:ext>
            </a:extLst>
          </p:cNvPr>
          <p:cNvSpPr/>
          <p:nvPr/>
        </p:nvSpPr>
        <p:spPr>
          <a:xfrm>
            <a:off x="1392629" y="4806372"/>
            <a:ext cx="4608000" cy="1863186"/>
          </a:xfrm>
          <a:prstGeom prst="rect">
            <a:avLst/>
          </a:prstGeom>
          <a:solidFill>
            <a:srgbClr val="0070C0">
              <a:alpha val="29828"/>
            </a:srgbClr>
          </a:solidFill>
          <a:ln w="444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a:extLst>
              <a:ext uri="{FF2B5EF4-FFF2-40B4-BE49-F238E27FC236}">
                <a16:creationId xmlns:a16="http://schemas.microsoft.com/office/drawing/2014/main" id="{93B353CC-5A76-646F-479A-56A86AF67637}"/>
              </a:ext>
            </a:extLst>
          </p:cNvPr>
          <p:cNvSpPr>
            <a:spLocks noGrp="1"/>
          </p:cNvSpPr>
          <p:nvPr>
            <p:ph type="sldNum" sz="quarter" idx="12"/>
          </p:nvPr>
        </p:nvSpPr>
        <p:spPr/>
        <p:txBody>
          <a:bodyPr/>
          <a:lstStyle/>
          <a:p>
            <a:fld id="{7F53A4F6-1DED-4042-94B1-26CBF9BCF6BA}" type="slidenum">
              <a:rPr kumimoji="1" lang="ja-JP" altLang="en-US" smtClean="0"/>
              <a:t>52</a:t>
            </a:fld>
            <a:endParaRPr kumimoji="1" lang="ja-JP" altLang="en-US"/>
          </a:p>
        </p:txBody>
      </p:sp>
    </p:spTree>
    <p:extLst>
      <p:ext uri="{BB962C8B-B14F-4D97-AF65-F5344CB8AC3E}">
        <p14:creationId xmlns:p14="http://schemas.microsoft.com/office/powerpoint/2010/main" val="78330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56461" y="1519575"/>
            <a:ext cx="11546237" cy="1075075"/>
          </a:xfrm>
          <a:prstGeom prst="rect">
            <a:avLst/>
          </a:prstGeom>
          <a:solidFill>
            <a:schemeClr val="tx1"/>
          </a:solidFill>
        </p:spPr>
        <p:txBody>
          <a:bodyPr vert="horz" wrap="square" lIns="91440" tIns="0" rIns="91440" bIns="21600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Ⅰ</a:t>
            </a:r>
            <a:r>
              <a:rPr lang="ja-JP" altLang="en-US">
                <a:solidFill>
                  <a:schemeClr val="bg1"/>
                </a:solidFill>
                <a:latin typeface="HG丸ｺﾞｼｯｸM-PRO"/>
                <a:ea typeface="HG丸ｺﾞｼｯｸM-PRO"/>
                <a:cs typeface="HG丸ｺﾞｼｯｸM-PRO"/>
              </a:rPr>
              <a:t>　働き方改革</a:t>
            </a:r>
            <a:r>
              <a:rPr lang="en-US" altLang="ja-JP" dirty="0">
                <a:solidFill>
                  <a:schemeClr val="bg1"/>
                </a:solidFill>
                <a:latin typeface="HG丸ｺﾞｼｯｸM-PRO"/>
                <a:ea typeface="HG丸ｺﾞｼｯｸM-PRO"/>
                <a:cs typeface="HG丸ｺﾞｼｯｸM-PRO"/>
              </a:rPr>
              <a:t>【</a:t>
            </a:r>
            <a:r>
              <a:rPr lang="ja-JP" altLang="en-US">
                <a:solidFill>
                  <a:schemeClr val="bg1"/>
                </a:solidFill>
                <a:latin typeface="HG丸ｺﾞｼｯｸM-PRO"/>
                <a:ea typeface="HG丸ｺﾞｼｯｸM-PRO"/>
                <a:cs typeface="HG丸ｺﾞｼｯｸM-PRO"/>
              </a:rPr>
              <a:t>重点課題</a:t>
            </a:r>
            <a:r>
              <a:rPr lang="en-US" altLang="ja-JP" dirty="0">
                <a:solidFill>
                  <a:schemeClr val="bg1"/>
                </a:solidFill>
                <a:latin typeface="HG丸ｺﾞｼｯｸM-PRO"/>
                <a:ea typeface="HG丸ｺﾞｼｯｸM-PRO"/>
                <a:cs typeface="HG丸ｺﾞｼｯｸM-PRO"/>
              </a:rPr>
              <a:t>】</a:t>
            </a:r>
          </a:p>
        </p:txBody>
      </p:sp>
      <p:sp>
        <p:nvSpPr>
          <p:cNvPr id="5" name="タイトル 1">
            <a:extLst>
              <a:ext uri="{FF2B5EF4-FFF2-40B4-BE49-F238E27FC236}">
                <a16:creationId xmlns:a16="http://schemas.microsoft.com/office/drawing/2014/main" id="{2988D045-DDEA-9A46-8F67-E2D69212FBEC}"/>
              </a:ext>
            </a:extLst>
          </p:cNvPr>
          <p:cNvSpPr txBox="1">
            <a:spLocks/>
          </p:cNvSpPr>
          <p:nvPr/>
        </p:nvSpPr>
        <p:spPr>
          <a:xfrm>
            <a:off x="356461" y="2712871"/>
            <a:ext cx="11546237" cy="1216729"/>
          </a:xfrm>
          <a:prstGeom prst="rect">
            <a:avLst/>
          </a:prstGeom>
          <a:solidFill>
            <a:srgbClr val="0000FF"/>
          </a:solidFill>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Ⅱ</a:t>
            </a:r>
            <a:r>
              <a:rPr lang="ja-JP" altLang="en-US">
                <a:solidFill>
                  <a:schemeClr val="bg1"/>
                </a:solidFill>
                <a:latin typeface="HG丸ｺﾞｼｯｸM-PRO"/>
                <a:ea typeface="HG丸ｺﾞｼｯｸM-PRO"/>
                <a:cs typeface="HG丸ｺﾞｼｯｸM-PRO"/>
              </a:rPr>
              <a:t>　地域包括ケアシステム・医療</a:t>
            </a:r>
            <a:r>
              <a:rPr lang="en-US" altLang="ja-JP"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356461" y="5241118"/>
            <a:ext cx="11546237" cy="1075075"/>
          </a:xfrm>
          <a:prstGeom prst="rect">
            <a:avLst/>
          </a:prstGeom>
          <a:solidFill>
            <a:srgbClr val="00B050"/>
          </a:solidFill>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Ⅳ</a:t>
            </a:r>
            <a:r>
              <a:rPr lang="ja-JP" altLang="en-US">
                <a:solidFill>
                  <a:schemeClr val="bg1"/>
                </a:solidFill>
                <a:latin typeface="HG丸ｺﾞｼｯｸM-PRO"/>
                <a:ea typeface="HG丸ｺﾞｼｯｸM-PRO"/>
                <a:cs typeface="HG丸ｺﾞｼｯｸM-PRO"/>
              </a:rPr>
              <a:t>　制度の安定性・持続可能性</a:t>
            </a:r>
            <a:endParaRPr lang="en-US" altLang="ja-JP"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5CCA30DB-15E8-1C4E-9B32-7383E4806A3E}"/>
              </a:ext>
            </a:extLst>
          </p:cNvPr>
          <p:cNvSpPr txBox="1">
            <a:spLocks/>
          </p:cNvSpPr>
          <p:nvPr/>
        </p:nvSpPr>
        <p:spPr>
          <a:xfrm>
            <a:off x="356461" y="4047820"/>
            <a:ext cx="11546237" cy="1075076"/>
          </a:xfrm>
          <a:prstGeom prst="rect">
            <a:avLst/>
          </a:prstGeom>
          <a:solidFill>
            <a:srgbClr val="FF0000"/>
          </a:solidFill>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Ⅲ</a:t>
            </a:r>
            <a:r>
              <a:rPr lang="ja-JP" altLang="en-US">
                <a:solidFill>
                  <a:schemeClr val="bg1"/>
                </a:solidFill>
                <a:latin typeface="HG丸ｺﾞｼｯｸM-PRO"/>
                <a:ea typeface="HG丸ｺﾞｼｯｸM-PRO"/>
                <a:cs typeface="HG丸ｺﾞｼｯｸM-PRO"/>
              </a:rPr>
              <a:t>　安心・安全で質の高い医療</a:t>
            </a:r>
            <a:endParaRPr lang="en-US" altLang="ja-JP" dirty="0">
              <a:solidFill>
                <a:schemeClr val="bg1"/>
              </a:solidFill>
              <a:latin typeface="HG丸ｺﾞｼｯｸM-PRO"/>
              <a:ea typeface="HG丸ｺﾞｼｯｸM-PRO"/>
              <a:cs typeface="HG丸ｺﾞｼｯｸM-PRO"/>
            </a:endParaRPr>
          </a:p>
        </p:txBody>
      </p:sp>
      <p:sp>
        <p:nvSpPr>
          <p:cNvPr id="8" name="テキスト ボックス 7">
            <a:extLst>
              <a:ext uri="{FF2B5EF4-FFF2-40B4-BE49-F238E27FC236}">
                <a16:creationId xmlns:a16="http://schemas.microsoft.com/office/drawing/2014/main" id="{185E692F-922C-B444-907C-551FAB33A1B8}"/>
              </a:ext>
            </a:extLst>
          </p:cNvPr>
          <p:cNvSpPr txBox="1"/>
          <p:nvPr/>
        </p:nvSpPr>
        <p:spPr>
          <a:xfrm>
            <a:off x="356461" y="498538"/>
            <a:ext cx="11546237" cy="707886"/>
          </a:xfrm>
          <a:prstGeom prst="rect">
            <a:avLst/>
          </a:prstGeom>
          <a:solidFill>
            <a:schemeClr val="bg1">
              <a:lumMod val="50000"/>
            </a:schemeClr>
          </a:solidFill>
        </p:spPr>
        <p:txBody>
          <a:bodyPr wrap="square" rtlCol="0">
            <a:spAutoFit/>
          </a:bodyPr>
          <a:lstStyle/>
          <a:p>
            <a:pPr algn="ctr"/>
            <a:r>
              <a:rPr lang="ja-JP" altLang="en-US" sz="4000">
                <a:solidFill>
                  <a:schemeClr val="bg1"/>
                </a:solidFill>
                <a:latin typeface="HG丸ｺﾞｼｯｸM-PRO"/>
                <a:ea typeface="HG丸ｺﾞｼｯｸM-PRO"/>
                <a:cs typeface="HG丸ｺﾞｼｯｸM-PRO"/>
              </a:rPr>
              <a:t>令和６年度</a:t>
            </a:r>
            <a:r>
              <a:rPr lang="ja-JP" altLang="en-US" sz="4000" dirty="0">
                <a:solidFill>
                  <a:schemeClr val="bg1"/>
                </a:solidFill>
                <a:latin typeface="HG丸ｺﾞｼｯｸM-PRO"/>
                <a:ea typeface="HG丸ｺﾞｼｯｸM-PRO"/>
                <a:cs typeface="HG丸ｺﾞｼｯｸM-PRO"/>
              </a:rPr>
              <a:t>改定　</a:t>
            </a:r>
            <a:r>
              <a:rPr lang="ja-JP" altLang="en-US" sz="4000">
                <a:solidFill>
                  <a:schemeClr val="bg1"/>
                </a:solidFill>
                <a:latin typeface="HG丸ｺﾞｼｯｸM-PRO"/>
                <a:ea typeface="HG丸ｺﾞｼｯｸM-PRO"/>
                <a:cs typeface="HG丸ｺﾞｼｯｸM-PRO"/>
              </a:rPr>
              <a:t>４つの基本方針</a:t>
            </a:r>
            <a:endParaRPr lang="ja-JP" altLang="en-US" sz="4000" dirty="0">
              <a:solidFill>
                <a:schemeClr val="bg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ED679B66-4C68-9D94-DD34-00C046995A26}"/>
              </a:ext>
            </a:extLst>
          </p:cNvPr>
          <p:cNvSpPr>
            <a:spLocks noGrp="1"/>
          </p:cNvSpPr>
          <p:nvPr>
            <p:ph type="sldNum" sz="quarter" idx="12"/>
          </p:nvPr>
        </p:nvSpPr>
        <p:spPr/>
        <p:txBody>
          <a:bodyPr/>
          <a:lstStyle/>
          <a:p>
            <a:fld id="{7F53A4F6-1DED-4042-94B1-26CBF9BCF6BA}" type="slidenum">
              <a:rPr kumimoji="1" lang="ja-JP" altLang="en-US" smtClean="0"/>
              <a:t>53</a:t>
            </a:fld>
            <a:endParaRPr kumimoji="1" lang="ja-JP" altLang="en-US"/>
          </a:p>
        </p:txBody>
      </p:sp>
    </p:spTree>
    <p:extLst>
      <p:ext uri="{BB962C8B-B14F-4D97-AF65-F5344CB8AC3E}">
        <p14:creationId xmlns:p14="http://schemas.microsoft.com/office/powerpoint/2010/main" val="670609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AF1D98-1B48-4F40-82D7-790D4D9F7B26}"/>
              </a:ext>
            </a:extLst>
          </p:cNvPr>
          <p:cNvPicPr>
            <a:picLocks noChangeAspect="1"/>
          </p:cNvPicPr>
          <p:nvPr/>
        </p:nvPicPr>
        <p:blipFill>
          <a:blip r:embed="rId2"/>
          <a:srcRect/>
          <a:stretch/>
        </p:blipFill>
        <p:spPr>
          <a:xfrm>
            <a:off x="1132981" y="4027"/>
            <a:ext cx="9980949" cy="6840754"/>
          </a:xfrm>
          <a:prstGeom prst="rect">
            <a:avLst/>
          </a:prstGeom>
          <a:solidFill>
            <a:schemeClr val="lt1"/>
          </a:solidFill>
        </p:spPr>
      </p:pic>
      <p:sp>
        <p:nvSpPr>
          <p:cNvPr id="2" name="正方形/長方形 1">
            <a:extLst>
              <a:ext uri="{FF2B5EF4-FFF2-40B4-BE49-F238E27FC236}">
                <a16:creationId xmlns:a16="http://schemas.microsoft.com/office/drawing/2014/main" id="{AFB85ECF-E84B-EE27-FE2F-5A60A3E5F16E}"/>
              </a:ext>
            </a:extLst>
          </p:cNvPr>
          <p:cNvSpPr/>
          <p:nvPr/>
        </p:nvSpPr>
        <p:spPr>
          <a:xfrm>
            <a:off x="1414020" y="2987749"/>
            <a:ext cx="2507531" cy="151377"/>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3" name="正方形/長方形 2">
            <a:extLst>
              <a:ext uri="{FF2B5EF4-FFF2-40B4-BE49-F238E27FC236}">
                <a16:creationId xmlns:a16="http://schemas.microsoft.com/office/drawing/2014/main" id="{E487050D-C3BD-242E-166A-42EC2C2E3620}"/>
              </a:ext>
            </a:extLst>
          </p:cNvPr>
          <p:cNvSpPr/>
          <p:nvPr/>
        </p:nvSpPr>
        <p:spPr>
          <a:xfrm>
            <a:off x="1414020" y="3525624"/>
            <a:ext cx="4402318" cy="301657"/>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4" name="正方形/長方形 3">
            <a:extLst>
              <a:ext uri="{FF2B5EF4-FFF2-40B4-BE49-F238E27FC236}">
                <a16:creationId xmlns:a16="http://schemas.microsoft.com/office/drawing/2014/main" id="{920E5829-4181-DC43-C7CA-4C24EF8958C2}"/>
              </a:ext>
            </a:extLst>
          </p:cNvPr>
          <p:cNvSpPr/>
          <p:nvPr/>
        </p:nvSpPr>
        <p:spPr>
          <a:xfrm>
            <a:off x="1414020" y="5453155"/>
            <a:ext cx="3233394"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6" name="正方形/長方形 5">
            <a:extLst>
              <a:ext uri="{FF2B5EF4-FFF2-40B4-BE49-F238E27FC236}">
                <a16:creationId xmlns:a16="http://schemas.microsoft.com/office/drawing/2014/main" id="{848D89FA-E6F6-27FC-7CB4-1A1DD87BC65B}"/>
              </a:ext>
            </a:extLst>
          </p:cNvPr>
          <p:cNvSpPr/>
          <p:nvPr/>
        </p:nvSpPr>
        <p:spPr>
          <a:xfrm>
            <a:off x="1414020" y="5784117"/>
            <a:ext cx="3168000"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7" name="正方形/長方形 6">
            <a:extLst>
              <a:ext uri="{FF2B5EF4-FFF2-40B4-BE49-F238E27FC236}">
                <a16:creationId xmlns:a16="http://schemas.microsoft.com/office/drawing/2014/main" id="{D7421384-F921-1CF4-45DA-4A8CFA19C5C9}"/>
              </a:ext>
            </a:extLst>
          </p:cNvPr>
          <p:cNvSpPr/>
          <p:nvPr/>
        </p:nvSpPr>
        <p:spPr>
          <a:xfrm>
            <a:off x="1414020" y="6277254"/>
            <a:ext cx="3960000"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8" name="正方形/長方形 7">
            <a:extLst>
              <a:ext uri="{FF2B5EF4-FFF2-40B4-BE49-F238E27FC236}">
                <a16:creationId xmlns:a16="http://schemas.microsoft.com/office/drawing/2014/main" id="{A138BD23-371C-A195-1C42-FC15402EC3E0}"/>
              </a:ext>
            </a:extLst>
          </p:cNvPr>
          <p:cNvSpPr/>
          <p:nvPr/>
        </p:nvSpPr>
        <p:spPr>
          <a:xfrm>
            <a:off x="1414020" y="6433586"/>
            <a:ext cx="3636000"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9" name="正方形/長方形 8">
            <a:extLst>
              <a:ext uri="{FF2B5EF4-FFF2-40B4-BE49-F238E27FC236}">
                <a16:creationId xmlns:a16="http://schemas.microsoft.com/office/drawing/2014/main" id="{9D5D80B9-1956-91B0-3DDF-EFF14C4D0D8D}"/>
              </a:ext>
            </a:extLst>
          </p:cNvPr>
          <p:cNvSpPr/>
          <p:nvPr/>
        </p:nvSpPr>
        <p:spPr>
          <a:xfrm>
            <a:off x="1414020" y="6591566"/>
            <a:ext cx="1980000"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10" name="正方形/長方形 9">
            <a:extLst>
              <a:ext uri="{FF2B5EF4-FFF2-40B4-BE49-F238E27FC236}">
                <a16:creationId xmlns:a16="http://schemas.microsoft.com/office/drawing/2014/main" id="{F8403C2E-CD48-DED0-61E0-30B12D8BE523}"/>
              </a:ext>
            </a:extLst>
          </p:cNvPr>
          <p:cNvSpPr/>
          <p:nvPr/>
        </p:nvSpPr>
        <p:spPr>
          <a:xfrm>
            <a:off x="6242116" y="5269409"/>
            <a:ext cx="4464000"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11" name="正方形/長方形 10">
            <a:extLst>
              <a:ext uri="{FF2B5EF4-FFF2-40B4-BE49-F238E27FC236}">
                <a16:creationId xmlns:a16="http://schemas.microsoft.com/office/drawing/2014/main" id="{7F3DF0D4-345F-9041-BE4B-D9DF396D2EF1}"/>
              </a:ext>
            </a:extLst>
          </p:cNvPr>
          <p:cNvSpPr/>
          <p:nvPr/>
        </p:nvSpPr>
        <p:spPr>
          <a:xfrm>
            <a:off x="6242116" y="2965462"/>
            <a:ext cx="3384000"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12" name="正方形/長方形 11">
            <a:extLst>
              <a:ext uri="{FF2B5EF4-FFF2-40B4-BE49-F238E27FC236}">
                <a16:creationId xmlns:a16="http://schemas.microsoft.com/office/drawing/2014/main" id="{7853F403-0AED-5F84-CE1D-EBE722A53306}"/>
              </a:ext>
            </a:extLst>
          </p:cNvPr>
          <p:cNvSpPr/>
          <p:nvPr/>
        </p:nvSpPr>
        <p:spPr>
          <a:xfrm>
            <a:off x="6242116" y="3262646"/>
            <a:ext cx="4572000"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13" name="正方形/長方形 12">
            <a:extLst>
              <a:ext uri="{FF2B5EF4-FFF2-40B4-BE49-F238E27FC236}">
                <a16:creationId xmlns:a16="http://schemas.microsoft.com/office/drawing/2014/main" id="{52A20F9F-672E-481B-8EC7-F11BB9EEF043}"/>
              </a:ext>
            </a:extLst>
          </p:cNvPr>
          <p:cNvSpPr/>
          <p:nvPr/>
        </p:nvSpPr>
        <p:spPr>
          <a:xfrm>
            <a:off x="6242116" y="3539510"/>
            <a:ext cx="4535864" cy="278343"/>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14" name="正方形/長方形 13">
            <a:extLst>
              <a:ext uri="{FF2B5EF4-FFF2-40B4-BE49-F238E27FC236}">
                <a16:creationId xmlns:a16="http://schemas.microsoft.com/office/drawing/2014/main" id="{63D07F26-CD18-9737-5F28-018EB858D1D0}"/>
              </a:ext>
            </a:extLst>
          </p:cNvPr>
          <p:cNvSpPr/>
          <p:nvPr/>
        </p:nvSpPr>
        <p:spPr>
          <a:xfrm>
            <a:off x="6242116" y="5556851"/>
            <a:ext cx="3708000"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15" name="正方形/長方形 14">
            <a:extLst>
              <a:ext uri="{FF2B5EF4-FFF2-40B4-BE49-F238E27FC236}">
                <a16:creationId xmlns:a16="http://schemas.microsoft.com/office/drawing/2014/main" id="{31ADF5D8-1A44-F4EB-CA10-78726E06F68F}"/>
              </a:ext>
            </a:extLst>
          </p:cNvPr>
          <p:cNvSpPr/>
          <p:nvPr/>
        </p:nvSpPr>
        <p:spPr>
          <a:xfrm>
            <a:off x="6078847" y="2405612"/>
            <a:ext cx="4980172" cy="234624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E6C8AAD-A060-0AF5-92CB-EE53987E64C6}"/>
              </a:ext>
            </a:extLst>
          </p:cNvPr>
          <p:cNvSpPr/>
          <p:nvPr/>
        </p:nvSpPr>
        <p:spPr>
          <a:xfrm>
            <a:off x="1235487" y="2405612"/>
            <a:ext cx="4761748" cy="234624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291FDB18-28FF-3747-17CD-D458EB4C9594}"/>
              </a:ext>
            </a:extLst>
          </p:cNvPr>
          <p:cNvSpPr/>
          <p:nvPr/>
        </p:nvSpPr>
        <p:spPr>
          <a:xfrm>
            <a:off x="6078847" y="4858186"/>
            <a:ext cx="4980172" cy="1912562"/>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1A34CBB7-D678-DA3E-9BB9-67CFF44709B1}"/>
              </a:ext>
            </a:extLst>
          </p:cNvPr>
          <p:cNvSpPr/>
          <p:nvPr/>
        </p:nvSpPr>
        <p:spPr>
          <a:xfrm>
            <a:off x="1235487" y="4858186"/>
            <a:ext cx="4765142" cy="1912562"/>
          </a:xfrm>
          <a:prstGeom prst="rect">
            <a:avLst/>
          </a:prstGeom>
          <a:noFill/>
          <a:ln w="635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4D06AA2-9B30-70D2-7F50-36D6E5407303}"/>
              </a:ext>
            </a:extLst>
          </p:cNvPr>
          <p:cNvSpPr/>
          <p:nvPr/>
        </p:nvSpPr>
        <p:spPr>
          <a:xfrm>
            <a:off x="1414020" y="5605555"/>
            <a:ext cx="4288734" cy="127514"/>
          </a:xfrm>
          <a:prstGeom prst="rect">
            <a:avLst/>
          </a:prstGeom>
          <a:solidFill>
            <a:srgbClr val="7030A0">
              <a:alpha val="40000"/>
            </a:srgbClr>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alpha val="51084"/>
                </a:schemeClr>
              </a:solidFill>
            </a:endParaRPr>
          </a:p>
        </p:txBody>
      </p:sp>
      <p:sp>
        <p:nvSpPr>
          <p:cNvPr id="20" name="スライド番号プレースホルダー 19">
            <a:extLst>
              <a:ext uri="{FF2B5EF4-FFF2-40B4-BE49-F238E27FC236}">
                <a16:creationId xmlns:a16="http://schemas.microsoft.com/office/drawing/2014/main" id="{463FC321-8BD3-2352-B71A-0D378050BB18}"/>
              </a:ext>
            </a:extLst>
          </p:cNvPr>
          <p:cNvSpPr>
            <a:spLocks noGrp="1"/>
          </p:cNvSpPr>
          <p:nvPr>
            <p:ph type="sldNum" sz="quarter" idx="12"/>
          </p:nvPr>
        </p:nvSpPr>
        <p:spPr/>
        <p:txBody>
          <a:bodyPr/>
          <a:lstStyle/>
          <a:p>
            <a:fld id="{7F53A4F6-1DED-4042-94B1-26CBF9BCF6BA}" type="slidenum">
              <a:rPr kumimoji="1" lang="ja-JP" altLang="en-US" smtClean="0"/>
              <a:t>54</a:t>
            </a:fld>
            <a:endParaRPr kumimoji="1" lang="ja-JP" altLang="en-US"/>
          </a:p>
        </p:txBody>
      </p:sp>
    </p:spTree>
    <p:extLst>
      <p:ext uri="{BB962C8B-B14F-4D97-AF65-F5344CB8AC3E}">
        <p14:creationId xmlns:p14="http://schemas.microsoft.com/office/powerpoint/2010/main" val="15592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500"/>
                                        <p:tgtEl>
                                          <p:spTgt spid="1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56461" y="1519575"/>
            <a:ext cx="11546237" cy="1075075"/>
          </a:xfrm>
          <a:prstGeom prst="rect">
            <a:avLst/>
          </a:prstGeom>
          <a:solidFill>
            <a:schemeClr val="tx1"/>
          </a:solidFill>
        </p:spPr>
        <p:txBody>
          <a:bodyPr vert="horz" wrap="square" lIns="91440" tIns="0" rIns="91440" bIns="21600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Ⅰ</a:t>
            </a:r>
            <a:r>
              <a:rPr lang="ja-JP" altLang="en-US">
                <a:solidFill>
                  <a:schemeClr val="bg1"/>
                </a:solidFill>
                <a:latin typeface="HG丸ｺﾞｼｯｸM-PRO"/>
                <a:ea typeface="HG丸ｺﾞｼｯｸM-PRO"/>
                <a:cs typeface="HG丸ｺﾞｼｯｸM-PRO"/>
              </a:rPr>
              <a:t>　働き方改革</a:t>
            </a:r>
            <a:r>
              <a:rPr lang="en-US" altLang="ja-JP" dirty="0">
                <a:solidFill>
                  <a:schemeClr val="bg1"/>
                </a:solidFill>
                <a:latin typeface="HG丸ｺﾞｼｯｸM-PRO"/>
                <a:ea typeface="HG丸ｺﾞｼｯｸM-PRO"/>
                <a:cs typeface="HG丸ｺﾞｼｯｸM-PRO"/>
              </a:rPr>
              <a:t>【</a:t>
            </a:r>
            <a:r>
              <a:rPr lang="ja-JP" altLang="en-US">
                <a:solidFill>
                  <a:schemeClr val="bg1"/>
                </a:solidFill>
                <a:latin typeface="HG丸ｺﾞｼｯｸM-PRO"/>
                <a:ea typeface="HG丸ｺﾞｼｯｸM-PRO"/>
                <a:cs typeface="HG丸ｺﾞｼｯｸM-PRO"/>
              </a:rPr>
              <a:t>重点課題</a:t>
            </a:r>
            <a:r>
              <a:rPr lang="en-US" altLang="ja-JP" dirty="0">
                <a:solidFill>
                  <a:schemeClr val="bg1"/>
                </a:solidFill>
                <a:latin typeface="HG丸ｺﾞｼｯｸM-PRO"/>
                <a:ea typeface="HG丸ｺﾞｼｯｸM-PRO"/>
                <a:cs typeface="HG丸ｺﾞｼｯｸM-PRO"/>
              </a:rPr>
              <a:t>】</a:t>
            </a:r>
          </a:p>
        </p:txBody>
      </p:sp>
      <p:sp>
        <p:nvSpPr>
          <p:cNvPr id="5" name="タイトル 1">
            <a:extLst>
              <a:ext uri="{FF2B5EF4-FFF2-40B4-BE49-F238E27FC236}">
                <a16:creationId xmlns:a16="http://schemas.microsoft.com/office/drawing/2014/main" id="{2988D045-DDEA-9A46-8F67-E2D69212FBEC}"/>
              </a:ext>
            </a:extLst>
          </p:cNvPr>
          <p:cNvSpPr txBox="1">
            <a:spLocks/>
          </p:cNvSpPr>
          <p:nvPr/>
        </p:nvSpPr>
        <p:spPr>
          <a:xfrm>
            <a:off x="356461" y="2712871"/>
            <a:ext cx="11546237" cy="1216729"/>
          </a:xfrm>
          <a:prstGeom prst="rect">
            <a:avLst/>
          </a:prstGeom>
          <a:solidFill>
            <a:schemeClr val="bg1"/>
          </a:solidFill>
          <a:ln>
            <a:solidFill>
              <a:schemeClr val="tx1"/>
            </a:solid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Ⅱ</a:t>
            </a:r>
            <a:r>
              <a:rPr lang="ja-JP" altLang="en-US">
                <a:solidFill>
                  <a:schemeClr val="bg1">
                    <a:lumMod val="85000"/>
                  </a:schemeClr>
                </a:solidFill>
                <a:latin typeface="HG丸ｺﾞｼｯｸM-PRO"/>
                <a:ea typeface="HG丸ｺﾞｼｯｸM-PRO"/>
                <a:cs typeface="HG丸ｺﾞｼｯｸM-PRO"/>
              </a:rPr>
              <a:t>　地域包括ケアシステム・</a:t>
            </a:r>
            <a:r>
              <a:rPr lang="en-US" altLang="ja-JP" dirty="0">
                <a:solidFill>
                  <a:schemeClr val="bg1">
                    <a:lumMod val="85000"/>
                  </a:schemeClr>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356461" y="5241118"/>
            <a:ext cx="11546237" cy="1075075"/>
          </a:xfrm>
          <a:prstGeom prst="rect">
            <a:avLst/>
          </a:prstGeom>
          <a:solidFill>
            <a:schemeClr val="bg1"/>
          </a:solidFill>
          <a:ln>
            <a:solidFill>
              <a:schemeClr val="tx1"/>
            </a:solidFill>
          </a:ln>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Ⅳ</a:t>
            </a:r>
            <a:r>
              <a:rPr lang="ja-JP" altLang="en-US">
                <a:solidFill>
                  <a:schemeClr val="bg1">
                    <a:lumMod val="85000"/>
                  </a:schemeClr>
                </a:solidFill>
                <a:latin typeface="HG丸ｺﾞｼｯｸM-PRO"/>
                <a:ea typeface="HG丸ｺﾞｼｯｸM-PRO"/>
                <a:cs typeface="HG丸ｺﾞｼｯｸM-PRO"/>
              </a:rPr>
              <a:t>　制度の安定性・持続可能性</a:t>
            </a:r>
            <a:endParaRPr lang="en-US" altLang="ja-JP" dirty="0">
              <a:solidFill>
                <a:schemeClr val="bg1">
                  <a:lumMod val="85000"/>
                </a:schemeClr>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5CCA30DB-15E8-1C4E-9B32-7383E4806A3E}"/>
              </a:ext>
            </a:extLst>
          </p:cNvPr>
          <p:cNvSpPr txBox="1">
            <a:spLocks/>
          </p:cNvSpPr>
          <p:nvPr/>
        </p:nvSpPr>
        <p:spPr>
          <a:xfrm>
            <a:off x="356461" y="4047820"/>
            <a:ext cx="11546237" cy="1075076"/>
          </a:xfrm>
          <a:prstGeom prst="rect">
            <a:avLst/>
          </a:prstGeom>
          <a:solidFill>
            <a:schemeClr val="bg1"/>
          </a:solidFill>
          <a:ln>
            <a:solidFill>
              <a:schemeClr val="tx1"/>
            </a:solidFill>
          </a:ln>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Ⅲ</a:t>
            </a:r>
            <a:r>
              <a:rPr lang="ja-JP" altLang="en-US">
                <a:solidFill>
                  <a:schemeClr val="bg1">
                    <a:lumMod val="85000"/>
                  </a:schemeClr>
                </a:solidFill>
                <a:latin typeface="HG丸ｺﾞｼｯｸM-PRO"/>
                <a:ea typeface="HG丸ｺﾞｼｯｸM-PRO"/>
                <a:cs typeface="HG丸ｺﾞｼｯｸM-PRO"/>
              </a:rPr>
              <a:t>　安心・安全で質の高い医療</a:t>
            </a:r>
            <a:endParaRPr lang="en-US" altLang="ja-JP" dirty="0">
              <a:solidFill>
                <a:schemeClr val="bg1">
                  <a:lumMod val="85000"/>
                </a:schemeClr>
              </a:solidFill>
              <a:latin typeface="HG丸ｺﾞｼｯｸM-PRO"/>
              <a:ea typeface="HG丸ｺﾞｼｯｸM-PRO"/>
              <a:cs typeface="HG丸ｺﾞｼｯｸM-PRO"/>
            </a:endParaRPr>
          </a:p>
        </p:txBody>
      </p:sp>
      <p:sp>
        <p:nvSpPr>
          <p:cNvPr id="8" name="テキスト ボックス 7">
            <a:extLst>
              <a:ext uri="{FF2B5EF4-FFF2-40B4-BE49-F238E27FC236}">
                <a16:creationId xmlns:a16="http://schemas.microsoft.com/office/drawing/2014/main" id="{185E692F-922C-B444-907C-551FAB33A1B8}"/>
              </a:ext>
            </a:extLst>
          </p:cNvPr>
          <p:cNvSpPr txBox="1"/>
          <p:nvPr/>
        </p:nvSpPr>
        <p:spPr>
          <a:xfrm>
            <a:off x="356461" y="498538"/>
            <a:ext cx="11546237" cy="707886"/>
          </a:xfrm>
          <a:prstGeom prst="rect">
            <a:avLst/>
          </a:prstGeom>
          <a:solidFill>
            <a:schemeClr val="bg1">
              <a:lumMod val="50000"/>
            </a:schemeClr>
          </a:solidFill>
        </p:spPr>
        <p:txBody>
          <a:bodyPr wrap="square" rtlCol="0">
            <a:spAutoFit/>
          </a:bodyPr>
          <a:lstStyle/>
          <a:p>
            <a:pPr algn="ctr"/>
            <a:r>
              <a:rPr lang="ja-JP" altLang="en-US" sz="4000">
                <a:solidFill>
                  <a:schemeClr val="bg1"/>
                </a:solidFill>
                <a:latin typeface="HG丸ｺﾞｼｯｸM-PRO"/>
                <a:ea typeface="HG丸ｺﾞｼｯｸM-PRO"/>
                <a:cs typeface="HG丸ｺﾞｼｯｸM-PRO"/>
              </a:rPr>
              <a:t>令和６年度</a:t>
            </a:r>
            <a:r>
              <a:rPr lang="ja-JP" altLang="en-US" sz="4000" dirty="0">
                <a:solidFill>
                  <a:schemeClr val="bg1"/>
                </a:solidFill>
                <a:latin typeface="HG丸ｺﾞｼｯｸM-PRO"/>
                <a:ea typeface="HG丸ｺﾞｼｯｸM-PRO"/>
                <a:cs typeface="HG丸ｺﾞｼｯｸM-PRO"/>
              </a:rPr>
              <a:t>改定　</a:t>
            </a:r>
            <a:r>
              <a:rPr lang="ja-JP" altLang="en-US" sz="4000">
                <a:solidFill>
                  <a:schemeClr val="bg1"/>
                </a:solidFill>
                <a:latin typeface="HG丸ｺﾞｼｯｸM-PRO"/>
                <a:ea typeface="HG丸ｺﾞｼｯｸM-PRO"/>
                <a:cs typeface="HG丸ｺﾞｼｯｸM-PRO"/>
              </a:rPr>
              <a:t>４つの基本方針</a:t>
            </a:r>
            <a:endParaRPr lang="ja-JP" altLang="en-US" sz="4000" dirty="0">
              <a:solidFill>
                <a:schemeClr val="bg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F7E88380-33B3-20D0-7286-CAFFD1065137}"/>
              </a:ext>
            </a:extLst>
          </p:cNvPr>
          <p:cNvSpPr>
            <a:spLocks noGrp="1"/>
          </p:cNvSpPr>
          <p:nvPr>
            <p:ph type="sldNum" sz="quarter" idx="12"/>
          </p:nvPr>
        </p:nvSpPr>
        <p:spPr/>
        <p:txBody>
          <a:bodyPr/>
          <a:lstStyle/>
          <a:p>
            <a:fld id="{7F53A4F6-1DED-4042-94B1-26CBF9BCF6BA}" type="slidenum">
              <a:rPr kumimoji="1" lang="ja-JP" altLang="en-US" smtClean="0"/>
              <a:t>55</a:t>
            </a:fld>
            <a:endParaRPr kumimoji="1" lang="ja-JP" altLang="en-US"/>
          </a:p>
        </p:txBody>
      </p:sp>
    </p:spTree>
    <p:extLst>
      <p:ext uri="{BB962C8B-B14F-4D97-AF65-F5344CB8AC3E}">
        <p14:creationId xmlns:p14="http://schemas.microsoft.com/office/powerpoint/2010/main" val="509159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BDF62-D3FA-53E4-89B6-1F36A7681303}"/>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5A2ED7E6-42E6-FE0A-B90E-57A8D379543B}"/>
              </a:ext>
            </a:extLst>
          </p:cNvPr>
          <p:cNvSpPr txBox="1">
            <a:spLocks/>
          </p:cNvSpPr>
          <p:nvPr/>
        </p:nvSpPr>
        <p:spPr>
          <a:xfrm>
            <a:off x="4229100" y="0"/>
            <a:ext cx="7962900" cy="1075075"/>
          </a:xfrm>
          <a:prstGeom prst="rect">
            <a:avLst/>
          </a:prstGeom>
          <a:solidFill>
            <a:srgbClr val="7030A0">
              <a:alpha val="30000"/>
            </a:srgbClr>
          </a:solidFill>
          <a:ln>
            <a:noFill/>
          </a:ln>
        </p:spPr>
        <p:txBody>
          <a:bodyPr vert="horz" wrap="square" lIns="90000" tIns="0" rIns="468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医療従事者の人材確保や</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賃上げに向けた取組</a:t>
            </a:r>
            <a:endParaRPr lang="en-US" altLang="ja-JP" sz="36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20FC1695-9132-AB3E-7D29-9E97CE06399A}"/>
              </a:ext>
            </a:extLst>
          </p:cNvPr>
          <p:cNvSpPr txBox="1">
            <a:spLocks/>
          </p:cNvSpPr>
          <p:nvPr/>
        </p:nvSpPr>
        <p:spPr>
          <a:xfrm>
            <a:off x="0" y="0"/>
            <a:ext cx="4229100" cy="1075075"/>
          </a:xfrm>
          <a:prstGeom prst="rect">
            <a:avLst/>
          </a:prstGeom>
          <a:solidFill>
            <a:schemeClr val="tx1"/>
          </a:solidFill>
          <a:ln>
            <a:noFill/>
          </a:ln>
        </p:spPr>
        <p:txBody>
          <a:bodyPr vert="horz" wrap="square" lIns="91440" tIns="0" rIns="91440" bIns="21600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Ⅰ </a:t>
            </a:r>
            <a:r>
              <a:rPr lang="ja-JP" altLang="en-US">
                <a:solidFill>
                  <a:schemeClr val="bg1"/>
                </a:solidFill>
                <a:latin typeface="HG丸ｺﾞｼｯｸM-PRO"/>
                <a:ea typeface="HG丸ｺﾞｼｯｸM-PRO"/>
                <a:cs typeface="HG丸ｺﾞｼｯｸM-PRO"/>
              </a:rPr>
              <a:t>働き方改革</a:t>
            </a:r>
            <a:endParaRPr lang="en-US" altLang="ja-JP"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46892887-2E82-EE39-978F-EAC1B0CA57B4}"/>
              </a:ext>
            </a:extLst>
          </p:cNvPr>
          <p:cNvSpPr txBox="1">
            <a:spLocks/>
          </p:cNvSpPr>
          <p:nvPr/>
        </p:nvSpPr>
        <p:spPr>
          <a:xfrm>
            <a:off x="365760" y="1723075"/>
            <a:ext cx="11521440" cy="4896666"/>
          </a:xfrm>
          <a:prstGeom prst="rect">
            <a:avLst/>
          </a:prstGeom>
        </p:spPr>
        <p:txBody>
          <a:bodyPr vert="horz" lIns="91440" tIns="18000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医療関係職種</a:t>
            </a:r>
            <a:r>
              <a:rPr lang="ja-JP" altLang="en-US" sz="2400">
                <a:solidFill>
                  <a:schemeClr val="tx1"/>
                </a:solidFill>
                <a:latin typeface="HGMaruGothicMPRO" panose="020F0600000000000000" pitchFamily="34" charset="-128"/>
                <a:ea typeface="HGMaruGothicMPRO" panose="020F0600000000000000" pitchFamily="34" charset="-128"/>
              </a:rPr>
              <a:t>の</a:t>
            </a:r>
            <a:r>
              <a:rPr lang="ja-JP" altLang="en-US" sz="2400">
                <a:solidFill>
                  <a:schemeClr val="tx1"/>
                </a:solidFill>
                <a:effectLst/>
                <a:latin typeface="HGMaruGothicMPRO" panose="020F0600000000000000" pitchFamily="34" charset="-128"/>
                <a:ea typeface="HGMaruGothicMPRO" panose="020F0600000000000000" pitchFamily="34" charset="-128"/>
              </a:rPr>
              <a:t>賃上げを実施</a:t>
            </a:r>
            <a:r>
              <a:rPr lang="ja-JP" altLang="en-US" sz="2400">
                <a:solidFill>
                  <a:schemeClr val="tx1"/>
                </a:solidFill>
                <a:latin typeface="HGMaruGothicMPRO" panose="020F0600000000000000" pitchFamily="34" charset="-128"/>
                <a:ea typeface="HGMaruGothicMPRO" panose="020F0600000000000000" pitchFamily="34" charset="-128"/>
              </a:rPr>
              <a:t>する</a:t>
            </a:r>
            <a:r>
              <a:rPr lang="ja-JP" altLang="en-US" sz="2400">
                <a:solidFill>
                  <a:schemeClr val="tx1"/>
                </a:solidFill>
                <a:effectLst/>
                <a:latin typeface="HGMaruGothicMPRO" panose="020F0600000000000000" pitchFamily="34" charset="-128"/>
                <a:ea typeface="HGMaruGothicMPRO" panose="020F0600000000000000" pitchFamily="34" charset="-128"/>
              </a:rPr>
              <a:t>ため、新たな評価を行う。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丸ｺﾞｼｯｸM-PRO"/>
                <a:ea typeface="HG丸ｺﾞｼｯｸM-PRO"/>
                <a:cs typeface="HG丸ｺﾞｼｯｸM-PRO"/>
              </a:rPr>
              <a:t>2</a:t>
            </a:r>
            <a:r>
              <a:rPr lang="ja-JP" altLang="en-US" sz="2400">
                <a:solidFill>
                  <a:schemeClr val="tx1"/>
                </a:solidFill>
                <a:latin typeface="HG丸ｺﾞｼｯｸM-PRO"/>
                <a:ea typeface="HG丸ｺﾞｼｯｸM-PRO"/>
                <a:cs typeface="HG丸ｺﾞｼｯｸM-PRO"/>
              </a:rPr>
              <a:t>．</a:t>
            </a:r>
            <a:r>
              <a:rPr lang="ja-JP" altLang="en-US" sz="2400">
                <a:solidFill>
                  <a:schemeClr val="tx1"/>
                </a:solidFill>
                <a:effectLst/>
                <a:latin typeface="HGMaruGothicMPRO" panose="020F0600000000000000" pitchFamily="34" charset="-128"/>
                <a:ea typeface="HGMaruGothicMPRO" panose="020F0600000000000000" pitchFamily="34" charset="-128"/>
              </a:rPr>
              <a:t>歯科衛生士、歯科技工士その他の関係職種の賃金改善の</a:t>
            </a:r>
            <a:r>
              <a:rPr lang="ja-JP" altLang="en-US" sz="2400" u="sng">
                <a:solidFill>
                  <a:srgbClr val="FF0000"/>
                </a:solidFill>
                <a:effectLst/>
                <a:latin typeface="HGMaruGothicMPRO" panose="020F0600000000000000" pitchFamily="34" charset="-128"/>
                <a:ea typeface="HGMaruGothicMPRO" panose="020F0600000000000000" pitchFamily="34" charset="-128"/>
              </a:rPr>
              <a:t>評価を新設する</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12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歯科診療所</a:t>
            </a:r>
            <a:r>
              <a:rPr lang="ja-JP" altLang="en-US" sz="2400">
                <a:solidFill>
                  <a:schemeClr val="tx1"/>
                </a:solidFill>
                <a:latin typeface="HGMaruGothicMPRO" panose="020F0600000000000000" pitchFamily="34" charset="-128"/>
                <a:ea typeface="HGMaruGothicMPRO" panose="020F0600000000000000" pitchFamily="34" charset="-128"/>
              </a:rPr>
              <a:t>に</a:t>
            </a:r>
            <a:r>
              <a:rPr lang="ja-JP" altLang="en-US" sz="2400">
                <a:solidFill>
                  <a:schemeClr val="tx1"/>
                </a:solidFill>
                <a:effectLst/>
                <a:latin typeface="HGMaruGothicMPRO" panose="020F0600000000000000" pitchFamily="34" charset="-128"/>
                <a:ea typeface="HGMaruGothicMPRO" panose="020F0600000000000000" pitchFamily="34" charset="-128"/>
              </a:rPr>
              <a:t>勤務する歯科衛生士、歯科技工士その他の医療関係職種の賃金の</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改善を強化する</a:t>
            </a:r>
            <a:r>
              <a:rPr lang="ja-JP" altLang="en-US" sz="2400" u="sng">
                <a:solidFill>
                  <a:srgbClr val="FF0000"/>
                </a:solidFill>
                <a:effectLst/>
                <a:latin typeface="HGMaruGothicMPRO" panose="020F0600000000000000" pitchFamily="34" charset="-128"/>
                <a:ea typeface="HGMaruGothicMPRO" panose="020F0600000000000000" pitchFamily="34" charset="-128"/>
              </a:rPr>
              <a:t>評価を新設する</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lnSpc>
                <a:spcPct val="150000"/>
              </a:lnSpc>
            </a:pPr>
            <a:endParaRPr lang="en-US" altLang="ja-JP" sz="2400" dirty="0">
              <a:solidFill>
                <a:srgbClr val="0048AA"/>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3FAD89AE-136D-CF46-1F3B-7AB58997CA7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2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賃上げに向けた評価の新設</a:t>
            </a:r>
          </a:p>
        </p:txBody>
      </p:sp>
      <p:sp>
        <p:nvSpPr>
          <p:cNvPr id="3" name="六角形 2">
            <a:extLst>
              <a:ext uri="{FF2B5EF4-FFF2-40B4-BE49-F238E27FC236}">
                <a16:creationId xmlns:a16="http://schemas.microsoft.com/office/drawing/2014/main" id="{F4C6B2D6-BF26-A046-5C4D-648869E6AC3C}"/>
              </a:ext>
            </a:extLst>
          </p:cNvPr>
          <p:cNvSpPr/>
          <p:nvPr/>
        </p:nvSpPr>
        <p:spPr>
          <a:xfrm>
            <a:off x="11168961" y="5987840"/>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B64B9ABA-CFAB-C9E2-8FCE-9ABBF9C13976}"/>
              </a:ext>
            </a:extLst>
          </p:cNvPr>
          <p:cNvSpPr/>
          <p:nvPr/>
        </p:nvSpPr>
        <p:spPr>
          <a:xfrm>
            <a:off x="10170257" y="598784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右矢印 8">
            <a:extLst>
              <a:ext uri="{FF2B5EF4-FFF2-40B4-BE49-F238E27FC236}">
                <a16:creationId xmlns:a16="http://schemas.microsoft.com/office/drawing/2014/main" id="{F2E55149-4028-37FC-A054-B98F8A723A3F}"/>
              </a:ext>
            </a:extLst>
          </p:cNvPr>
          <p:cNvSpPr/>
          <p:nvPr/>
        </p:nvSpPr>
        <p:spPr>
          <a:xfrm rot="16200000" flipH="1">
            <a:off x="11114610" y="5143403"/>
            <a:ext cx="1107407" cy="849086"/>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0559D30B-042C-7092-18F4-526714DBB2C9}"/>
              </a:ext>
            </a:extLst>
          </p:cNvPr>
          <p:cNvSpPr>
            <a:spLocks noGrp="1"/>
          </p:cNvSpPr>
          <p:nvPr>
            <p:ph type="sldNum" sz="quarter" idx="12"/>
          </p:nvPr>
        </p:nvSpPr>
        <p:spPr/>
        <p:txBody>
          <a:bodyPr/>
          <a:lstStyle/>
          <a:p>
            <a:fld id="{7F53A4F6-1DED-4042-94B1-26CBF9BCF6BA}" type="slidenum">
              <a:rPr kumimoji="1" lang="ja-JP" altLang="en-US" smtClean="0"/>
              <a:t>56</a:t>
            </a:fld>
            <a:endParaRPr kumimoji="1" lang="ja-JP" altLang="en-US"/>
          </a:p>
        </p:txBody>
      </p:sp>
    </p:spTree>
    <p:extLst>
      <p:ext uri="{BB962C8B-B14F-4D97-AF65-F5344CB8AC3E}">
        <p14:creationId xmlns:p14="http://schemas.microsoft.com/office/powerpoint/2010/main" val="12960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35" presetClass="emph" presetSubtype="0" repeatCount="indefinite" fill="hold" grpId="0" nodeType="afterEffect">
                                  <p:stCondLst>
                                    <p:cond delay="0"/>
                                  </p:stCondLst>
                                  <p:childTnLst>
                                    <p:anim calcmode="discrete" valueType="str">
                                      <p:cBhvr>
                                        <p:cTn id="10"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4229100" y="0"/>
            <a:ext cx="7962900" cy="1075075"/>
          </a:xfrm>
          <a:prstGeom prst="rect">
            <a:avLst/>
          </a:prstGeom>
          <a:solidFill>
            <a:srgbClr val="7030A0">
              <a:alpha val="30000"/>
            </a:srgbClr>
          </a:solidFill>
          <a:ln>
            <a:noFill/>
          </a:ln>
        </p:spPr>
        <p:txBody>
          <a:bodyPr vert="horz" wrap="square" lIns="90000" tIns="0" rIns="468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医療従事者の人材確保や</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賃上げに向けた取組</a:t>
            </a:r>
            <a:endParaRPr lang="en-US" altLang="ja-JP" sz="3600" dirty="0">
              <a:solidFill>
                <a:schemeClr val="tx1"/>
              </a:solidFill>
              <a:latin typeface="HG丸ｺﾞｼｯｸM-PRO"/>
              <a:ea typeface="HG丸ｺﾞｼｯｸM-PRO"/>
              <a:cs typeface="HG丸ｺﾞｼｯｸM-PRO"/>
            </a:endParaRPr>
          </a:p>
        </p:txBody>
      </p:sp>
      <p:sp>
        <p:nvSpPr>
          <p:cNvPr id="4" name="タイトル 1"/>
          <p:cNvSpPr txBox="1">
            <a:spLocks/>
          </p:cNvSpPr>
          <p:nvPr/>
        </p:nvSpPr>
        <p:spPr>
          <a:xfrm>
            <a:off x="0" y="0"/>
            <a:ext cx="4229100" cy="1075075"/>
          </a:xfrm>
          <a:prstGeom prst="rect">
            <a:avLst/>
          </a:prstGeom>
          <a:solidFill>
            <a:schemeClr val="tx1"/>
          </a:solidFill>
          <a:ln>
            <a:noFill/>
          </a:ln>
        </p:spPr>
        <p:txBody>
          <a:bodyPr vert="horz" wrap="square" lIns="91440" tIns="0" rIns="91440" bIns="21600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Ⅰ </a:t>
            </a:r>
            <a:r>
              <a:rPr lang="ja-JP" altLang="en-US">
                <a:solidFill>
                  <a:schemeClr val="bg1"/>
                </a:solidFill>
                <a:latin typeface="HG丸ｺﾞｼｯｸM-PRO"/>
                <a:ea typeface="HG丸ｺﾞｼｯｸM-PRO"/>
                <a:cs typeface="HG丸ｺﾞｼｯｸM-PRO"/>
              </a:rPr>
              <a:t>働き方改革</a:t>
            </a:r>
            <a:endParaRPr lang="en-US" altLang="ja-JP" dirty="0">
              <a:solidFill>
                <a:schemeClr val="bg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6"/>
          </a:xfrm>
          <a:prstGeom prst="rect">
            <a:avLst/>
          </a:prstGeom>
        </p:spPr>
        <p:txBody>
          <a:bodyPr vert="horz" lIns="91440" tIns="18000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歯科診療について、標準的な感染防止対策を日常的に講じることが必要となっていること、医療機関の職員や歯科技工所で従事する者の賃上げを実施すること等の観点から、初再診料や歯冠修復及び欠損補綴物の製作について評価を見直す。</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１．初診料及び再診料の</a:t>
            </a:r>
            <a:r>
              <a:rPr lang="ja-JP" altLang="en-US" sz="2400" u="sng">
                <a:solidFill>
                  <a:srgbClr val="FF0000"/>
                </a:solidFill>
                <a:latin typeface="HG丸ｺﾞｼｯｸM-PRO"/>
                <a:ea typeface="HG丸ｺﾞｼｯｸM-PRO"/>
                <a:cs typeface="HG丸ｺﾞｼｯｸM-PRO"/>
              </a:rPr>
              <a:t>評価を引き上げる</a:t>
            </a:r>
            <a:r>
              <a:rPr lang="ja-JP" altLang="en-US" sz="2400">
                <a:solidFill>
                  <a:schemeClr val="tx1"/>
                </a:solidFill>
                <a:latin typeface="HG丸ｺﾞｼｯｸM-PRO"/>
                <a:ea typeface="HG丸ｺﾞｼｯｸM-PRO"/>
                <a:cs typeface="HG丸ｺﾞｼｯｸM-PRO"/>
              </a:rPr>
              <a:t>。</a:t>
            </a:r>
            <a:endParaRPr lang="en-US" altLang="ja-JP" sz="2400" dirty="0">
              <a:solidFill>
                <a:schemeClr val="tx1"/>
              </a:solidFill>
              <a:latin typeface="HG丸ｺﾞｼｯｸM-PRO"/>
              <a:ea typeface="HG丸ｺﾞｼｯｸM-PRO"/>
              <a:cs typeface="HG丸ｺﾞｼｯｸM-PRO"/>
            </a:endParaRPr>
          </a:p>
          <a:p>
            <a:pPr algn="l"/>
            <a:endParaRPr lang="en-US" altLang="ja-JP" sz="1200"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２．歯冠修復及び欠損補綴物の製作に係る項目の</a:t>
            </a:r>
            <a:r>
              <a:rPr lang="ja-JP" altLang="en-US" sz="2400" u="sng">
                <a:solidFill>
                  <a:srgbClr val="FF0000"/>
                </a:solidFill>
                <a:latin typeface="HG丸ｺﾞｼｯｸM-PRO"/>
                <a:ea typeface="HG丸ｺﾞｼｯｸM-PRO"/>
                <a:cs typeface="HG丸ｺﾞｼｯｸM-PRO"/>
              </a:rPr>
              <a:t>評価を引き上げる</a:t>
            </a:r>
            <a:r>
              <a:rPr lang="ja-JP" altLang="en-US" sz="2400">
                <a:solidFill>
                  <a:schemeClr val="tx1"/>
                </a:solidFill>
                <a:latin typeface="HG丸ｺﾞｼｯｸM-PRO"/>
                <a:ea typeface="HG丸ｺﾞｼｯｸM-PRO"/>
                <a:cs typeface="HG丸ｺﾞｼｯｸM-PRO"/>
              </a:rPr>
              <a:t>。</a:t>
            </a:r>
            <a:endParaRPr lang="en-US" altLang="ja-JP" sz="2400" dirty="0">
              <a:solidFill>
                <a:schemeClr val="tx1"/>
              </a:solidFill>
              <a:latin typeface="HG丸ｺﾞｼｯｸM-PRO"/>
              <a:ea typeface="HG丸ｺﾞｼｯｸM-PRO"/>
              <a:cs typeface="HG丸ｺﾞｼｯｸM-PRO"/>
            </a:endParaRPr>
          </a:p>
          <a:p>
            <a:pPr algn="l"/>
            <a:endParaRPr lang="en-US" altLang="ja-JP" sz="2400" dirty="0">
              <a:solidFill>
                <a:schemeClr val="tx1"/>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EE2711AF-2A79-3231-E36B-A9A6341BA33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歯科医療における初再診料等の評価の見直し</a:t>
            </a:r>
          </a:p>
        </p:txBody>
      </p:sp>
      <p:sp>
        <p:nvSpPr>
          <p:cNvPr id="3" name="スライド番号プレースホルダー 2">
            <a:extLst>
              <a:ext uri="{FF2B5EF4-FFF2-40B4-BE49-F238E27FC236}">
                <a16:creationId xmlns:a16="http://schemas.microsoft.com/office/drawing/2014/main" id="{8EDC6AFC-E34B-E77C-87DB-BBF067E79620}"/>
              </a:ext>
            </a:extLst>
          </p:cNvPr>
          <p:cNvSpPr>
            <a:spLocks noGrp="1"/>
          </p:cNvSpPr>
          <p:nvPr>
            <p:ph type="sldNum" sz="quarter" idx="12"/>
          </p:nvPr>
        </p:nvSpPr>
        <p:spPr/>
        <p:txBody>
          <a:bodyPr/>
          <a:lstStyle/>
          <a:p>
            <a:fld id="{7F53A4F6-1DED-4042-94B1-26CBF9BCF6BA}" type="slidenum">
              <a:rPr kumimoji="1" lang="ja-JP" altLang="en-US" smtClean="0"/>
              <a:t>57</a:t>
            </a:fld>
            <a:endParaRPr kumimoji="1" lang="ja-JP" altLang="en-US"/>
          </a:p>
        </p:txBody>
      </p:sp>
    </p:spTree>
    <p:extLst>
      <p:ext uri="{BB962C8B-B14F-4D97-AF65-F5344CB8AC3E}">
        <p14:creationId xmlns:p14="http://schemas.microsoft.com/office/powerpoint/2010/main" val="14404667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4229100" y="0"/>
            <a:ext cx="7962900" cy="1075075"/>
          </a:xfrm>
          <a:prstGeom prst="rect">
            <a:avLst/>
          </a:prstGeom>
          <a:solidFill>
            <a:srgbClr val="7030A0">
              <a:alpha val="30000"/>
            </a:srgbClr>
          </a:solidFill>
          <a:ln>
            <a:noFill/>
          </a:ln>
        </p:spPr>
        <p:txBody>
          <a:bodyPr vert="horz" wrap="square" lIns="90000" tIns="0" rIns="468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医療従事者の人材確保や</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賃上げに向けた取組</a:t>
            </a:r>
            <a:endParaRPr lang="en-US" altLang="ja-JP" sz="3600" dirty="0">
              <a:solidFill>
                <a:schemeClr val="tx1"/>
              </a:solidFill>
              <a:latin typeface="HG丸ｺﾞｼｯｸM-PRO"/>
              <a:ea typeface="HG丸ｺﾞｼｯｸM-PRO"/>
              <a:cs typeface="HG丸ｺﾞｼｯｸM-PRO"/>
            </a:endParaRPr>
          </a:p>
        </p:txBody>
      </p:sp>
      <p:sp>
        <p:nvSpPr>
          <p:cNvPr id="4" name="タイトル 1"/>
          <p:cNvSpPr txBox="1">
            <a:spLocks/>
          </p:cNvSpPr>
          <p:nvPr/>
        </p:nvSpPr>
        <p:spPr>
          <a:xfrm>
            <a:off x="0" y="0"/>
            <a:ext cx="4229100" cy="1075075"/>
          </a:xfrm>
          <a:prstGeom prst="rect">
            <a:avLst/>
          </a:prstGeom>
          <a:solidFill>
            <a:schemeClr val="tx1"/>
          </a:solidFill>
          <a:ln>
            <a:noFill/>
          </a:ln>
        </p:spPr>
        <p:txBody>
          <a:bodyPr vert="horz" wrap="square" lIns="91440" tIns="0" rIns="91440" bIns="21600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Ⅰ </a:t>
            </a:r>
            <a:r>
              <a:rPr lang="ja-JP" altLang="en-US">
                <a:solidFill>
                  <a:schemeClr val="bg1"/>
                </a:solidFill>
                <a:latin typeface="HG丸ｺﾞｼｯｸM-PRO"/>
                <a:ea typeface="HG丸ｺﾞｼｯｸM-PRO"/>
                <a:cs typeface="HG丸ｺﾞｼｯｸM-PRO"/>
              </a:rPr>
              <a:t>働き方改革</a:t>
            </a:r>
            <a:endParaRPr lang="en-US" altLang="ja-JP" dirty="0">
              <a:solidFill>
                <a:schemeClr val="bg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EE2711AF-2A79-3231-E36B-A9A6341BA33D}"/>
              </a:ext>
            </a:extLst>
          </p:cNvPr>
          <p:cNvSpPr txBox="1">
            <a:spLocks/>
          </p:cNvSpPr>
          <p:nvPr/>
        </p:nvSpPr>
        <p:spPr>
          <a:xfrm>
            <a:off x="0" y="1675576"/>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④</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歯科医療における初再診料等の</a:t>
            </a:r>
            <a:r>
              <a:rPr lang="ja-JP" altLang="en-US" sz="2800" u="sng">
                <a:solidFill>
                  <a:srgbClr val="FF0000"/>
                </a:solidFill>
                <a:latin typeface="HGMaruGothicMPRO" panose="020F0600000000000000" pitchFamily="34" charset="-128"/>
                <a:ea typeface="HGMaruGothicMPRO" panose="020F0600000000000000" pitchFamily="34" charset="-128"/>
              </a:rPr>
              <a:t>評価の見直し</a:t>
            </a:r>
          </a:p>
        </p:txBody>
      </p:sp>
      <p:sp>
        <p:nvSpPr>
          <p:cNvPr id="3" name="タイトル 1">
            <a:extLst>
              <a:ext uri="{FF2B5EF4-FFF2-40B4-BE49-F238E27FC236}">
                <a16:creationId xmlns:a16="http://schemas.microsoft.com/office/drawing/2014/main" id="{862F3B02-9057-BFD5-1D24-89220747AEE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2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賃上げに向けた</a:t>
            </a:r>
            <a:r>
              <a:rPr lang="ja-JP" altLang="en-US" sz="2800" u="sng">
                <a:solidFill>
                  <a:srgbClr val="FF0000"/>
                </a:solidFill>
                <a:latin typeface="HGMaruGothicMPRO" panose="020F0600000000000000" pitchFamily="34" charset="-128"/>
                <a:ea typeface="HGMaruGothicMPRO" panose="020F0600000000000000" pitchFamily="34" charset="-128"/>
              </a:rPr>
              <a:t>評価の新設　</a:t>
            </a:r>
          </a:p>
        </p:txBody>
      </p:sp>
      <p:sp>
        <p:nvSpPr>
          <p:cNvPr id="5" name="六角形 4">
            <a:extLst>
              <a:ext uri="{FF2B5EF4-FFF2-40B4-BE49-F238E27FC236}">
                <a16:creationId xmlns:a16="http://schemas.microsoft.com/office/drawing/2014/main" id="{83CB55BB-E263-EBD3-526E-615D24AEFED2}"/>
              </a:ext>
            </a:extLst>
          </p:cNvPr>
          <p:cNvSpPr/>
          <p:nvPr/>
        </p:nvSpPr>
        <p:spPr>
          <a:xfrm>
            <a:off x="11368584" y="1075076"/>
            <a:ext cx="823415" cy="648000"/>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500">
                <a:latin typeface="HG丸ｺﾞｼｯｸM-PRO"/>
                <a:ea typeface="HG丸ｺﾞｼｯｸM-PRO"/>
                <a:cs typeface="HG丸ｺﾞｼｯｸM-PRO"/>
              </a:rPr>
              <a:t>新設</a:t>
            </a:r>
            <a:endParaRPr kumimoji="1" lang="ja-JP" altLang="en-US" sz="1500" dirty="0">
              <a:latin typeface="HG丸ｺﾞｼｯｸM-PRO"/>
              <a:ea typeface="HG丸ｺﾞｼｯｸM-PRO"/>
              <a:cs typeface="HG丸ｺﾞｼｯｸM-PRO"/>
            </a:endParaRPr>
          </a:p>
        </p:txBody>
      </p:sp>
      <p:pic>
        <p:nvPicPr>
          <p:cNvPr id="9" name="図 8">
            <a:extLst>
              <a:ext uri="{FF2B5EF4-FFF2-40B4-BE49-F238E27FC236}">
                <a16:creationId xmlns:a16="http://schemas.microsoft.com/office/drawing/2014/main" id="{3560AE2F-C53F-A0ED-EF56-D11CDEB65EB7}"/>
              </a:ext>
            </a:extLst>
          </p:cNvPr>
          <p:cNvPicPr>
            <a:picLocks noChangeAspect="1"/>
          </p:cNvPicPr>
          <p:nvPr/>
        </p:nvPicPr>
        <p:blipFill>
          <a:blip r:embed="rId2"/>
          <a:stretch>
            <a:fillRect/>
          </a:stretch>
        </p:blipFill>
        <p:spPr>
          <a:xfrm>
            <a:off x="2133231" y="2353161"/>
            <a:ext cx="3255680" cy="3237792"/>
          </a:xfrm>
          <a:prstGeom prst="rect">
            <a:avLst/>
          </a:prstGeom>
        </p:spPr>
      </p:pic>
      <p:grpSp>
        <p:nvGrpSpPr>
          <p:cNvPr id="13" name="グループ化 12">
            <a:extLst>
              <a:ext uri="{FF2B5EF4-FFF2-40B4-BE49-F238E27FC236}">
                <a16:creationId xmlns:a16="http://schemas.microsoft.com/office/drawing/2014/main" id="{3A4DA6CD-0B5D-47E4-D055-75FA153C1396}"/>
              </a:ext>
            </a:extLst>
          </p:cNvPr>
          <p:cNvGrpSpPr/>
          <p:nvPr/>
        </p:nvGrpSpPr>
        <p:grpSpPr>
          <a:xfrm>
            <a:off x="7968883" y="2449147"/>
            <a:ext cx="3700334" cy="3237792"/>
            <a:chOff x="7364483" y="2545133"/>
            <a:chExt cx="3700334" cy="3237792"/>
          </a:xfrm>
        </p:grpSpPr>
        <p:pic>
          <p:nvPicPr>
            <p:cNvPr id="11" name="図 10">
              <a:extLst>
                <a:ext uri="{FF2B5EF4-FFF2-40B4-BE49-F238E27FC236}">
                  <a16:creationId xmlns:a16="http://schemas.microsoft.com/office/drawing/2014/main" id="{68666453-0CCB-9258-5EB2-A0AC9FADC926}"/>
                </a:ext>
              </a:extLst>
            </p:cNvPr>
            <p:cNvPicPr>
              <a:picLocks noChangeAspect="1"/>
            </p:cNvPicPr>
            <p:nvPr/>
          </p:nvPicPr>
          <p:blipFill>
            <a:blip r:embed="rId3"/>
            <a:stretch>
              <a:fillRect/>
            </a:stretch>
          </p:blipFill>
          <p:spPr>
            <a:xfrm>
              <a:off x="7364483" y="2545133"/>
              <a:ext cx="3700334" cy="3237792"/>
            </a:xfrm>
            <a:prstGeom prst="rect">
              <a:avLst/>
            </a:prstGeom>
          </p:spPr>
        </p:pic>
        <p:sp>
          <p:nvSpPr>
            <p:cNvPr id="12" name="正方形/長方形 11">
              <a:extLst>
                <a:ext uri="{FF2B5EF4-FFF2-40B4-BE49-F238E27FC236}">
                  <a16:creationId xmlns:a16="http://schemas.microsoft.com/office/drawing/2014/main" id="{4ECAB5CC-F511-D810-20A1-D0CCD7EE3237}"/>
                </a:ext>
              </a:extLst>
            </p:cNvPr>
            <p:cNvSpPr/>
            <p:nvPr/>
          </p:nvSpPr>
          <p:spPr>
            <a:xfrm>
              <a:off x="10235821" y="3043450"/>
              <a:ext cx="600502" cy="19789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0" tIns="0" rIns="0" bIns="0" rtlCol="0" anchor="ctr" anchorCtr="1"/>
            <a:lstStyle/>
            <a:p>
              <a:pPr algn="ctr"/>
              <a:r>
                <a:rPr kumimoji="1" lang="ja-JP" altLang="en-US" sz="2500" b="1">
                  <a:solidFill>
                    <a:schemeClr val="bg1">
                      <a:lumMod val="50000"/>
                    </a:schemeClr>
                  </a:solidFill>
                  <a:latin typeface="cinecaption" panose="02000600000000000000" pitchFamily="2" charset="-128"/>
                  <a:ea typeface="cinecaption" panose="02000600000000000000" pitchFamily="2" charset="-128"/>
                </a:rPr>
                <a:t>デンタルラボ</a:t>
              </a:r>
            </a:p>
          </p:txBody>
        </p:sp>
      </p:grpSp>
      <p:pic>
        <p:nvPicPr>
          <p:cNvPr id="19" name="図 18">
            <a:extLst>
              <a:ext uri="{FF2B5EF4-FFF2-40B4-BE49-F238E27FC236}">
                <a16:creationId xmlns:a16="http://schemas.microsoft.com/office/drawing/2014/main" id="{9DC15388-2E0F-96F9-5F63-C180A96CEA1B}"/>
              </a:ext>
            </a:extLst>
          </p:cNvPr>
          <p:cNvPicPr>
            <a:picLocks noChangeAspect="1"/>
          </p:cNvPicPr>
          <p:nvPr/>
        </p:nvPicPr>
        <p:blipFill>
          <a:blip r:embed="rId4"/>
          <a:stretch>
            <a:fillRect/>
          </a:stretch>
        </p:blipFill>
        <p:spPr>
          <a:xfrm>
            <a:off x="8379807" y="4239578"/>
            <a:ext cx="2049490" cy="2239880"/>
          </a:xfrm>
          <a:prstGeom prst="rect">
            <a:avLst/>
          </a:prstGeom>
        </p:spPr>
      </p:pic>
      <p:pic>
        <p:nvPicPr>
          <p:cNvPr id="21" name="図 20">
            <a:extLst>
              <a:ext uri="{FF2B5EF4-FFF2-40B4-BE49-F238E27FC236}">
                <a16:creationId xmlns:a16="http://schemas.microsoft.com/office/drawing/2014/main" id="{E8FD6966-0DA8-484E-4288-8C94BB58C343}"/>
              </a:ext>
            </a:extLst>
          </p:cNvPr>
          <p:cNvPicPr>
            <a:picLocks noChangeAspect="1"/>
          </p:cNvPicPr>
          <p:nvPr/>
        </p:nvPicPr>
        <p:blipFill>
          <a:blip r:embed="rId5"/>
          <a:stretch>
            <a:fillRect/>
          </a:stretch>
        </p:blipFill>
        <p:spPr>
          <a:xfrm>
            <a:off x="448790" y="2624749"/>
            <a:ext cx="923709" cy="1443294"/>
          </a:xfrm>
          <a:prstGeom prst="rect">
            <a:avLst/>
          </a:prstGeom>
        </p:spPr>
      </p:pic>
      <p:pic>
        <p:nvPicPr>
          <p:cNvPr id="22" name="図 21">
            <a:extLst>
              <a:ext uri="{FF2B5EF4-FFF2-40B4-BE49-F238E27FC236}">
                <a16:creationId xmlns:a16="http://schemas.microsoft.com/office/drawing/2014/main" id="{ECDE5FF8-9FDA-4A7E-BB1B-CC4D488EFEDB}"/>
              </a:ext>
            </a:extLst>
          </p:cNvPr>
          <p:cNvPicPr>
            <a:picLocks noChangeAspect="1"/>
          </p:cNvPicPr>
          <p:nvPr/>
        </p:nvPicPr>
        <p:blipFill rotWithShape="1">
          <a:blip r:embed="rId6"/>
          <a:srcRect r="71068"/>
          <a:stretch/>
        </p:blipFill>
        <p:spPr>
          <a:xfrm>
            <a:off x="1417366" y="2959866"/>
            <a:ext cx="1205115" cy="3542840"/>
          </a:xfrm>
          <a:prstGeom prst="rect">
            <a:avLst/>
          </a:prstGeom>
        </p:spPr>
      </p:pic>
      <p:pic>
        <p:nvPicPr>
          <p:cNvPr id="15" name="図 14">
            <a:extLst>
              <a:ext uri="{FF2B5EF4-FFF2-40B4-BE49-F238E27FC236}">
                <a16:creationId xmlns:a16="http://schemas.microsoft.com/office/drawing/2014/main" id="{C425E4A7-8D36-4D7A-852E-C39853B4FD38}"/>
              </a:ext>
            </a:extLst>
          </p:cNvPr>
          <p:cNvPicPr>
            <a:picLocks noChangeAspect="1"/>
          </p:cNvPicPr>
          <p:nvPr/>
        </p:nvPicPr>
        <p:blipFill>
          <a:blip r:embed="rId7"/>
          <a:stretch>
            <a:fillRect/>
          </a:stretch>
        </p:blipFill>
        <p:spPr>
          <a:xfrm>
            <a:off x="2019923" y="3412612"/>
            <a:ext cx="2093123" cy="3066846"/>
          </a:xfrm>
          <a:prstGeom prst="rect">
            <a:avLst/>
          </a:prstGeom>
        </p:spPr>
      </p:pic>
      <p:pic>
        <p:nvPicPr>
          <p:cNvPr id="17" name="図 16">
            <a:extLst>
              <a:ext uri="{FF2B5EF4-FFF2-40B4-BE49-F238E27FC236}">
                <a16:creationId xmlns:a16="http://schemas.microsoft.com/office/drawing/2014/main" id="{49F81F8E-0A9C-951F-04A3-E3B0D98FCC6F}"/>
              </a:ext>
            </a:extLst>
          </p:cNvPr>
          <p:cNvPicPr>
            <a:picLocks noChangeAspect="1"/>
          </p:cNvPicPr>
          <p:nvPr/>
        </p:nvPicPr>
        <p:blipFill>
          <a:blip r:embed="rId8"/>
          <a:stretch>
            <a:fillRect/>
          </a:stretch>
        </p:blipFill>
        <p:spPr>
          <a:xfrm>
            <a:off x="5040944" y="3267567"/>
            <a:ext cx="2048973" cy="2215106"/>
          </a:xfrm>
          <a:prstGeom prst="rect">
            <a:avLst/>
          </a:prstGeom>
        </p:spPr>
      </p:pic>
      <p:pic>
        <p:nvPicPr>
          <p:cNvPr id="23" name="図 22">
            <a:extLst>
              <a:ext uri="{FF2B5EF4-FFF2-40B4-BE49-F238E27FC236}">
                <a16:creationId xmlns:a16="http://schemas.microsoft.com/office/drawing/2014/main" id="{B98A886D-A8CC-4374-288F-D48CDFB44E39}"/>
              </a:ext>
            </a:extLst>
          </p:cNvPr>
          <p:cNvPicPr>
            <a:picLocks noChangeAspect="1"/>
          </p:cNvPicPr>
          <p:nvPr/>
        </p:nvPicPr>
        <p:blipFill rotWithShape="1">
          <a:blip r:embed="rId6"/>
          <a:srcRect l="50797"/>
          <a:stretch/>
        </p:blipFill>
        <p:spPr>
          <a:xfrm>
            <a:off x="3563761" y="2959866"/>
            <a:ext cx="2049490" cy="3542840"/>
          </a:xfrm>
          <a:prstGeom prst="rect">
            <a:avLst/>
          </a:prstGeom>
        </p:spPr>
      </p:pic>
      <p:sp>
        <p:nvSpPr>
          <p:cNvPr id="24" name="角丸四角形 23">
            <a:extLst>
              <a:ext uri="{FF2B5EF4-FFF2-40B4-BE49-F238E27FC236}">
                <a16:creationId xmlns:a16="http://schemas.microsoft.com/office/drawing/2014/main" id="{D4432AE2-B1E5-E4CD-26A5-F07B78E85930}"/>
              </a:ext>
            </a:extLst>
          </p:cNvPr>
          <p:cNvSpPr/>
          <p:nvPr/>
        </p:nvSpPr>
        <p:spPr>
          <a:xfrm>
            <a:off x="1372499" y="2959866"/>
            <a:ext cx="3199177" cy="3672946"/>
          </a:xfrm>
          <a:prstGeom prst="roundRect">
            <a:avLst>
              <a:gd name="adj" fmla="val 7865"/>
            </a:avLst>
          </a:prstGeom>
          <a:noFill/>
          <a:ln w="635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吹き出し 25">
            <a:extLst>
              <a:ext uri="{FF2B5EF4-FFF2-40B4-BE49-F238E27FC236}">
                <a16:creationId xmlns:a16="http://schemas.microsoft.com/office/drawing/2014/main" id="{8BEB5F95-FB14-A633-35B1-00109F1E14F7}"/>
              </a:ext>
            </a:extLst>
          </p:cNvPr>
          <p:cNvSpPr/>
          <p:nvPr/>
        </p:nvSpPr>
        <p:spPr>
          <a:xfrm>
            <a:off x="5638356" y="5724258"/>
            <a:ext cx="1917260" cy="654566"/>
          </a:xfrm>
          <a:prstGeom prst="wedgeRoundRectCallout">
            <a:avLst>
              <a:gd name="adj1" fmla="val -75183"/>
              <a:gd name="adj2" fmla="val -190256"/>
              <a:gd name="adj3" fmla="val 16667"/>
            </a:avLst>
          </a:prstGeom>
          <a:solidFill>
            <a:srgbClr val="18599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latin typeface="HGMaruGothicMPRO" panose="020F0600000000000000" pitchFamily="34" charset="-128"/>
                <a:ea typeface="HGMaruGothicMPRO" panose="020F0600000000000000" pitchFamily="34" charset="-128"/>
              </a:rPr>
              <a:t>20</a:t>
            </a:r>
            <a:r>
              <a:rPr lang="ja-JP" altLang="en-US">
                <a:solidFill>
                  <a:schemeClr val="bg1"/>
                </a:solidFill>
                <a:latin typeface="HGMaruGothicMPRO" panose="020F0600000000000000" pitchFamily="34" charset="-128"/>
                <a:ea typeface="HGMaruGothicMPRO" panose="020F0600000000000000" pitchFamily="34" charset="-128"/>
              </a:rPr>
              <a:t>代</a:t>
            </a:r>
            <a:r>
              <a:rPr kumimoji="1" lang="en-US" altLang="ja-JP" dirty="0">
                <a:solidFill>
                  <a:schemeClr val="bg1"/>
                </a:solidFill>
                <a:latin typeface="HGMaruGothicMPRO" panose="020F0600000000000000" pitchFamily="34" charset="-128"/>
                <a:ea typeface="HGMaruGothicMPRO" panose="020F0600000000000000" pitchFamily="34" charset="-128"/>
              </a:rPr>
              <a:t>30</a:t>
            </a:r>
            <a:r>
              <a:rPr kumimoji="1" lang="ja-JP" altLang="en-US">
                <a:solidFill>
                  <a:schemeClr val="bg1"/>
                </a:solidFill>
                <a:latin typeface="HGMaruGothicMPRO" panose="020F0600000000000000" pitchFamily="34" charset="-128"/>
                <a:ea typeface="HGMaruGothicMPRO" panose="020F0600000000000000" pitchFamily="34" charset="-128"/>
              </a:rPr>
              <a:t>代の</a:t>
            </a:r>
            <a:endParaRPr kumimoji="1" lang="en-US" altLang="ja-JP" dirty="0">
              <a:solidFill>
                <a:schemeClr val="bg1"/>
              </a:solidFill>
              <a:latin typeface="HGMaruGothicMPRO" panose="020F0600000000000000" pitchFamily="34" charset="-128"/>
              <a:ea typeface="HGMaruGothicMPRO" panose="020F0600000000000000" pitchFamily="34" charset="-128"/>
            </a:endParaRPr>
          </a:p>
          <a:p>
            <a:pPr algn="ctr"/>
            <a:r>
              <a:rPr kumimoji="1" lang="ja-JP" altLang="en-US">
                <a:solidFill>
                  <a:schemeClr val="bg1"/>
                </a:solidFill>
                <a:latin typeface="HGMaruGothicMPRO" panose="020F0600000000000000" pitchFamily="34" charset="-128"/>
                <a:ea typeface="HGMaruGothicMPRO" panose="020F0600000000000000" pitchFamily="34" charset="-128"/>
              </a:rPr>
              <a:t>勤務歯科医師</a:t>
            </a:r>
          </a:p>
        </p:txBody>
      </p:sp>
      <p:sp>
        <p:nvSpPr>
          <p:cNvPr id="27" name="角丸四角形 26">
            <a:extLst>
              <a:ext uri="{FF2B5EF4-FFF2-40B4-BE49-F238E27FC236}">
                <a16:creationId xmlns:a16="http://schemas.microsoft.com/office/drawing/2014/main" id="{C45226C5-CB9F-E678-FE61-946CC1F1A307}"/>
              </a:ext>
            </a:extLst>
          </p:cNvPr>
          <p:cNvSpPr/>
          <p:nvPr/>
        </p:nvSpPr>
        <p:spPr>
          <a:xfrm>
            <a:off x="4681936" y="2947464"/>
            <a:ext cx="5747361" cy="3672946"/>
          </a:xfrm>
          <a:prstGeom prst="roundRect">
            <a:avLst>
              <a:gd name="adj" fmla="val 7865"/>
            </a:avLst>
          </a:prstGeom>
          <a:noFill/>
          <a:ln w="63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タイトル 1">
            <a:extLst>
              <a:ext uri="{FF2B5EF4-FFF2-40B4-BE49-F238E27FC236}">
                <a16:creationId xmlns:a16="http://schemas.microsoft.com/office/drawing/2014/main" id="{B4047035-ED9C-442B-AD63-2025739A15AA}"/>
              </a:ext>
            </a:extLst>
          </p:cNvPr>
          <p:cNvSpPr txBox="1">
            <a:spLocks/>
          </p:cNvSpPr>
          <p:nvPr/>
        </p:nvSpPr>
        <p:spPr>
          <a:xfrm>
            <a:off x="0" y="1076220"/>
            <a:ext cx="1205115" cy="648000"/>
          </a:xfrm>
          <a:prstGeom prst="rect">
            <a:avLst/>
          </a:prstGeom>
          <a:noFill/>
          <a:ln>
            <a:noFill/>
          </a:ln>
        </p:spPr>
        <p:txBody>
          <a:bodyPr vert="horz" lIns="360000" tIns="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240"/>
              </a:lnSpc>
            </a:pPr>
            <a:r>
              <a:rPr lang="en-US" altLang="ja-JP" sz="2800" b="1" dirty="0">
                <a:solidFill>
                  <a:srgbClr val="FF0000"/>
                </a:solidFill>
                <a:latin typeface="HGMaruGothicMPRO" panose="020F0600000000000000" pitchFamily="34" charset="-128"/>
                <a:ea typeface="HGMaruGothicMPRO" panose="020F0600000000000000" pitchFamily="34" charset="-128"/>
              </a:rPr>
              <a:t>❶</a:t>
            </a:r>
            <a:endParaRPr lang="ja-JP" altLang="en-US" sz="2800" b="1">
              <a:solidFill>
                <a:srgbClr val="FF0000"/>
              </a:solidFill>
              <a:latin typeface="HGMaruGothicMPRO" panose="020F0600000000000000" pitchFamily="34" charset="-128"/>
              <a:ea typeface="HGMaruGothicMPRO" panose="020F0600000000000000" pitchFamily="34" charset="-128"/>
            </a:endParaRPr>
          </a:p>
        </p:txBody>
      </p:sp>
      <p:sp>
        <p:nvSpPr>
          <p:cNvPr id="29" name="タイトル 1">
            <a:extLst>
              <a:ext uri="{FF2B5EF4-FFF2-40B4-BE49-F238E27FC236}">
                <a16:creationId xmlns:a16="http://schemas.microsoft.com/office/drawing/2014/main" id="{7CBC4D04-B8D1-F4B2-2FA5-5A209126DD32}"/>
              </a:ext>
            </a:extLst>
          </p:cNvPr>
          <p:cNvSpPr txBox="1">
            <a:spLocks/>
          </p:cNvSpPr>
          <p:nvPr/>
        </p:nvSpPr>
        <p:spPr>
          <a:xfrm>
            <a:off x="-10510" y="1716494"/>
            <a:ext cx="1205115" cy="648000"/>
          </a:xfrm>
          <a:prstGeom prst="rect">
            <a:avLst/>
          </a:prstGeom>
          <a:noFill/>
          <a:ln>
            <a:noFill/>
          </a:ln>
        </p:spPr>
        <p:txBody>
          <a:bodyPr vert="horz" lIns="360000" tIns="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2240"/>
              </a:lnSpc>
            </a:pPr>
            <a:r>
              <a:rPr lang="en-US" altLang="ja-JP" sz="2800" b="1" dirty="0">
                <a:solidFill>
                  <a:srgbClr val="00B050"/>
                </a:solidFill>
                <a:latin typeface="HGMaruGothicMPRO" panose="020F0600000000000000" pitchFamily="34" charset="-128"/>
                <a:ea typeface="HGMaruGothicMPRO" panose="020F0600000000000000" pitchFamily="34" charset="-128"/>
              </a:rPr>
              <a:t>❹</a:t>
            </a:r>
            <a:endParaRPr lang="ja-JP" altLang="en-US" sz="2800" b="1">
              <a:solidFill>
                <a:srgbClr val="00B050"/>
              </a:solidFill>
              <a:latin typeface="HGMaruGothicMPRO" panose="020F0600000000000000" pitchFamily="34" charset="-128"/>
              <a:ea typeface="HGMaruGothicMPRO" panose="020F0600000000000000" pitchFamily="34" charset="-128"/>
            </a:endParaRPr>
          </a:p>
        </p:txBody>
      </p:sp>
      <p:grpSp>
        <p:nvGrpSpPr>
          <p:cNvPr id="30" name="グループ化 29">
            <a:extLst>
              <a:ext uri="{FF2B5EF4-FFF2-40B4-BE49-F238E27FC236}">
                <a16:creationId xmlns:a16="http://schemas.microsoft.com/office/drawing/2014/main" id="{726C6F51-D94A-2D7E-F2D8-575C48ED7CD5}"/>
              </a:ext>
            </a:extLst>
          </p:cNvPr>
          <p:cNvGrpSpPr/>
          <p:nvPr/>
        </p:nvGrpSpPr>
        <p:grpSpPr>
          <a:xfrm>
            <a:off x="-1160494" y="918036"/>
            <a:ext cx="7951561" cy="7081653"/>
            <a:chOff x="630948" y="-192126"/>
            <a:chExt cx="7951561" cy="7081653"/>
          </a:xfrm>
        </p:grpSpPr>
        <p:sp>
          <p:nvSpPr>
            <p:cNvPr id="31" name="星 16 30">
              <a:extLst>
                <a:ext uri="{FF2B5EF4-FFF2-40B4-BE49-F238E27FC236}">
                  <a16:creationId xmlns:a16="http://schemas.microsoft.com/office/drawing/2014/main" id="{FD49CF67-234E-4F6F-2ED2-54147EA3D871}"/>
                </a:ext>
              </a:extLst>
            </p:cNvPr>
            <p:cNvSpPr>
              <a:spLocks noChangeAspect="1"/>
            </p:cNvSpPr>
            <p:nvPr/>
          </p:nvSpPr>
          <p:spPr>
            <a:xfrm rot="20700000">
              <a:off x="2554730" y="1440307"/>
              <a:ext cx="4104000" cy="4104000"/>
            </a:xfrm>
            <a:prstGeom prst="star16">
              <a:avLst/>
            </a:prstGeom>
            <a:solidFill>
              <a:srgbClr val="FF0000"/>
            </a:solidFill>
            <a:ln>
              <a:noFill/>
            </a:ln>
            <a:effectLst>
              <a:outerShdw blurRad="50800" dist="228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6000">
                <a:latin typeface="cinecaption" panose="02000600000000000000" pitchFamily="2" charset="-128"/>
                <a:ea typeface="cinecaption" panose="02000600000000000000" pitchFamily="2" charset="-128"/>
              </a:endParaRPr>
            </a:p>
          </p:txBody>
        </p:sp>
        <p:sp>
          <p:nvSpPr>
            <p:cNvPr id="32" name="星 16 31">
              <a:extLst>
                <a:ext uri="{FF2B5EF4-FFF2-40B4-BE49-F238E27FC236}">
                  <a16:creationId xmlns:a16="http://schemas.microsoft.com/office/drawing/2014/main" id="{23374C2D-6DCF-71EA-9671-8EBBB29C6CD4}"/>
                </a:ext>
              </a:extLst>
            </p:cNvPr>
            <p:cNvSpPr/>
            <p:nvPr/>
          </p:nvSpPr>
          <p:spPr>
            <a:xfrm rot="20700000">
              <a:off x="630948" y="-192126"/>
              <a:ext cx="7951561" cy="7081653"/>
            </a:xfrm>
            <a:prstGeom prst="star1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600">
                  <a:latin typeface="cinecaption" panose="02000600000000000000" pitchFamily="2" charset="-128"/>
                  <a:ea typeface="cinecaption" panose="02000600000000000000" pitchFamily="2" charset="-128"/>
                </a:rPr>
                <a:t>ベースアップ</a:t>
              </a:r>
              <a:endParaRPr kumimoji="1" lang="en-US" altLang="ja-JP" sz="3600" dirty="0">
                <a:latin typeface="cinecaption" panose="02000600000000000000" pitchFamily="2" charset="-128"/>
                <a:ea typeface="cinecaption" panose="02000600000000000000" pitchFamily="2" charset="-128"/>
              </a:endParaRPr>
            </a:p>
            <a:p>
              <a:pPr algn="ctr"/>
              <a:r>
                <a:rPr kumimoji="1" lang="ja-JP" altLang="en-US" sz="3600">
                  <a:latin typeface="cinecaption" panose="02000600000000000000" pitchFamily="2" charset="-128"/>
                  <a:ea typeface="cinecaption" panose="02000600000000000000" pitchFamily="2" charset="-128"/>
                </a:rPr>
                <a:t>評価料</a:t>
              </a:r>
              <a:endParaRPr kumimoji="1" lang="en-US" altLang="ja-JP" sz="3600" dirty="0">
                <a:latin typeface="cinecaption" panose="02000600000000000000" pitchFamily="2" charset="-128"/>
                <a:ea typeface="cinecaption" panose="02000600000000000000" pitchFamily="2" charset="-128"/>
              </a:endParaRPr>
            </a:p>
          </p:txBody>
        </p:sp>
      </p:grpSp>
      <p:sp>
        <p:nvSpPr>
          <p:cNvPr id="7" name="スライド番号プレースホルダー 6">
            <a:extLst>
              <a:ext uri="{FF2B5EF4-FFF2-40B4-BE49-F238E27FC236}">
                <a16:creationId xmlns:a16="http://schemas.microsoft.com/office/drawing/2014/main" id="{A9AA0BFF-F1C6-EE50-268F-6272E598CCE8}"/>
              </a:ext>
            </a:extLst>
          </p:cNvPr>
          <p:cNvSpPr>
            <a:spLocks noGrp="1"/>
          </p:cNvSpPr>
          <p:nvPr>
            <p:ph type="sldNum" sz="quarter" idx="12"/>
          </p:nvPr>
        </p:nvSpPr>
        <p:spPr/>
        <p:txBody>
          <a:bodyPr/>
          <a:lstStyle/>
          <a:p>
            <a:fld id="{7F53A4F6-1DED-4042-94B1-26CBF9BCF6BA}" type="slidenum">
              <a:rPr kumimoji="1" lang="ja-JP" altLang="en-US" smtClean="0"/>
              <a:t>58</a:t>
            </a:fld>
            <a:endParaRPr kumimoji="1" lang="ja-JP" altLang="en-US"/>
          </a:p>
        </p:txBody>
      </p:sp>
    </p:spTree>
    <p:extLst>
      <p:ext uri="{BB962C8B-B14F-4D97-AF65-F5344CB8AC3E}">
        <p14:creationId xmlns:p14="http://schemas.microsoft.com/office/powerpoint/2010/main" val="267858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35" presetClass="emph" presetSubtype="0" repeatCount="3000" fill="hold" grpId="1" nodeType="afterEffect">
                                  <p:stCondLst>
                                    <p:cond delay="0"/>
                                  </p:stCondLst>
                                  <p:childTnLst>
                                    <p:anim calcmode="discrete" valueType="str">
                                      <p:cBhvr>
                                        <p:cTn id="10" dur="1000" fill="hold"/>
                                        <p:tgtEl>
                                          <p:spTgt spid="28"/>
                                        </p:tgtEl>
                                        <p:attrNameLst>
                                          <p:attrName>style.visibility</p:attrName>
                                        </p:attrNameLst>
                                      </p:cBhvr>
                                      <p:tavLst>
                                        <p:tav tm="0">
                                          <p:val>
                                            <p:strVal val="hidden"/>
                                          </p:val>
                                        </p:tav>
                                        <p:tav tm="50000">
                                          <p:val>
                                            <p:strVal val="visible"/>
                                          </p:val>
                                        </p:tav>
                                      </p:tavLst>
                                    </p:anim>
                                  </p:childTnLst>
                                </p:cTn>
                              </p:par>
                            </p:childTnLst>
                          </p:cTn>
                        </p:par>
                        <p:par>
                          <p:cTn id="11" fill="hold">
                            <p:stCondLst>
                              <p:cond delay="3500"/>
                            </p:stCondLst>
                            <p:childTnLst>
                              <p:par>
                                <p:cTn id="12" presetID="0" presetClass="path" presetSubtype="0" fill="hold" grpId="2" nodeType="afterEffect">
                                  <p:stCondLst>
                                    <p:cond delay="0"/>
                                  </p:stCondLst>
                                  <p:childTnLst>
                                    <p:animMotion origin="layout" path="M 1.04167E-6 0.00139 L 0.13841 0.20301 " pathEditMode="relative" rAng="0" ptsTypes="AA">
                                      <p:cBhvr>
                                        <p:cTn id="13" dur="500" fill="hold"/>
                                        <p:tgtEl>
                                          <p:spTgt spid="28"/>
                                        </p:tgtEl>
                                        <p:attrNameLst>
                                          <p:attrName>ppt_x</p:attrName>
                                          <p:attrName>ppt_y</p:attrName>
                                        </p:attrNameLst>
                                      </p:cBhvr>
                                      <p:rCtr x="6914" y="10069"/>
                                    </p:animMotion>
                                  </p:childTnLst>
                                </p:cTn>
                              </p:par>
                            </p:childTnLst>
                          </p:cTn>
                        </p:par>
                        <p:par>
                          <p:cTn id="14" fill="hold">
                            <p:stCondLst>
                              <p:cond delay="4000"/>
                            </p:stCondLst>
                            <p:childTnLst>
                              <p:par>
                                <p:cTn id="15" presetID="22" presetClass="entr" presetSubtype="1"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par>
                          <p:cTn id="23" fill="hold">
                            <p:stCondLst>
                              <p:cond delay="500"/>
                            </p:stCondLst>
                            <p:childTnLst>
                              <p:par>
                                <p:cTn id="24" presetID="35" presetClass="emph" presetSubtype="0" repeatCount="3000" fill="hold" grpId="1" nodeType="afterEffect">
                                  <p:stCondLst>
                                    <p:cond delay="0"/>
                                  </p:stCondLst>
                                  <p:childTnLst>
                                    <p:anim calcmode="discrete" valueType="str">
                                      <p:cBhvr>
                                        <p:cTn id="25" dur="1000" fill="hold"/>
                                        <p:tgtEl>
                                          <p:spTgt spid="29"/>
                                        </p:tgtEl>
                                        <p:attrNameLst>
                                          <p:attrName>style.visibility</p:attrName>
                                        </p:attrNameLst>
                                      </p:cBhvr>
                                      <p:tavLst>
                                        <p:tav tm="0">
                                          <p:val>
                                            <p:strVal val="hidden"/>
                                          </p:val>
                                        </p:tav>
                                        <p:tav tm="50000">
                                          <p:val>
                                            <p:strVal val="visible"/>
                                          </p:val>
                                        </p:tav>
                                      </p:tavLst>
                                    </p:anim>
                                  </p:childTnLst>
                                </p:cTn>
                              </p:par>
                            </p:childTnLst>
                          </p:cTn>
                        </p:par>
                        <p:par>
                          <p:cTn id="26" fill="hold">
                            <p:stCondLst>
                              <p:cond delay="3500"/>
                            </p:stCondLst>
                            <p:childTnLst>
                              <p:par>
                                <p:cTn id="27" presetID="0" presetClass="path" presetSubtype="0" fill="hold" grpId="2" nodeType="afterEffect">
                                  <p:stCondLst>
                                    <p:cond delay="0"/>
                                  </p:stCondLst>
                                  <p:childTnLst>
                                    <p:animMotion origin="layout" path="M 0 0 L 0.57149 0.1118 " pathEditMode="relative" ptsTypes="AA">
                                      <p:cBhvr>
                                        <p:cTn id="28" dur="500" fill="hold"/>
                                        <p:tgtEl>
                                          <p:spTgt spid="29"/>
                                        </p:tgtEl>
                                        <p:attrNameLst>
                                          <p:attrName>ppt_x</p:attrName>
                                          <p:attrName>ppt_y</p:attrName>
                                        </p:attrNameLst>
                                      </p:cBhvr>
                                    </p:animMotion>
                                  </p:childTnLst>
                                </p:cTn>
                              </p:par>
                            </p:childTnLst>
                          </p:cTn>
                        </p:par>
                        <p:par>
                          <p:cTn id="29" fill="hold">
                            <p:stCondLst>
                              <p:cond delay="4000"/>
                            </p:stCondLst>
                            <p:childTnLst>
                              <p:par>
                                <p:cTn id="30" presetID="22" presetClass="entr" presetSubtype="1"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p:bldP spid="28" grpId="1"/>
      <p:bldP spid="28" grpId="2"/>
      <p:bldP spid="29" grpId="0"/>
      <p:bldP spid="29" grpId="1"/>
      <p:bldP spid="29" grpId="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56461" y="1519575"/>
            <a:ext cx="11546237" cy="1075075"/>
          </a:xfrm>
          <a:prstGeom prst="rect">
            <a:avLst/>
          </a:prstGeom>
          <a:solidFill>
            <a:schemeClr val="bg1"/>
          </a:solidFill>
          <a:ln>
            <a:solidFill>
              <a:schemeClr val="tx1"/>
            </a:solidFill>
          </a:ln>
        </p:spPr>
        <p:txBody>
          <a:bodyPr vert="horz" wrap="square" lIns="91440" tIns="0" rIns="91440" bIns="21600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Ⅰ</a:t>
            </a:r>
            <a:r>
              <a:rPr lang="ja-JP" altLang="en-US">
                <a:solidFill>
                  <a:schemeClr val="bg1">
                    <a:lumMod val="85000"/>
                  </a:schemeClr>
                </a:solidFill>
                <a:latin typeface="HG丸ｺﾞｼｯｸM-PRO"/>
                <a:ea typeface="HG丸ｺﾞｼｯｸM-PRO"/>
                <a:cs typeface="HG丸ｺﾞｼｯｸM-PRO"/>
              </a:rPr>
              <a:t>　働き方改革</a:t>
            </a:r>
            <a:r>
              <a:rPr lang="en-US" altLang="ja-JP" dirty="0">
                <a:solidFill>
                  <a:schemeClr val="bg1">
                    <a:lumMod val="85000"/>
                  </a:schemeClr>
                </a:solidFill>
                <a:latin typeface="HG丸ｺﾞｼｯｸM-PRO"/>
                <a:ea typeface="HG丸ｺﾞｼｯｸM-PRO"/>
                <a:cs typeface="HG丸ｺﾞｼｯｸM-PRO"/>
              </a:rPr>
              <a:t>【</a:t>
            </a:r>
            <a:r>
              <a:rPr lang="ja-JP" altLang="en-US">
                <a:solidFill>
                  <a:schemeClr val="bg1">
                    <a:lumMod val="85000"/>
                  </a:schemeClr>
                </a:solidFill>
                <a:latin typeface="HG丸ｺﾞｼｯｸM-PRO"/>
                <a:ea typeface="HG丸ｺﾞｼｯｸM-PRO"/>
                <a:cs typeface="HG丸ｺﾞｼｯｸM-PRO"/>
              </a:rPr>
              <a:t>重点課題</a:t>
            </a:r>
            <a:r>
              <a:rPr lang="en-US" altLang="ja-JP" dirty="0">
                <a:solidFill>
                  <a:schemeClr val="bg1">
                    <a:lumMod val="85000"/>
                  </a:schemeClr>
                </a:solidFill>
                <a:latin typeface="HG丸ｺﾞｼｯｸM-PRO"/>
                <a:ea typeface="HG丸ｺﾞｼｯｸM-PRO"/>
                <a:cs typeface="HG丸ｺﾞｼｯｸM-PRO"/>
              </a:rPr>
              <a:t>】</a:t>
            </a:r>
          </a:p>
        </p:txBody>
      </p:sp>
      <p:sp>
        <p:nvSpPr>
          <p:cNvPr id="5" name="タイトル 1">
            <a:extLst>
              <a:ext uri="{FF2B5EF4-FFF2-40B4-BE49-F238E27FC236}">
                <a16:creationId xmlns:a16="http://schemas.microsoft.com/office/drawing/2014/main" id="{2988D045-DDEA-9A46-8F67-E2D69212FBEC}"/>
              </a:ext>
            </a:extLst>
          </p:cNvPr>
          <p:cNvSpPr txBox="1">
            <a:spLocks/>
          </p:cNvSpPr>
          <p:nvPr/>
        </p:nvSpPr>
        <p:spPr>
          <a:xfrm>
            <a:off x="356461" y="2712871"/>
            <a:ext cx="11546237" cy="1216729"/>
          </a:xfrm>
          <a:prstGeom prst="rect">
            <a:avLst/>
          </a:prstGeom>
          <a:solidFill>
            <a:srgbClr val="0000FF"/>
          </a:solidFill>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solidFill>
                <a:latin typeface="HG丸ｺﾞｼｯｸM-PRO"/>
                <a:ea typeface="HG丸ｺﾞｼｯｸM-PRO"/>
                <a:cs typeface="HG丸ｺﾞｼｯｸM-PRO"/>
              </a:rPr>
              <a:t>Ⅱ</a:t>
            </a:r>
            <a:r>
              <a:rPr lang="ja-JP" altLang="en-US">
                <a:solidFill>
                  <a:schemeClr val="bg1"/>
                </a:solidFill>
                <a:latin typeface="HG丸ｺﾞｼｯｸM-PRO"/>
                <a:ea typeface="HG丸ｺﾞｼｯｸM-PRO"/>
                <a:cs typeface="HG丸ｺﾞｼｯｸM-PRO"/>
              </a:rPr>
              <a:t>　地域包括ケアシステム・</a:t>
            </a:r>
            <a:r>
              <a:rPr lang="en-US" altLang="ja-JP"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356461" y="5241118"/>
            <a:ext cx="11546237" cy="1075075"/>
          </a:xfrm>
          <a:prstGeom prst="rect">
            <a:avLst/>
          </a:prstGeom>
          <a:solidFill>
            <a:schemeClr val="bg1"/>
          </a:solidFill>
          <a:ln>
            <a:solidFill>
              <a:schemeClr val="tx1"/>
            </a:solidFill>
          </a:ln>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Ⅳ</a:t>
            </a:r>
            <a:r>
              <a:rPr lang="ja-JP" altLang="en-US">
                <a:solidFill>
                  <a:schemeClr val="bg1">
                    <a:lumMod val="85000"/>
                  </a:schemeClr>
                </a:solidFill>
                <a:latin typeface="HG丸ｺﾞｼｯｸM-PRO"/>
                <a:ea typeface="HG丸ｺﾞｼｯｸM-PRO"/>
                <a:cs typeface="HG丸ｺﾞｼｯｸM-PRO"/>
              </a:rPr>
              <a:t>　制度の安定性・持続可能性</a:t>
            </a:r>
            <a:endParaRPr lang="en-US" altLang="ja-JP" dirty="0">
              <a:solidFill>
                <a:schemeClr val="bg1">
                  <a:lumMod val="85000"/>
                </a:schemeClr>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5CCA30DB-15E8-1C4E-9B32-7383E4806A3E}"/>
              </a:ext>
            </a:extLst>
          </p:cNvPr>
          <p:cNvSpPr txBox="1">
            <a:spLocks/>
          </p:cNvSpPr>
          <p:nvPr/>
        </p:nvSpPr>
        <p:spPr>
          <a:xfrm>
            <a:off x="356461" y="4047820"/>
            <a:ext cx="11546237" cy="1075076"/>
          </a:xfrm>
          <a:prstGeom prst="rect">
            <a:avLst/>
          </a:prstGeom>
          <a:solidFill>
            <a:schemeClr val="bg1"/>
          </a:solidFill>
          <a:ln>
            <a:solidFill>
              <a:schemeClr val="tx1"/>
            </a:solidFill>
          </a:ln>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dirty="0">
                <a:solidFill>
                  <a:schemeClr val="bg1">
                    <a:lumMod val="85000"/>
                  </a:schemeClr>
                </a:solidFill>
                <a:latin typeface="HG丸ｺﾞｼｯｸM-PRO"/>
                <a:ea typeface="HG丸ｺﾞｼｯｸM-PRO"/>
                <a:cs typeface="HG丸ｺﾞｼｯｸM-PRO"/>
              </a:rPr>
              <a:t>Ⅲ</a:t>
            </a:r>
            <a:r>
              <a:rPr lang="ja-JP" altLang="en-US">
                <a:solidFill>
                  <a:schemeClr val="bg1">
                    <a:lumMod val="85000"/>
                  </a:schemeClr>
                </a:solidFill>
                <a:latin typeface="HG丸ｺﾞｼｯｸM-PRO"/>
                <a:ea typeface="HG丸ｺﾞｼｯｸM-PRO"/>
                <a:cs typeface="HG丸ｺﾞｼｯｸM-PRO"/>
              </a:rPr>
              <a:t>　安心・安全で質の高い医療</a:t>
            </a:r>
            <a:endParaRPr lang="en-US" altLang="ja-JP" dirty="0">
              <a:solidFill>
                <a:schemeClr val="bg1">
                  <a:lumMod val="85000"/>
                </a:schemeClr>
              </a:solidFill>
              <a:latin typeface="HG丸ｺﾞｼｯｸM-PRO"/>
              <a:ea typeface="HG丸ｺﾞｼｯｸM-PRO"/>
              <a:cs typeface="HG丸ｺﾞｼｯｸM-PRO"/>
            </a:endParaRPr>
          </a:p>
        </p:txBody>
      </p:sp>
      <p:sp>
        <p:nvSpPr>
          <p:cNvPr id="8" name="テキスト ボックス 7">
            <a:extLst>
              <a:ext uri="{FF2B5EF4-FFF2-40B4-BE49-F238E27FC236}">
                <a16:creationId xmlns:a16="http://schemas.microsoft.com/office/drawing/2014/main" id="{185E692F-922C-B444-907C-551FAB33A1B8}"/>
              </a:ext>
            </a:extLst>
          </p:cNvPr>
          <p:cNvSpPr txBox="1"/>
          <p:nvPr/>
        </p:nvSpPr>
        <p:spPr>
          <a:xfrm>
            <a:off x="356461" y="498538"/>
            <a:ext cx="11546237" cy="707886"/>
          </a:xfrm>
          <a:prstGeom prst="rect">
            <a:avLst/>
          </a:prstGeom>
          <a:solidFill>
            <a:schemeClr val="bg1">
              <a:lumMod val="50000"/>
            </a:schemeClr>
          </a:solidFill>
        </p:spPr>
        <p:txBody>
          <a:bodyPr wrap="square" rtlCol="0">
            <a:spAutoFit/>
          </a:bodyPr>
          <a:lstStyle/>
          <a:p>
            <a:pPr algn="ctr"/>
            <a:r>
              <a:rPr lang="ja-JP" altLang="en-US" sz="4000">
                <a:solidFill>
                  <a:schemeClr val="bg1"/>
                </a:solidFill>
                <a:latin typeface="HG丸ｺﾞｼｯｸM-PRO"/>
                <a:ea typeface="HG丸ｺﾞｼｯｸM-PRO"/>
                <a:cs typeface="HG丸ｺﾞｼｯｸM-PRO"/>
              </a:rPr>
              <a:t>令和４年度</a:t>
            </a:r>
            <a:r>
              <a:rPr lang="ja-JP" altLang="en-US" sz="4000" dirty="0">
                <a:solidFill>
                  <a:schemeClr val="bg1"/>
                </a:solidFill>
                <a:latin typeface="HG丸ｺﾞｼｯｸM-PRO"/>
                <a:ea typeface="HG丸ｺﾞｼｯｸM-PRO"/>
                <a:cs typeface="HG丸ｺﾞｼｯｸM-PRO"/>
              </a:rPr>
              <a:t>改定　</a:t>
            </a:r>
            <a:r>
              <a:rPr lang="ja-JP" altLang="en-US" sz="4000">
                <a:solidFill>
                  <a:schemeClr val="bg1"/>
                </a:solidFill>
                <a:latin typeface="HG丸ｺﾞｼｯｸM-PRO"/>
                <a:ea typeface="HG丸ｺﾞｼｯｸM-PRO"/>
                <a:cs typeface="HG丸ｺﾞｼｯｸM-PRO"/>
              </a:rPr>
              <a:t>４つの基本方針</a:t>
            </a:r>
            <a:endParaRPr lang="ja-JP" altLang="en-US" sz="4000" dirty="0">
              <a:solidFill>
                <a:schemeClr val="bg1"/>
              </a:solidFill>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97026514-EF1B-48A2-CF85-E4F88ACF8357}"/>
              </a:ext>
            </a:extLst>
          </p:cNvPr>
          <p:cNvSpPr>
            <a:spLocks noGrp="1"/>
          </p:cNvSpPr>
          <p:nvPr>
            <p:ph type="sldNum" sz="quarter" idx="12"/>
          </p:nvPr>
        </p:nvSpPr>
        <p:spPr/>
        <p:txBody>
          <a:bodyPr/>
          <a:lstStyle/>
          <a:p>
            <a:fld id="{7F53A4F6-1DED-4042-94B1-26CBF9BCF6BA}" type="slidenum">
              <a:rPr kumimoji="1" lang="ja-JP" altLang="en-US" smtClean="0"/>
              <a:t>59</a:t>
            </a:fld>
            <a:endParaRPr kumimoji="1" lang="ja-JP" altLang="en-US"/>
          </a:p>
        </p:txBody>
      </p:sp>
    </p:spTree>
    <p:extLst>
      <p:ext uri="{BB962C8B-B14F-4D97-AF65-F5344CB8AC3E}">
        <p14:creationId xmlns:p14="http://schemas.microsoft.com/office/powerpoint/2010/main" val="2461852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B7C67D5-CF51-3C53-C61C-984AAC21DF1D}"/>
              </a:ext>
            </a:extLst>
          </p:cNvPr>
          <p:cNvPicPr>
            <a:picLocks noChangeAspect="1"/>
          </p:cNvPicPr>
          <p:nvPr/>
        </p:nvPicPr>
        <p:blipFill>
          <a:blip r:embed="rId2"/>
          <a:stretch>
            <a:fillRect/>
          </a:stretch>
        </p:blipFill>
        <p:spPr>
          <a:xfrm>
            <a:off x="0" y="10391"/>
            <a:ext cx="12192000" cy="6858000"/>
          </a:xfrm>
          <a:prstGeom prst="rect">
            <a:avLst/>
          </a:prstGeom>
        </p:spPr>
      </p:pic>
      <p:graphicFrame>
        <p:nvGraphicFramePr>
          <p:cNvPr id="12" name="グラフ 11">
            <a:extLst>
              <a:ext uri="{FF2B5EF4-FFF2-40B4-BE49-F238E27FC236}">
                <a16:creationId xmlns:a16="http://schemas.microsoft.com/office/drawing/2014/main" id="{4F5C0368-A67D-7B8C-113D-D32EC8555E59}"/>
              </a:ext>
            </a:extLst>
          </p:cNvPr>
          <p:cNvGraphicFramePr/>
          <p:nvPr>
            <p:extLst>
              <p:ext uri="{D42A27DB-BD31-4B8C-83A1-F6EECF244321}">
                <p14:modId xmlns:p14="http://schemas.microsoft.com/office/powerpoint/2010/main" val="2198197500"/>
              </p:ext>
            </p:extLst>
          </p:nvPr>
        </p:nvGraphicFramePr>
        <p:xfrm>
          <a:off x="134104" y="1507210"/>
          <a:ext cx="11823700" cy="4949130"/>
        </p:xfrm>
        <a:graphic>
          <a:graphicData uri="http://schemas.openxmlformats.org/drawingml/2006/chart">
            <c:chart xmlns:c="http://schemas.openxmlformats.org/drawingml/2006/chart" xmlns:r="http://schemas.openxmlformats.org/officeDocument/2006/relationships" r:id="rId3"/>
          </a:graphicData>
        </a:graphic>
      </p:graphicFrame>
      <p:sp>
        <p:nvSpPr>
          <p:cNvPr id="8" name="右矢印 7">
            <a:extLst>
              <a:ext uri="{FF2B5EF4-FFF2-40B4-BE49-F238E27FC236}">
                <a16:creationId xmlns:a16="http://schemas.microsoft.com/office/drawing/2014/main" id="{C28B5531-CC57-A3CD-7054-1523F6FF9DDC}"/>
              </a:ext>
            </a:extLst>
          </p:cNvPr>
          <p:cNvSpPr/>
          <p:nvPr/>
        </p:nvSpPr>
        <p:spPr>
          <a:xfrm>
            <a:off x="1111978" y="5563238"/>
            <a:ext cx="10722211" cy="456001"/>
          </a:xfrm>
          <a:prstGeom prst="rightArrow">
            <a:avLst>
              <a:gd name="adj1" fmla="val 15760"/>
              <a:gd name="adj2" fmla="val 105941"/>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C325FF0F-EC0E-F246-4692-9A55AC9CE437}"/>
              </a:ext>
            </a:extLst>
          </p:cNvPr>
          <p:cNvSpPr txBox="1">
            <a:spLocks/>
          </p:cNvSpPr>
          <p:nvPr/>
        </p:nvSpPr>
        <p:spPr>
          <a:xfrm>
            <a:off x="2586884" y="464991"/>
            <a:ext cx="7772400" cy="9175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a:latin typeface="HG丸ｺﾞｼｯｸM-PRO"/>
                <a:ea typeface="HG丸ｺﾞｼｯｸM-PRO"/>
                <a:cs typeface="HG丸ｺﾞｼｯｸM-PRO"/>
              </a:rPr>
              <a:t>日本の国民</a:t>
            </a:r>
            <a:r>
              <a:rPr lang="ja-JP" altLang="en-US" sz="4800">
                <a:solidFill>
                  <a:srgbClr val="7030A0"/>
                </a:solidFill>
                <a:latin typeface="HG丸ｺﾞｼｯｸM-PRO"/>
                <a:ea typeface="HG丸ｺﾞｼｯｸM-PRO"/>
                <a:cs typeface="HG丸ｺﾞｼｯｸM-PRO"/>
              </a:rPr>
              <a:t>歯科</a:t>
            </a:r>
            <a:r>
              <a:rPr lang="ja-JP" altLang="en-US" sz="4800">
                <a:latin typeface="HG丸ｺﾞｼｯｸM-PRO"/>
                <a:ea typeface="HG丸ｺﾞｼｯｸM-PRO"/>
                <a:cs typeface="HG丸ｺﾞｼｯｸM-PRO"/>
              </a:rPr>
              <a:t>医療費は？</a:t>
            </a:r>
            <a:endParaRPr lang="ja-JP" altLang="en-US" sz="4800" dirty="0">
              <a:latin typeface="HG丸ｺﾞｼｯｸM-PRO"/>
              <a:ea typeface="HG丸ｺﾞｼｯｸM-PRO"/>
              <a:cs typeface="HG丸ｺﾞｼｯｸM-PRO"/>
            </a:endParaRPr>
          </a:p>
        </p:txBody>
      </p:sp>
      <p:sp>
        <p:nvSpPr>
          <p:cNvPr id="3" name="スライド番号プレースホルダー 2">
            <a:extLst>
              <a:ext uri="{FF2B5EF4-FFF2-40B4-BE49-F238E27FC236}">
                <a16:creationId xmlns:a16="http://schemas.microsoft.com/office/drawing/2014/main" id="{ABF828F3-FDBF-E5F7-2F2E-B9E7BE8C81D3}"/>
              </a:ext>
            </a:extLst>
          </p:cNvPr>
          <p:cNvSpPr>
            <a:spLocks noGrp="1"/>
          </p:cNvSpPr>
          <p:nvPr>
            <p:ph type="sldNum" sz="quarter" idx="12"/>
          </p:nvPr>
        </p:nvSpPr>
        <p:spPr/>
        <p:txBody>
          <a:bodyPr/>
          <a:lstStyle/>
          <a:p>
            <a:fld id="{7F53A4F6-1DED-4042-94B1-26CBF9BCF6BA}" type="slidenum">
              <a:rPr kumimoji="1" lang="ja-JP" altLang="en-US" smtClean="0"/>
              <a:t>6</a:t>
            </a:fld>
            <a:endParaRPr kumimoji="1" lang="ja-JP" altLang="en-US"/>
          </a:p>
        </p:txBody>
      </p:sp>
    </p:spTree>
    <p:extLst>
      <p:ext uri="{BB962C8B-B14F-4D97-AF65-F5344CB8AC3E}">
        <p14:creationId xmlns:p14="http://schemas.microsoft.com/office/powerpoint/2010/main" val="4697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down)">
                                      <p:cBhvr>
                                        <p:cTn id="7" dur="200"/>
                                        <p:tgtEl>
                                          <p:spTgt spid="12">
                                            <p:graphicEl>
                                              <a:chart seriesIdx="-3" categoryIdx="-3" bldStep="gridLegend"/>
                                            </p:graphicEl>
                                          </p:spTgt>
                                        </p:tgtEl>
                                      </p:cBhvr>
                                    </p:animEffect>
                                  </p:childTnLst>
                                </p:cTn>
                              </p:par>
                            </p:childTnLst>
                          </p:cTn>
                        </p:par>
                        <p:par>
                          <p:cTn id="8" fill="hold">
                            <p:stCondLst>
                              <p:cond delay="200"/>
                            </p:stCondLst>
                            <p:childTnLst>
                              <p:par>
                                <p:cTn id="9" presetID="22" presetClass="entr" presetSubtype="4" fill="hold" grpId="0" nodeType="afterEffect">
                                  <p:stCondLst>
                                    <p:cond delay="0"/>
                                  </p:stCondLst>
                                  <p:childTnLst>
                                    <p:set>
                                      <p:cBhvr>
                                        <p:cTn id="10" dur="1" fill="hold">
                                          <p:stCondLst>
                                            <p:cond delay="0"/>
                                          </p:stCondLst>
                                        </p:cTn>
                                        <p:tgtEl>
                                          <p:spTgt spid="12">
                                            <p:graphicEl>
                                              <a:chart seriesIdx="-4" categoryIdx="0" bldStep="category"/>
                                            </p:graphicEl>
                                          </p:spTgt>
                                        </p:tgtEl>
                                        <p:attrNameLst>
                                          <p:attrName>style.visibility</p:attrName>
                                        </p:attrNameLst>
                                      </p:cBhvr>
                                      <p:to>
                                        <p:strVal val="visible"/>
                                      </p:to>
                                    </p:set>
                                    <p:animEffect transition="in" filter="wipe(down)">
                                      <p:cBhvr>
                                        <p:cTn id="11" dur="200"/>
                                        <p:tgtEl>
                                          <p:spTgt spid="12">
                                            <p:graphicEl>
                                              <a:chart seriesIdx="-4" categoryIdx="0" bldStep="category"/>
                                            </p:graphicEl>
                                          </p:spTgt>
                                        </p:tgtEl>
                                      </p:cBhvr>
                                    </p:animEffect>
                                  </p:childTnLst>
                                </p:cTn>
                              </p:par>
                            </p:childTnLst>
                          </p:cTn>
                        </p:par>
                        <p:par>
                          <p:cTn id="12" fill="hold">
                            <p:stCondLst>
                              <p:cond delay="400"/>
                            </p:stCondLst>
                            <p:childTnLst>
                              <p:par>
                                <p:cTn id="13" presetID="22" presetClass="entr" presetSubtype="4" fill="hold" grpId="0" nodeType="afterEffect">
                                  <p:stCondLst>
                                    <p:cond delay="0"/>
                                  </p:stCondLst>
                                  <p:childTnLst>
                                    <p:set>
                                      <p:cBhvr>
                                        <p:cTn id="14" dur="1" fill="hold">
                                          <p:stCondLst>
                                            <p:cond delay="0"/>
                                          </p:stCondLst>
                                        </p:cTn>
                                        <p:tgtEl>
                                          <p:spTgt spid="12">
                                            <p:graphicEl>
                                              <a:chart seriesIdx="-4" categoryIdx="1" bldStep="category"/>
                                            </p:graphicEl>
                                          </p:spTgt>
                                        </p:tgtEl>
                                        <p:attrNameLst>
                                          <p:attrName>style.visibility</p:attrName>
                                        </p:attrNameLst>
                                      </p:cBhvr>
                                      <p:to>
                                        <p:strVal val="visible"/>
                                      </p:to>
                                    </p:set>
                                    <p:animEffect transition="in" filter="wipe(down)">
                                      <p:cBhvr>
                                        <p:cTn id="15" dur="200"/>
                                        <p:tgtEl>
                                          <p:spTgt spid="12">
                                            <p:graphicEl>
                                              <a:chart seriesIdx="-4" categoryIdx="1" bldStep="category"/>
                                            </p:graphicEl>
                                          </p:spTgt>
                                        </p:tgtEl>
                                      </p:cBhvr>
                                    </p:animEffect>
                                  </p:childTnLst>
                                </p:cTn>
                              </p:par>
                            </p:childTnLst>
                          </p:cTn>
                        </p:par>
                        <p:par>
                          <p:cTn id="16" fill="hold">
                            <p:stCondLst>
                              <p:cond delay="600"/>
                            </p:stCondLst>
                            <p:childTnLst>
                              <p:par>
                                <p:cTn id="17" presetID="22" presetClass="entr" presetSubtype="4" fill="hold" grpId="0" nodeType="afterEffect">
                                  <p:stCondLst>
                                    <p:cond delay="0"/>
                                  </p:stCondLst>
                                  <p:childTnLst>
                                    <p:set>
                                      <p:cBhvr>
                                        <p:cTn id="18" dur="1" fill="hold">
                                          <p:stCondLst>
                                            <p:cond delay="0"/>
                                          </p:stCondLst>
                                        </p:cTn>
                                        <p:tgtEl>
                                          <p:spTgt spid="12">
                                            <p:graphicEl>
                                              <a:chart seriesIdx="-4" categoryIdx="2" bldStep="category"/>
                                            </p:graphicEl>
                                          </p:spTgt>
                                        </p:tgtEl>
                                        <p:attrNameLst>
                                          <p:attrName>style.visibility</p:attrName>
                                        </p:attrNameLst>
                                      </p:cBhvr>
                                      <p:to>
                                        <p:strVal val="visible"/>
                                      </p:to>
                                    </p:set>
                                    <p:animEffect transition="in" filter="wipe(down)">
                                      <p:cBhvr>
                                        <p:cTn id="19" dur="200"/>
                                        <p:tgtEl>
                                          <p:spTgt spid="12">
                                            <p:graphicEl>
                                              <a:chart seriesIdx="-4" categoryIdx="2" bldStep="category"/>
                                            </p:graphicEl>
                                          </p:spTgt>
                                        </p:tgtEl>
                                      </p:cBhvr>
                                    </p:animEffect>
                                  </p:childTnLst>
                                </p:cTn>
                              </p:par>
                            </p:childTnLst>
                          </p:cTn>
                        </p:par>
                        <p:par>
                          <p:cTn id="20" fill="hold">
                            <p:stCondLst>
                              <p:cond delay="800"/>
                            </p:stCondLst>
                            <p:childTnLst>
                              <p:par>
                                <p:cTn id="21" presetID="22" presetClass="entr" presetSubtype="4" fill="hold" grpId="0" nodeType="afterEffect">
                                  <p:stCondLst>
                                    <p:cond delay="0"/>
                                  </p:stCondLst>
                                  <p:childTnLst>
                                    <p:set>
                                      <p:cBhvr>
                                        <p:cTn id="22" dur="1" fill="hold">
                                          <p:stCondLst>
                                            <p:cond delay="0"/>
                                          </p:stCondLst>
                                        </p:cTn>
                                        <p:tgtEl>
                                          <p:spTgt spid="12">
                                            <p:graphicEl>
                                              <a:chart seriesIdx="-4" categoryIdx="3" bldStep="category"/>
                                            </p:graphicEl>
                                          </p:spTgt>
                                        </p:tgtEl>
                                        <p:attrNameLst>
                                          <p:attrName>style.visibility</p:attrName>
                                        </p:attrNameLst>
                                      </p:cBhvr>
                                      <p:to>
                                        <p:strVal val="visible"/>
                                      </p:to>
                                    </p:set>
                                    <p:animEffect transition="in" filter="wipe(down)">
                                      <p:cBhvr>
                                        <p:cTn id="23" dur="200"/>
                                        <p:tgtEl>
                                          <p:spTgt spid="12">
                                            <p:graphicEl>
                                              <a:chart seriesIdx="-4" categoryIdx="3" bldStep="category"/>
                                            </p:graphicEl>
                                          </p:spTgt>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2">
                                            <p:graphicEl>
                                              <a:chart seriesIdx="-4" categoryIdx="4" bldStep="category"/>
                                            </p:graphicEl>
                                          </p:spTgt>
                                        </p:tgtEl>
                                        <p:attrNameLst>
                                          <p:attrName>style.visibility</p:attrName>
                                        </p:attrNameLst>
                                      </p:cBhvr>
                                      <p:to>
                                        <p:strVal val="visible"/>
                                      </p:to>
                                    </p:set>
                                    <p:animEffect transition="in" filter="wipe(down)">
                                      <p:cBhvr>
                                        <p:cTn id="27" dur="200"/>
                                        <p:tgtEl>
                                          <p:spTgt spid="12">
                                            <p:graphicEl>
                                              <a:chart seriesIdx="-4" categoryIdx="4" bldStep="category"/>
                                            </p:graphicEl>
                                          </p:spTgt>
                                        </p:tgtEl>
                                      </p:cBhvr>
                                    </p:animEffect>
                                  </p:childTnLst>
                                </p:cTn>
                              </p:par>
                            </p:childTnLst>
                          </p:cTn>
                        </p:par>
                        <p:par>
                          <p:cTn id="28" fill="hold">
                            <p:stCondLst>
                              <p:cond delay="1200"/>
                            </p:stCondLst>
                            <p:childTnLst>
                              <p:par>
                                <p:cTn id="29" presetID="22" presetClass="entr" presetSubtype="4" fill="hold" grpId="0" nodeType="afterEffect">
                                  <p:stCondLst>
                                    <p:cond delay="0"/>
                                  </p:stCondLst>
                                  <p:childTnLst>
                                    <p:set>
                                      <p:cBhvr>
                                        <p:cTn id="30" dur="1" fill="hold">
                                          <p:stCondLst>
                                            <p:cond delay="0"/>
                                          </p:stCondLst>
                                        </p:cTn>
                                        <p:tgtEl>
                                          <p:spTgt spid="12">
                                            <p:graphicEl>
                                              <a:chart seriesIdx="-4" categoryIdx="5" bldStep="category"/>
                                            </p:graphicEl>
                                          </p:spTgt>
                                        </p:tgtEl>
                                        <p:attrNameLst>
                                          <p:attrName>style.visibility</p:attrName>
                                        </p:attrNameLst>
                                      </p:cBhvr>
                                      <p:to>
                                        <p:strVal val="visible"/>
                                      </p:to>
                                    </p:set>
                                    <p:animEffect transition="in" filter="wipe(down)">
                                      <p:cBhvr>
                                        <p:cTn id="31" dur="200"/>
                                        <p:tgtEl>
                                          <p:spTgt spid="12">
                                            <p:graphicEl>
                                              <a:chart seriesIdx="-4" categoryIdx="5" bldStep="category"/>
                                            </p:graphicEl>
                                          </p:spTgt>
                                        </p:tgtEl>
                                      </p:cBhvr>
                                    </p:animEffect>
                                  </p:childTnLst>
                                </p:cTn>
                              </p:par>
                            </p:childTnLst>
                          </p:cTn>
                        </p:par>
                        <p:par>
                          <p:cTn id="32" fill="hold">
                            <p:stCondLst>
                              <p:cond delay="1400"/>
                            </p:stCondLst>
                            <p:childTnLst>
                              <p:par>
                                <p:cTn id="33" presetID="22" presetClass="entr" presetSubtype="4" fill="hold" grpId="0" nodeType="afterEffect">
                                  <p:stCondLst>
                                    <p:cond delay="0"/>
                                  </p:stCondLst>
                                  <p:childTnLst>
                                    <p:set>
                                      <p:cBhvr>
                                        <p:cTn id="34" dur="1" fill="hold">
                                          <p:stCondLst>
                                            <p:cond delay="0"/>
                                          </p:stCondLst>
                                        </p:cTn>
                                        <p:tgtEl>
                                          <p:spTgt spid="12">
                                            <p:graphicEl>
                                              <a:chart seriesIdx="-4" categoryIdx="6" bldStep="category"/>
                                            </p:graphicEl>
                                          </p:spTgt>
                                        </p:tgtEl>
                                        <p:attrNameLst>
                                          <p:attrName>style.visibility</p:attrName>
                                        </p:attrNameLst>
                                      </p:cBhvr>
                                      <p:to>
                                        <p:strVal val="visible"/>
                                      </p:to>
                                    </p:set>
                                    <p:animEffect transition="in" filter="wipe(down)">
                                      <p:cBhvr>
                                        <p:cTn id="35" dur="200"/>
                                        <p:tgtEl>
                                          <p:spTgt spid="12">
                                            <p:graphicEl>
                                              <a:chart seriesIdx="-4" categoryIdx="6" bldStep="category"/>
                                            </p:graphicEl>
                                          </p:spTgt>
                                        </p:tgtEl>
                                      </p:cBhvr>
                                    </p:animEffect>
                                  </p:childTnLst>
                                </p:cTn>
                              </p:par>
                            </p:childTnLst>
                          </p:cTn>
                        </p:par>
                        <p:par>
                          <p:cTn id="36" fill="hold">
                            <p:stCondLst>
                              <p:cond delay="1600"/>
                            </p:stCondLst>
                            <p:childTnLst>
                              <p:par>
                                <p:cTn id="37" presetID="22" presetClass="entr" presetSubtype="4" fill="hold" grpId="0" nodeType="afterEffect">
                                  <p:stCondLst>
                                    <p:cond delay="0"/>
                                  </p:stCondLst>
                                  <p:childTnLst>
                                    <p:set>
                                      <p:cBhvr>
                                        <p:cTn id="38" dur="1" fill="hold">
                                          <p:stCondLst>
                                            <p:cond delay="0"/>
                                          </p:stCondLst>
                                        </p:cTn>
                                        <p:tgtEl>
                                          <p:spTgt spid="12">
                                            <p:graphicEl>
                                              <a:chart seriesIdx="-4" categoryIdx="7" bldStep="category"/>
                                            </p:graphicEl>
                                          </p:spTgt>
                                        </p:tgtEl>
                                        <p:attrNameLst>
                                          <p:attrName>style.visibility</p:attrName>
                                        </p:attrNameLst>
                                      </p:cBhvr>
                                      <p:to>
                                        <p:strVal val="visible"/>
                                      </p:to>
                                    </p:set>
                                    <p:animEffect transition="in" filter="wipe(down)">
                                      <p:cBhvr>
                                        <p:cTn id="39" dur="200"/>
                                        <p:tgtEl>
                                          <p:spTgt spid="12">
                                            <p:graphicEl>
                                              <a:chart seriesIdx="-4" categoryIdx="7" bldStep="category"/>
                                            </p:graphicEl>
                                          </p:spTgt>
                                        </p:tgtEl>
                                      </p:cBhvr>
                                    </p:animEffect>
                                  </p:childTnLst>
                                </p:cTn>
                              </p:par>
                            </p:childTnLst>
                          </p:cTn>
                        </p:par>
                        <p:par>
                          <p:cTn id="40" fill="hold">
                            <p:stCondLst>
                              <p:cond delay="1800"/>
                            </p:stCondLst>
                            <p:childTnLst>
                              <p:par>
                                <p:cTn id="41" presetID="22" presetClass="entr" presetSubtype="4" fill="hold" grpId="0" nodeType="afterEffect">
                                  <p:stCondLst>
                                    <p:cond delay="0"/>
                                  </p:stCondLst>
                                  <p:childTnLst>
                                    <p:set>
                                      <p:cBhvr>
                                        <p:cTn id="42" dur="1" fill="hold">
                                          <p:stCondLst>
                                            <p:cond delay="0"/>
                                          </p:stCondLst>
                                        </p:cTn>
                                        <p:tgtEl>
                                          <p:spTgt spid="12">
                                            <p:graphicEl>
                                              <a:chart seriesIdx="-4" categoryIdx="8" bldStep="category"/>
                                            </p:graphicEl>
                                          </p:spTgt>
                                        </p:tgtEl>
                                        <p:attrNameLst>
                                          <p:attrName>style.visibility</p:attrName>
                                        </p:attrNameLst>
                                      </p:cBhvr>
                                      <p:to>
                                        <p:strVal val="visible"/>
                                      </p:to>
                                    </p:set>
                                    <p:animEffect transition="in" filter="wipe(down)">
                                      <p:cBhvr>
                                        <p:cTn id="43" dur="200"/>
                                        <p:tgtEl>
                                          <p:spTgt spid="12">
                                            <p:graphicEl>
                                              <a:chart seriesIdx="-4" categoryIdx="8" bldStep="category"/>
                                            </p:graphicEl>
                                          </p:spTgt>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2">
                                            <p:graphicEl>
                                              <a:chart seriesIdx="-4" categoryIdx="9" bldStep="category"/>
                                            </p:graphicEl>
                                          </p:spTgt>
                                        </p:tgtEl>
                                        <p:attrNameLst>
                                          <p:attrName>style.visibility</p:attrName>
                                        </p:attrNameLst>
                                      </p:cBhvr>
                                      <p:to>
                                        <p:strVal val="visible"/>
                                      </p:to>
                                    </p:set>
                                    <p:animEffect transition="in" filter="wipe(down)">
                                      <p:cBhvr>
                                        <p:cTn id="47" dur="200"/>
                                        <p:tgtEl>
                                          <p:spTgt spid="12">
                                            <p:graphicEl>
                                              <a:chart seriesIdx="-4" categoryIdx="9" bldStep="category"/>
                                            </p:graphicEl>
                                          </p:spTgt>
                                        </p:tgtEl>
                                      </p:cBhvr>
                                    </p:animEffect>
                                  </p:childTnLst>
                                </p:cTn>
                              </p:par>
                            </p:childTnLst>
                          </p:cTn>
                        </p:par>
                        <p:par>
                          <p:cTn id="48" fill="hold">
                            <p:stCondLst>
                              <p:cond delay="2200"/>
                            </p:stCondLst>
                            <p:childTnLst>
                              <p:par>
                                <p:cTn id="49" presetID="22" presetClass="entr" presetSubtype="4" fill="hold" grpId="0" nodeType="afterEffect">
                                  <p:stCondLst>
                                    <p:cond delay="0"/>
                                  </p:stCondLst>
                                  <p:childTnLst>
                                    <p:set>
                                      <p:cBhvr>
                                        <p:cTn id="50" dur="1" fill="hold">
                                          <p:stCondLst>
                                            <p:cond delay="0"/>
                                          </p:stCondLst>
                                        </p:cTn>
                                        <p:tgtEl>
                                          <p:spTgt spid="12">
                                            <p:graphicEl>
                                              <a:chart seriesIdx="-4" categoryIdx="10" bldStep="category"/>
                                            </p:graphicEl>
                                          </p:spTgt>
                                        </p:tgtEl>
                                        <p:attrNameLst>
                                          <p:attrName>style.visibility</p:attrName>
                                        </p:attrNameLst>
                                      </p:cBhvr>
                                      <p:to>
                                        <p:strVal val="visible"/>
                                      </p:to>
                                    </p:set>
                                    <p:animEffect transition="in" filter="wipe(down)">
                                      <p:cBhvr>
                                        <p:cTn id="51" dur="200"/>
                                        <p:tgtEl>
                                          <p:spTgt spid="12">
                                            <p:graphicEl>
                                              <a:chart seriesIdx="-4" categoryIdx="10" bldStep="category"/>
                                            </p:graphicEl>
                                          </p:spTgt>
                                        </p:tgtEl>
                                      </p:cBhvr>
                                    </p:animEffect>
                                  </p:childTnLst>
                                </p:cTn>
                              </p:par>
                            </p:childTnLst>
                          </p:cTn>
                        </p:par>
                        <p:par>
                          <p:cTn id="52" fill="hold">
                            <p:stCondLst>
                              <p:cond delay="2400"/>
                            </p:stCondLst>
                            <p:childTnLst>
                              <p:par>
                                <p:cTn id="53" presetID="22" presetClass="entr" presetSubtype="4" fill="hold" grpId="0" nodeType="afterEffect">
                                  <p:stCondLst>
                                    <p:cond delay="0"/>
                                  </p:stCondLst>
                                  <p:childTnLst>
                                    <p:set>
                                      <p:cBhvr>
                                        <p:cTn id="54" dur="1" fill="hold">
                                          <p:stCondLst>
                                            <p:cond delay="0"/>
                                          </p:stCondLst>
                                        </p:cTn>
                                        <p:tgtEl>
                                          <p:spTgt spid="12">
                                            <p:graphicEl>
                                              <a:chart seriesIdx="-4" categoryIdx="11" bldStep="category"/>
                                            </p:graphicEl>
                                          </p:spTgt>
                                        </p:tgtEl>
                                        <p:attrNameLst>
                                          <p:attrName>style.visibility</p:attrName>
                                        </p:attrNameLst>
                                      </p:cBhvr>
                                      <p:to>
                                        <p:strVal val="visible"/>
                                      </p:to>
                                    </p:set>
                                    <p:animEffect transition="in" filter="wipe(down)">
                                      <p:cBhvr>
                                        <p:cTn id="55" dur="200"/>
                                        <p:tgtEl>
                                          <p:spTgt spid="12">
                                            <p:graphicEl>
                                              <a:chart seriesIdx="-4" categoryIdx="11" bldStep="category"/>
                                            </p:graphicEl>
                                          </p:spTgt>
                                        </p:tgtEl>
                                      </p:cBhvr>
                                    </p:animEffect>
                                  </p:childTnLst>
                                </p:cTn>
                              </p:par>
                            </p:childTnLst>
                          </p:cTn>
                        </p:par>
                        <p:par>
                          <p:cTn id="56" fill="hold">
                            <p:stCondLst>
                              <p:cond delay="2600"/>
                            </p:stCondLst>
                            <p:childTnLst>
                              <p:par>
                                <p:cTn id="57" presetID="22" presetClass="entr" presetSubtype="4" fill="hold" grpId="0" nodeType="afterEffect">
                                  <p:stCondLst>
                                    <p:cond delay="0"/>
                                  </p:stCondLst>
                                  <p:childTnLst>
                                    <p:set>
                                      <p:cBhvr>
                                        <p:cTn id="58" dur="1" fill="hold">
                                          <p:stCondLst>
                                            <p:cond delay="0"/>
                                          </p:stCondLst>
                                        </p:cTn>
                                        <p:tgtEl>
                                          <p:spTgt spid="12">
                                            <p:graphicEl>
                                              <a:chart seriesIdx="-4" categoryIdx="12" bldStep="category"/>
                                            </p:graphicEl>
                                          </p:spTgt>
                                        </p:tgtEl>
                                        <p:attrNameLst>
                                          <p:attrName>style.visibility</p:attrName>
                                        </p:attrNameLst>
                                      </p:cBhvr>
                                      <p:to>
                                        <p:strVal val="visible"/>
                                      </p:to>
                                    </p:set>
                                    <p:animEffect transition="in" filter="wipe(down)">
                                      <p:cBhvr>
                                        <p:cTn id="59" dur="200"/>
                                        <p:tgtEl>
                                          <p:spTgt spid="12">
                                            <p:graphicEl>
                                              <a:chart seriesIdx="-4" categoryIdx="12" bldStep="category"/>
                                            </p:graphicEl>
                                          </p:spTgt>
                                        </p:tgtEl>
                                      </p:cBhvr>
                                    </p:animEffect>
                                  </p:childTnLst>
                                </p:cTn>
                              </p:par>
                            </p:childTnLst>
                          </p:cTn>
                        </p:par>
                        <p:par>
                          <p:cTn id="60" fill="hold">
                            <p:stCondLst>
                              <p:cond delay="2800"/>
                            </p:stCondLst>
                            <p:childTnLst>
                              <p:par>
                                <p:cTn id="61" presetID="22" presetClass="entr" presetSubtype="4" fill="hold" grpId="0" nodeType="afterEffect">
                                  <p:stCondLst>
                                    <p:cond delay="0"/>
                                  </p:stCondLst>
                                  <p:childTnLst>
                                    <p:set>
                                      <p:cBhvr>
                                        <p:cTn id="62" dur="1" fill="hold">
                                          <p:stCondLst>
                                            <p:cond delay="0"/>
                                          </p:stCondLst>
                                        </p:cTn>
                                        <p:tgtEl>
                                          <p:spTgt spid="12">
                                            <p:graphicEl>
                                              <a:chart seriesIdx="-4" categoryIdx="13" bldStep="category"/>
                                            </p:graphicEl>
                                          </p:spTgt>
                                        </p:tgtEl>
                                        <p:attrNameLst>
                                          <p:attrName>style.visibility</p:attrName>
                                        </p:attrNameLst>
                                      </p:cBhvr>
                                      <p:to>
                                        <p:strVal val="visible"/>
                                      </p:to>
                                    </p:set>
                                    <p:animEffect transition="in" filter="wipe(down)">
                                      <p:cBhvr>
                                        <p:cTn id="63" dur="200"/>
                                        <p:tgtEl>
                                          <p:spTgt spid="12">
                                            <p:graphicEl>
                                              <a:chart seriesIdx="-4" categoryIdx="13" bldStep="category"/>
                                            </p:graphicEl>
                                          </p:spTgt>
                                        </p:tgtEl>
                                      </p:cBhvr>
                                    </p:animEffect>
                                  </p:childTnLst>
                                </p:cTn>
                              </p:par>
                            </p:childTnLst>
                          </p:cTn>
                        </p:par>
                        <p:par>
                          <p:cTn id="64" fill="hold">
                            <p:stCondLst>
                              <p:cond delay="3000"/>
                            </p:stCondLst>
                            <p:childTnLst>
                              <p:par>
                                <p:cTn id="65" presetID="22" presetClass="entr" presetSubtype="4" fill="hold" grpId="0" nodeType="afterEffect">
                                  <p:stCondLst>
                                    <p:cond delay="0"/>
                                  </p:stCondLst>
                                  <p:childTnLst>
                                    <p:set>
                                      <p:cBhvr>
                                        <p:cTn id="66" dur="1" fill="hold">
                                          <p:stCondLst>
                                            <p:cond delay="0"/>
                                          </p:stCondLst>
                                        </p:cTn>
                                        <p:tgtEl>
                                          <p:spTgt spid="12">
                                            <p:graphicEl>
                                              <a:chart seriesIdx="-4" categoryIdx="14" bldStep="category"/>
                                            </p:graphicEl>
                                          </p:spTgt>
                                        </p:tgtEl>
                                        <p:attrNameLst>
                                          <p:attrName>style.visibility</p:attrName>
                                        </p:attrNameLst>
                                      </p:cBhvr>
                                      <p:to>
                                        <p:strVal val="visible"/>
                                      </p:to>
                                    </p:set>
                                    <p:animEffect transition="in" filter="wipe(down)">
                                      <p:cBhvr>
                                        <p:cTn id="67" dur="200"/>
                                        <p:tgtEl>
                                          <p:spTgt spid="12">
                                            <p:graphicEl>
                                              <a:chart seriesIdx="-4" categoryIdx="14" bldStep="category"/>
                                            </p:graphicEl>
                                          </p:spTgt>
                                        </p:tgtEl>
                                      </p:cBhvr>
                                    </p:animEffect>
                                  </p:childTnLst>
                                </p:cTn>
                              </p:par>
                            </p:childTnLst>
                          </p:cTn>
                        </p:par>
                        <p:par>
                          <p:cTn id="68" fill="hold">
                            <p:stCondLst>
                              <p:cond delay="3200"/>
                            </p:stCondLst>
                            <p:childTnLst>
                              <p:par>
                                <p:cTn id="69" presetID="22" presetClass="entr" presetSubtype="4" fill="hold" grpId="0" nodeType="afterEffect">
                                  <p:stCondLst>
                                    <p:cond delay="0"/>
                                  </p:stCondLst>
                                  <p:childTnLst>
                                    <p:set>
                                      <p:cBhvr>
                                        <p:cTn id="70" dur="1" fill="hold">
                                          <p:stCondLst>
                                            <p:cond delay="0"/>
                                          </p:stCondLst>
                                        </p:cTn>
                                        <p:tgtEl>
                                          <p:spTgt spid="12">
                                            <p:graphicEl>
                                              <a:chart seriesIdx="-4" categoryIdx="15" bldStep="category"/>
                                            </p:graphicEl>
                                          </p:spTgt>
                                        </p:tgtEl>
                                        <p:attrNameLst>
                                          <p:attrName>style.visibility</p:attrName>
                                        </p:attrNameLst>
                                      </p:cBhvr>
                                      <p:to>
                                        <p:strVal val="visible"/>
                                      </p:to>
                                    </p:set>
                                    <p:animEffect transition="in" filter="wipe(down)">
                                      <p:cBhvr>
                                        <p:cTn id="71" dur="200"/>
                                        <p:tgtEl>
                                          <p:spTgt spid="12">
                                            <p:graphicEl>
                                              <a:chart seriesIdx="-4" categoryIdx="15" bldStep="category"/>
                                            </p:graphicEl>
                                          </p:spTgt>
                                        </p:tgtEl>
                                      </p:cBhvr>
                                    </p:animEffect>
                                  </p:childTnLst>
                                </p:cTn>
                              </p:par>
                            </p:childTnLst>
                          </p:cTn>
                        </p:par>
                        <p:par>
                          <p:cTn id="72" fill="hold">
                            <p:stCondLst>
                              <p:cond delay="3400"/>
                            </p:stCondLst>
                            <p:childTnLst>
                              <p:par>
                                <p:cTn id="73" presetID="22" presetClass="entr" presetSubtype="4" fill="hold" grpId="0" nodeType="afterEffect">
                                  <p:stCondLst>
                                    <p:cond delay="0"/>
                                  </p:stCondLst>
                                  <p:childTnLst>
                                    <p:set>
                                      <p:cBhvr>
                                        <p:cTn id="74" dur="1" fill="hold">
                                          <p:stCondLst>
                                            <p:cond delay="0"/>
                                          </p:stCondLst>
                                        </p:cTn>
                                        <p:tgtEl>
                                          <p:spTgt spid="12">
                                            <p:graphicEl>
                                              <a:chart seriesIdx="-4" categoryIdx="16" bldStep="category"/>
                                            </p:graphicEl>
                                          </p:spTgt>
                                        </p:tgtEl>
                                        <p:attrNameLst>
                                          <p:attrName>style.visibility</p:attrName>
                                        </p:attrNameLst>
                                      </p:cBhvr>
                                      <p:to>
                                        <p:strVal val="visible"/>
                                      </p:to>
                                    </p:set>
                                    <p:animEffect transition="in" filter="wipe(down)">
                                      <p:cBhvr>
                                        <p:cTn id="75" dur="200"/>
                                        <p:tgtEl>
                                          <p:spTgt spid="12">
                                            <p:graphicEl>
                                              <a:chart seriesIdx="-4" categoryIdx="16" bldStep="category"/>
                                            </p:graphicEl>
                                          </p:spTgt>
                                        </p:tgtEl>
                                      </p:cBhvr>
                                    </p:animEffect>
                                  </p:childTnLst>
                                </p:cTn>
                              </p:par>
                            </p:childTnLst>
                          </p:cTn>
                        </p:par>
                        <p:par>
                          <p:cTn id="76" fill="hold">
                            <p:stCondLst>
                              <p:cond delay="3600"/>
                            </p:stCondLst>
                            <p:childTnLst>
                              <p:par>
                                <p:cTn id="77" presetID="22" presetClass="entr" presetSubtype="4" fill="hold" grpId="0" nodeType="afterEffect">
                                  <p:stCondLst>
                                    <p:cond delay="0"/>
                                  </p:stCondLst>
                                  <p:childTnLst>
                                    <p:set>
                                      <p:cBhvr>
                                        <p:cTn id="78" dur="1" fill="hold">
                                          <p:stCondLst>
                                            <p:cond delay="0"/>
                                          </p:stCondLst>
                                        </p:cTn>
                                        <p:tgtEl>
                                          <p:spTgt spid="12">
                                            <p:graphicEl>
                                              <a:chart seriesIdx="-4" categoryIdx="17" bldStep="category"/>
                                            </p:graphicEl>
                                          </p:spTgt>
                                        </p:tgtEl>
                                        <p:attrNameLst>
                                          <p:attrName>style.visibility</p:attrName>
                                        </p:attrNameLst>
                                      </p:cBhvr>
                                      <p:to>
                                        <p:strVal val="visible"/>
                                      </p:to>
                                    </p:set>
                                    <p:animEffect transition="in" filter="wipe(down)">
                                      <p:cBhvr>
                                        <p:cTn id="79" dur="200"/>
                                        <p:tgtEl>
                                          <p:spTgt spid="12">
                                            <p:graphicEl>
                                              <a:chart seriesIdx="-4" categoryIdx="17" bldStep="category"/>
                                            </p:graphicEl>
                                          </p:spTgt>
                                        </p:tgtEl>
                                      </p:cBhvr>
                                    </p:animEffect>
                                  </p:childTnLst>
                                </p:cTn>
                              </p:par>
                            </p:childTnLst>
                          </p:cTn>
                        </p:par>
                        <p:par>
                          <p:cTn id="80" fill="hold">
                            <p:stCondLst>
                              <p:cond delay="3800"/>
                            </p:stCondLst>
                            <p:childTnLst>
                              <p:par>
                                <p:cTn id="81" presetID="22" presetClass="entr" presetSubtype="4" fill="hold" grpId="0" nodeType="afterEffect">
                                  <p:stCondLst>
                                    <p:cond delay="0"/>
                                  </p:stCondLst>
                                  <p:childTnLst>
                                    <p:set>
                                      <p:cBhvr>
                                        <p:cTn id="82" dur="1" fill="hold">
                                          <p:stCondLst>
                                            <p:cond delay="0"/>
                                          </p:stCondLst>
                                        </p:cTn>
                                        <p:tgtEl>
                                          <p:spTgt spid="12">
                                            <p:graphicEl>
                                              <a:chart seriesIdx="-4" categoryIdx="18" bldStep="category"/>
                                            </p:graphicEl>
                                          </p:spTgt>
                                        </p:tgtEl>
                                        <p:attrNameLst>
                                          <p:attrName>style.visibility</p:attrName>
                                        </p:attrNameLst>
                                      </p:cBhvr>
                                      <p:to>
                                        <p:strVal val="visible"/>
                                      </p:to>
                                    </p:set>
                                    <p:animEffect transition="in" filter="wipe(down)">
                                      <p:cBhvr>
                                        <p:cTn id="83" dur="200"/>
                                        <p:tgtEl>
                                          <p:spTgt spid="12">
                                            <p:graphicEl>
                                              <a:chart seriesIdx="-4" categoryIdx="18" bldStep="category"/>
                                            </p:graphicEl>
                                          </p:spTgt>
                                        </p:tgtEl>
                                      </p:cBhvr>
                                    </p:animEffect>
                                  </p:childTnLst>
                                </p:cTn>
                              </p:par>
                            </p:childTnLst>
                          </p:cTn>
                        </p:par>
                        <p:par>
                          <p:cTn id="84" fill="hold">
                            <p:stCondLst>
                              <p:cond delay="4000"/>
                            </p:stCondLst>
                            <p:childTnLst>
                              <p:par>
                                <p:cTn id="85" presetID="22" presetClass="entr" presetSubtype="4" fill="hold" grpId="0" nodeType="afterEffect">
                                  <p:stCondLst>
                                    <p:cond delay="0"/>
                                  </p:stCondLst>
                                  <p:childTnLst>
                                    <p:set>
                                      <p:cBhvr>
                                        <p:cTn id="86" dur="1" fill="hold">
                                          <p:stCondLst>
                                            <p:cond delay="0"/>
                                          </p:stCondLst>
                                        </p:cTn>
                                        <p:tgtEl>
                                          <p:spTgt spid="12">
                                            <p:graphicEl>
                                              <a:chart seriesIdx="-4" categoryIdx="19" bldStep="category"/>
                                            </p:graphicEl>
                                          </p:spTgt>
                                        </p:tgtEl>
                                        <p:attrNameLst>
                                          <p:attrName>style.visibility</p:attrName>
                                        </p:attrNameLst>
                                      </p:cBhvr>
                                      <p:to>
                                        <p:strVal val="visible"/>
                                      </p:to>
                                    </p:set>
                                    <p:animEffect transition="in" filter="wipe(down)">
                                      <p:cBhvr>
                                        <p:cTn id="87" dur="200"/>
                                        <p:tgtEl>
                                          <p:spTgt spid="12">
                                            <p:graphicEl>
                                              <a:chart seriesIdx="-4" categoryIdx="19" bldStep="category"/>
                                            </p:graphicEl>
                                          </p:spTgt>
                                        </p:tgtEl>
                                      </p:cBhvr>
                                    </p:animEffect>
                                  </p:childTnLst>
                                </p:cTn>
                              </p:par>
                            </p:childTnLst>
                          </p:cTn>
                        </p:par>
                        <p:par>
                          <p:cTn id="88" fill="hold">
                            <p:stCondLst>
                              <p:cond delay="4200"/>
                            </p:stCondLst>
                            <p:childTnLst>
                              <p:par>
                                <p:cTn id="89" presetID="22" presetClass="entr" presetSubtype="4" fill="hold" grpId="0" nodeType="afterEffect">
                                  <p:stCondLst>
                                    <p:cond delay="0"/>
                                  </p:stCondLst>
                                  <p:childTnLst>
                                    <p:set>
                                      <p:cBhvr>
                                        <p:cTn id="90" dur="1" fill="hold">
                                          <p:stCondLst>
                                            <p:cond delay="0"/>
                                          </p:stCondLst>
                                        </p:cTn>
                                        <p:tgtEl>
                                          <p:spTgt spid="12">
                                            <p:graphicEl>
                                              <a:chart seriesIdx="-4" categoryIdx="20" bldStep="category"/>
                                            </p:graphicEl>
                                          </p:spTgt>
                                        </p:tgtEl>
                                        <p:attrNameLst>
                                          <p:attrName>style.visibility</p:attrName>
                                        </p:attrNameLst>
                                      </p:cBhvr>
                                      <p:to>
                                        <p:strVal val="visible"/>
                                      </p:to>
                                    </p:set>
                                    <p:animEffect transition="in" filter="wipe(down)">
                                      <p:cBhvr>
                                        <p:cTn id="91" dur="200"/>
                                        <p:tgtEl>
                                          <p:spTgt spid="12">
                                            <p:graphicEl>
                                              <a:chart seriesIdx="-4" categoryIdx="20" bldStep="category"/>
                                            </p:graphicEl>
                                          </p:spTgt>
                                        </p:tgtEl>
                                      </p:cBhvr>
                                    </p:animEffect>
                                  </p:childTnLst>
                                </p:cTn>
                              </p:par>
                            </p:childTnLst>
                          </p:cTn>
                        </p:par>
                        <p:par>
                          <p:cTn id="92" fill="hold">
                            <p:stCondLst>
                              <p:cond delay="4400"/>
                            </p:stCondLst>
                            <p:childTnLst>
                              <p:par>
                                <p:cTn id="93" presetID="22" presetClass="entr" presetSubtype="4" fill="hold" grpId="0" nodeType="afterEffect">
                                  <p:stCondLst>
                                    <p:cond delay="0"/>
                                  </p:stCondLst>
                                  <p:childTnLst>
                                    <p:set>
                                      <p:cBhvr>
                                        <p:cTn id="94" dur="1" fill="hold">
                                          <p:stCondLst>
                                            <p:cond delay="0"/>
                                          </p:stCondLst>
                                        </p:cTn>
                                        <p:tgtEl>
                                          <p:spTgt spid="12">
                                            <p:graphicEl>
                                              <a:chart seriesIdx="-4" categoryIdx="21" bldStep="category"/>
                                            </p:graphicEl>
                                          </p:spTgt>
                                        </p:tgtEl>
                                        <p:attrNameLst>
                                          <p:attrName>style.visibility</p:attrName>
                                        </p:attrNameLst>
                                      </p:cBhvr>
                                      <p:to>
                                        <p:strVal val="visible"/>
                                      </p:to>
                                    </p:set>
                                    <p:animEffect transition="in" filter="wipe(down)">
                                      <p:cBhvr>
                                        <p:cTn id="95" dur="200"/>
                                        <p:tgtEl>
                                          <p:spTgt spid="12">
                                            <p:graphicEl>
                                              <a:chart seriesIdx="-4" categoryIdx="21" bldStep="category"/>
                                            </p:graphicEl>
                                          </p:spTgt>
                                        </p:tgtEl>
                                      </p:cBhvr>
                                    </p:animEffect>
                                  </p:childTnLst>
                                </p:cTn>
                              </p:par>
                            </p:childTnLst>
                          </p:cTn>
                        </p:par>
                        <p:par>
                          <p:cTn id="96" fill="hold">
                            <p:stCondLst>
                              <p:cond delay="4600"/>
                            </p:stCondLst>
                            <p:childTnLst>
                              <p:par>
                                <p:cTn id="97" presetID="22" presetClass="entr" presetSubtype="4" fill="hold" grpId="0" nodeType="afterEffect">
                                  <p:stCondLst>
                                    <p:cond delay="0"/>
                                  </p:stCondLst>
                                  <p:childTnLst>
                                    <p:set>
                                      <p:cBhvr>
                                        <p:cTn id="98" dur="1" fill="hold">
                                          <p:stCondLst>
                                            <p:cond delay="0"/>
                                          </p:stCondLst>
                                        </p:cTn>
                                        <p:tgtEl>
                                          <p:spTgt spid="12">
                                            <p:graphicEl>
                                              <a:chart seriesIdx="-4" categoryIdx="22" bldStep="category"/>
                                            </p:graphicEl>
                                          </p:spTgt>
                                        </p:tgtEl>
                                        <p:attrNameLst>
                                          <p:attrName>style.visibility</p:attrName>
                                        </p:attrNameLst>
                                      </p:cBhvr>
                                      <p:to>
                                        <p:strVal val="visible"/>
                                      </p:to>
                                    </p:set>
                                    <p:animEffect transition="in" filter="wipe(down)">
                                      <p:cBhvr>
                                        <p:cTn id="99" dur="200"/>
                                        <p:tgtEl>
                                          <p:spTgt spid="12">
                                            <p:graphicEl>
                                              <a:chart seriesIdx="-4" categoryIdx="22" bldStep="category"/>
                                            </p:graphicEl>
                                          </p:spTgt>
                                        </p:tgtEl>
                                      </p:cBhvr>
                                    </p:animEffect>
                                  </p:childTnLst>
                                </p:cTn>
                              </p:par>
                            </p:childTnLst>
                          </p:cTn>
                        </p:par>
                        <p:par>
                          <p:cTn id="100" fill="hold">
                            <p:stCondLst>
                              <p:cond delay="4800"/>
                            </p:stCondLst>
                            <p:childTnLst>
                              <p:par>
                                <p:cTn id="101" presetID="22" presetClass="entr" presetSubtype="4" fill="hold" grpId="0" nodeType="afterEffect">
                                  <p:stCondLst>
                                    <p:cond delay="0"/>
                                  </p:stCondLst>
                                  <p:childTnLst>
                                    <p:set>
                                      <p:cBhvr>
                                        <p:cTn id="102" dur="1" fill="hold">
                                          <p:stCondLst>
                                            <p:cond delay="0"/>
                                          </p:stCondLst>
                                        </p:cTn>
                                        <p:tgtEl>
                                          <p:spTgt spid="12">
                                            <p:graphicEl>
                                              <a:chart seriesIdx="-4" categoryIdx="23" bldStep="category"/>
                                            </p:graphicEl>
                                          </p:spTgt>
                                        </p:tgtEl>
                                        <p:attrNameLst>
                                          <p:attrName>style.visibility</p:attrName>
                                        </p:attrNameLst>
                                      </p:cBhvr>
                                      <p:to>
                                        <p:strVal val="visible"/>
                                      </p:to>
                                    </p:set>
                                    <p:animEffect transition="in" filter="wipe(down)">
                                      <p:cBhvr>
                                        <p:cTn id="103" dur="200"/>
                                        <p:tgtEl>
                                          <p:spTgt spid="12">
                                            <p:graphicEl>
                                              <a:chart seriesIdx="-4" categoryIdx="23" bldStep="category"/>
                                            </p:graphicEl>
                                          </p:spTgt>
                                        </p:tgtEl>
                                      </p:cBhvr>
                                    </p:animEffect>
                                  </p:childTnLst>
                                </p:cTn>
                              </p:par>
                            </p:childTnLst>
                          </p:cTn>
                        </p:par>
                        <p:par>
                          <p:cTn id="104" fill="hold">
                            <p:stCondLst>
                              <p:cond delay="5000"/>
                            </p:stCondLst>
                            <p:childTnLst>
                              <p:par>
                                <p:cTn id="105" presetID="22" presetClass="entr" presetSubtype="4" fill="hold" grpId="0" nodeType="afterEffect">
                                  <p:stCondLst>
                                    <p:cond delay="0"/>
                                  </p:stCondLst>
                                  <p:childTnLst>
                                    <p:set>
                                      <p:cBhvr>
                                        <p:cTn id="106" dur="1" fill="hold">
                                          <p:stCondLst>
                                            <p:cond delay="0"/>
                                          </p:stCondLst>
                                        </p:cTn>
                                        <p:tgtEl>
                                          <p:spTgt spid="12">
                                            <p:graphicEl>
                                              <a:chart seriesIdx="-4" categoryIdx="24" bldStep="category"/>
                                            </p:graphicEl>
                                          </p:spTgt>
                                        </p:tgtEl>
                                        <p:attrNameLst>
                                          <p:attrName>style.visibility</p:attrName>
                                        </p:attrNameLst>
                                      </p:cBhvr>
                                      <p:to>
                                        <p:strVal val="visible"/>
                                      </p:to>
                                    </p:set>
                                    <p:animEffect transition="in" filter="wipe(down)">
                                      <p:cBhvr>
                                        <p:cTn id="107" dur="200"/>
                                        <p:tgtEl>
                                          <p:spTgt spid="12">
                                            <p:graphicEl>
                                              <a:chart seriesIdx="-4" categoryIdx="24" bldStep="category"/>
                                            </p:graphicEl>
                                          </p:spTgt>
                                        </p:tgtEl>
                                      </p:cBhvr>
                                    </p:animEffect>
                                  </p:childTnLst>
                                </p:cTn>
                              </p:par>
                            </p:childTnLst>
                          </p:cTn>
                        </p:par>
                        <p:par>
                          <p:cTn id="108" fill="hold">
                            <p:stCondLst>
                              <p:cond delay="5200"/>
                            </p:stCondLst>
                            <p:childTnLst>
                              <p:par>
                                <p:cTn id="109" presetID="22" presetClass="entr" presetSubtype="4" fill="hold" grpId="0" nodeType="afterEffect">
                                  <p:stCondLst>
                                    <p:cond delay="0"/>
                                  </p:stCondLst>
                                  <p:childTnLst>
                                    <p:set>
                                      <p:cBhvr>
                                        <p:cTn id="110" dur="1" fill="hold">
                                          <p:stCondLst>
                                            <p:cond delay="0"/>
                                          </p:stCondLst>
                                        </p:cTn>
                                        <p:tgtEl>
                                          <p:spTgt spid="12">
                                            <p:graphicEl>
                                              <a:chart seriesIdx="-4" categoryIdx="25" bldStep="category"/>
                                            </p:graphicEl>
                                          </p:spTgt>
                                        </p:tgtEl>
                                        <p:attrNameLst>
                                          <p:attrName>style.visibility</p:attrName>
                                        </p:attrNameLst>
                                      </p:cBhvr>
                                      <p:to>
                                        <p:strVal val="visible"/>
                                      </p:to>
                                    </p:set>
                                    <p:animEffect transition="in" filter="wipe(down)">
                                      <p:cBhvr>
                                        <p:cTn id="111" dur="200"/>
                                        <p:tgtEl>
                                          <p:spTgt spid="12">
                                            <p:graphicEl>
                                              <a:chart seriesIdx="-4" categoryIdx="25" bldStep="category"/>
                                            </p:graphicEl>
                                          </p:spTgt>
                                        </p:tgtEl>
                                      </p:cBhvr>
                                    </p:animEffect>
                                  </p:childTnLst>
                                </p:cTn>
                              </p:par>
                            </p:childTnLst>
                          </p:cTn>
                        </p:par>
                        <p:par>
                          <p:cTn id="112" fill="hold">
                            <p:stCondLst>
                              <p:cond delay="5400"/>
                            </p:stCondLst>
                            <p:childTnLst>
                              <p:par>
                                <p:cTn id="113" presetID="22" presetClass="entr" presetSubtype="4" fill="hold" grpId="0" nodeType="afterEffect">
                                  <p:stCondLst>
                                    <p:cond delay="0"/>
                                  </p:stCondLst>
                                  <p:childTnLst>
                                    <p:set>
                                      <p:cBhvr>
                                        <p:cTn id="114" dur="1" fill="hold">
                                          <p:stCondLst>
                                            <p:cond delay="0"/>
                                          </p:stCondLst>
                                        </p:cTn>
                                        <p:tgtEl>
                                          <p:spTgt spid="12">
                                            <p:graphicEl>
                                              <a:chart seriesIdx="-4" categoryIdx="26" bldStep="category"/>
                                            </p:graphicEl>
                                          </p:spTgt>
                                        </p:tgtEl>
                                        <p:attrNameLst>
                                          <p:attrName>style.visibility</p:attrName>
                                        </p:attrNameLst>
                                      </p:cBhvr>
                                      <p:to>
                                        <p:strVal val="visible"/>
                                      </p:to>
                                    </p:set>
                                    <p:animEffect transition="in" filter="wipe(down)">
                                      <p:cBhvr>
                                        <p:cTn id="115" dur="200"/>
                                        <p:tgtEl>
                                          <p:spTgt spid="12">
                                            <p:graphicEl>
                                              <a:chart seriesIdx="-4" categoryIdx="26" bldStep="category"/>
                                            </p:graphicEl>
                                          </p:spTgt>
                                        </p:tgtEl>
                                      </p:cBhvr>
                                    </p:animEffect>
                                  </p:childTnLst>
                                </p:cTn>
                              </p:par>
                            </p:childTnLst>
                          </p:cTn>
                        </p:par>
                        <p:par>
                          <p:cTn id="116" fill="hold">
                            <p:stCondLst>
                              <p:cond delay="5600"/>
                            </p:stCondLst>
                            <p:childTnLst>
                              <p:par>
                                <p:cTn id="117" presetID="22" presetClass="entr" presetSubtype="4" fill="hold" grpId="0" nodeType="afterEffect">
                                  <p:stCondLst>
                                    <p:cond delay="0"/>
                                  </p:stCondLst>
                                  <p:childTnLst>
                                    <p:set>
                                      <p:cBhvr>
                                        <p:cTn id="118" dur="1" fill="hold">
                                          <p:stCondLst>
                                            <p:cond delay="0"/>
                                          </p:stCondLst>
                                        </p:cTn>
                                        <p:tgtEl>
                                          <p:spTgt spid="12">
                                            <p:graphicEl>
                                              <a:chart seriesIdx="-4" categoryIdx="27" bldStep="category"/>
                                            </p:graphicEl>
                                          </p:spTgt>
                                        </p:tgtEl>
                                        <p:attrNameLst>
                                          <p:attrName>style.visibility</p:attrName>
                                        </p:attrNameLst>
                                      </p:cBhvr>
                                      <p:to>
                                        <p:strVal val="visible"/>
                                      </p:to>
                                    </p:set>
                                    <p:animEffect transition="in" filter="wipe(down)">
                                      <p:cBhvr>
                                        <p:cTn id="119" dur="200"/>
                                        <p:tgtEl>
                                          <p:spTgt spid="12">
                                            <p:graphicEl>
                                              <a:chart seriesIdx="-4" categoryIdx="27" bldStep="category"/>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12">
                                            <p:graphicEl>
                                              <a:chart seriesIdx="-4" categoryIdx="28" bldStep="category"/>
                                            </p:graphicEl>
                                          </p:spTgt>
                                        </p:tgtEl>
                                        <p:attrNameLst>
                                          <p:attrName>style.visibility</p:attrName>
                                        </p:attrNameLst>
                                      </p:cBhvr>
                                      <p:to>
                                        <p:strVal val="visible"/>
                                      </p:to>
                                    </p:set>
                                    <p:animEffect transition="in" filter="wipe(down)">
                                      <p:cBhvr>
                                        <p:cTn id="124" dur="200"/>
                                        <p:tgtEl>
                                          <p:spTgt spid="12">
                                            <p:graphicEl>
                                              <a:chart seriesIdx="-4" categoryIdx="28" bldStep="category"/>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12">
                                            <p:graphicEl>
                                              <a:chart seriesIdx="-4" categoryIdx="29" bldStep="category"/>
                                            </p:graphicEl>
                                          </p:spTgt>
                                        </p:tgtEl>
                                        <p:attrNameLst>
                                          <p:attrName>style.visibility</p:attrName>
                                        </p:attrNameLst>
                                      </p:cBhvr>
                                      <p:to>
                                        <p:strVal val="visible"/>
                                      </p:to>
                                    </p:set>
                                    <p:animEffect transition="in" filter="wipe(down)">
                                      <p:cBhvr>
                                        <p:cTn id="129" dur="200"/>
                                        <p:tgtEl>
                                          <p:spTgt spid="12">
                                            <p:graphicEl>
                                              <a:chart seriesIdx="-4" categoryIdx="29" bldStep="category"/>
                                            </p:graphicEl>
                                          </p:spTgt>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12">
                                            <p:graphicEl>
                                              <a:chart seriesIdx="-4" categoryIdx="30" bldStep="category"/>
                                            </p:graphicEl>
                                          </p:spTgt>
                                        </p:tgtEl>
                                        <p:attrNameLst>
                                          <p:attrName>style.visibility</p:attrName>
                                        </p:attrNameLst>
                                      </p:cBhvr>
                                      <p:to>
                                        <p:strVal val="visible"/>
                                      </p:to>
                                    </p:set>
                                    <p:animEffect transition="in" filter="wipe(down)">
                                      <p:cBhvr>
                                        <p:cTn id="134" dur="200"/>
                                        <p:tgtEl>
                                          <p:spTgt spid="12">
                                            <p:graphicEl>
                                              <a:chart seriesIdx="-4" categoryIdx="30" bldStep="category"/>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12">
                                            <p:graphicEl>
                                              <a:chart seriesIdx="-4" categoryIdx="31" bldStep="category"/>
                                            </p:graphicEl>
                                          </p:spTgt>
                                        </p:tgtEl>
                                        <p:attrNameLst>
                                          <p:attrName>style.visibility</p:attrName>
                                        </p:attrNameLst>
                                      </p:cBhvr>
                                      <p:to>
                                        <p:strVal val="visible"/>
                                      </p:to>
                                    </p:set>
                                    <p:animEffect transition="in" filter="wipe(down)">
                                      <p:cBhvr>
                                        <p:cTn id="139" dur="200"/>
                                        <p:tgtEl>
                                          <p:spTgt spid="12">
                                            <p:graphicEl>
                                              <a:chart seriesIdx="-4" categoryIdx="31" bldStep="category"/>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12">
                                            <p:graphicEl>
                                              <a:chart seriesIdx="-4" categoryIdx="32" bldStep="category"/>
                                            </p:graphicEl>
                                          </p:spTgt>
                                        </p:tgtEl>
                                        <p:attrNameLst>
                                          <p:attrName>style.visibility</p:attrName>
                                        </p:attrNameLst>
                                      </p:cBhvr>
                                      <p:to>
                                        <p:strVal val="visible"/>
                                      </p:to>
                                    </p:set>
                                    <p:animEffect transition="in" filter="wipe(down)">
                                      <p:cBhvr>
                                        <p:cTn id="144" dur="200"/>
                                        <p:tgtEl>
                                          <p:spTgt spid="12">
                                            <p:graphicEl>
                                              <a:chart seriesIdx="-4" categoryIdx="32" bldStep="category"/>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12">
                                            <p:graphicEl>
                                              <a:chart seriesIdx="-4" categoryIdx="33" bldStep="category"/>
                                            </p:graphicEl>
                                          </p:spTgt>
                                        </p:tgtEl>
                                        <p:attrNameLst>
                                          <p:attrName>style.visibility</p:attrName>
                                        </p:attrNameLst>
                                      </p:cBhvr>
                                      <p:to>
                                        <p:strVal val="visible"/>
                                      </p:to>
                                    </p:set>
                                    <p:animEffect transition="in" filter="wipe(down)">
                                      <p:cBhvr>
                                        <p:cTn id="149" dur="200"/>
                                        <p:tgtEl>
                                          <p:spTgt spid="12">
                                            <p:graphicEl>
                                              <a:chart seriesIdx="-4" categoryIdx="33" bldStep="category"/>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12">
                                            <p:graphicEl>
                                              <a:chart seriesIdx="-4" categoryIdx="34" bldStep="category"/>
                                            </p:graphicEl>
                                          </p:spTgt>
                                        </p:tgtEl>
                                        <p:attrNameLst>
                                          <p:attrName>style.visibility</p:attrName>
                                        </p:attrNameLst>
                                      </p:cBhvr>
                                      <p:to>
                                        <p:strVal val="visible"/>
                                      </p:to>
                                    </p:set>
                                    <p:animEffect transition="in" filter="wipe(down)">
                                      <p:cBhvr>
                                        <p:cTn id="154" dur="200"/>
                                        <p:tgtEl>
                                          <p:spTgt spid="12">
                                            <p:graphicEl>
                                              <a:chart seriesIdx="-4" categoryIdx="34" bldStep="category"/>
                                            </p:graphicEl>
                                          </p:spTgt>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12">
                                            <p:graphicEl>
                                              <a:chart seriesIdx="-4" categoryIdx="35" bldStep="category"/>
                                            </p:graphicEl>
                                          </p:spTgt>
                                        </p:tgtEl>
                                        <p:attrNameLst>
                                          <p:attrName>style.visibility</p:attrName>
                                        </p:attrNameLst>
                                      </p:cBhvr>
                                      <p:to>
                                        <p:strVal val="visible"/>
                                      </p:to>
                                    </p:set>
                                    <p:animEffect transition="in" filter="wipe(down)">
                                      <p:cBhvr>
                                        <p:cTn id="159" dur="200"/>
                                        <p:tgtEl>
                                          <p:spTgt spid="12">
                                            <p:graphicEl>
                                              <a:chart seriesIdx="-4" categoryIdx="35" bldStep="category"/>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12">
                                            <p:graphicEl>
                                              <a:chart seriesIdx="-4" categoryIdx="36" bldStep="category"/>
                                            </p:graphicEl>
                                          </p:spTgt>
                                        </p:tgtEl>
                                        <p:attrNameLst>
                                          <p:attrName>style.visibility</p:attrName>
                                        </p:attrNameLst>
                                      </p:cBhvr>
                                      <p:to>
                                        <p:strVal val="visible"/>
                                      </p:to>
                                    </p:set>
                                    <p:animEffect transition="in" filter="wipe(down)">
                                      <p:cBhvr>
                                        <p:cTn id="164" dur="200"/>
                                        <p:tgtEl>
                                          <p:spTgt spid="12">
                                            <p:graphicEl>
                                              <a:chart seriesIdx="-4" categoryIdx="36" bldStep="category"/>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22" presetClass="entr" presetSubtype="8" fill="hold" grpId="0" nodeType="clickEffect">
                                  <p:stCondLst>
                                    <p:cond delay="0"/>
                                  </p:stCondLst>
                                  <p:childTnLst>
                                    <p:set>
                                      <p:cBhvr>
                                        <p:cTn id="168" dur="1" fill="hold">
                                          <p:stCondLst>
                                            <p:cond delay="0"/>
                                          </p:stCondLst>
                                        </p:cTn>
                                        <p:tgtEl>
                                          <p:spTgt spid="8"/>
                                        </p:tgtEl>
                                        <p:attrNameLst>
                                          <p:attrName>style.visibility</p:attrName>
                                        </p:attrNameLst>
                                      </p:cBhvr>
                                      <p:to>
                                        <p:strVal val="visible"/>
                                      </p:to>
                                    </p:set>
                                    <p:animEffect transition="in" filter="wipe(left)">
                                      <p:cBhvr>
                                        <p:cTn id="16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Chart bld="category"/>
        </p:bldSub>
      </p:bldGraphic>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56460" y="1060189"/>
            <a:ext cx="11546237" cy="677108"/>
          </a:xfrm>
          <a:prstGeom prst="rect">
            <a:avLst/>
          </a:prstGeom>
          <a:solidFill>
            <a:srgbClr val="0432FF"/>
          </a:solidFill>
        </p:spPr>
        <p:txBody>
          <a:bodyPr vert="horz" wrap="square" lIns="91440" tIns="0" rIns="91440" bIns="0" rtlCol="0" anchor="ctr" anchorCtr="0">
            <a:sp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dirty="0">
                <a:solidFill>
                  <a:schemeClr val="bg1"/>
                </a:solidFill>
                <a:latin typeface="HG丸ｺﾞｼｯｸM-PRO"/>
                <a:ea typeface="HG丸ｺﾞｼｯｸM-PRO"/>
                <a:cs typeface="HG丸ｺﾞｼｯｸM-PRO"/>
              </a:rPr>
              <a:t>Ⅱ</a:t>
            </a:r>
            <a:r>
              <a:rPr lang="ja-JP" altLang="en-US">
                <a:solidFill>
                  <a:schemeClr val="bg1"/>
                </a:solidFill>
                <a:latin typeface="HG丸ｺﾞｼｯｸM-PRO"/>
                <a:ea typeface="HG丸ｺﾞｼｯｸM-PRO"/>
                <a:cs typeface="HG丸ｺﾞｼｯｸM-PRO"/>
              </a:rPr>
              <a:t>　地域包括ケアシステム・</a:t>
            </a:r>
            <a:r>
              <a:rPr lang="en-US" altLang="ja-JP" dirty="0">
                <a:solidFill>
                  <a:schemeClr val="bg1"/>
                </a:solidFill>
                <a:latin typeface="HG丸ｺﾞｼｯｸM-PRO"/>
                <a:ea typeface="HG丸ｺﾞｼｯｸM-PRO"/>
                <a:cs typeface="HG丸ｺﾞｼｯｸM-PRO"/>
              </a:rPr>
              <a:t>DX</a:t>
            </a:r>
          </a:p>
        </p:txBody>
      </p:sp>
      <p:sp>
        <p:nvSpPr>
          <p:cNvPr id="8" name="テキスト ボックス 7">
            <a:extLst>
              <a:ext uri="{FF2B5EF4-FFF2-40B4-BE49-F238E27FC236}">
                <a16:creationId xmlns:a16="http://schemas.microsoft.com/office/drawing/2014/main" id="{185E692F-922C-B444-907C-551FAB33A1B8}"/>
              </a:ext>
            </a:extLst>
          </p:cNvPr>
          <p:cNvSpPr txBox="1"/>
          <p:nvPr/>
        </p:nvSpPr>
        <p:spPr>
          <a:xfrm>
            <a:off x="356461" y="242506"/>
            <a:ext cx="11546237" cy="707886"/>
          </a:xfrm>
          <a:prstGeom prst="rect">
            <a:avLst/>
          </a:prstGeom>
          <a:solidFill>
            <a:schemeClr val="bg1">
              <a:lumMod val="50000"/>
            </a:schemeClr>
          </a:solidFill>
        </p:spPr>
        <p:txBody>
          <a:bodyPr wrap="square" rtlCol="0">
            <a:spAutoFit/>
          </a:bodyPr>
          <a:lstStyle/>
          <a:p>
            <a:pPr algn="ctr"/>
            <a:r>
              <a:rPr lang="ja-JP" altLang="en-US" sz="4000">
                <a:solidFill>
                  <a:schemeClr val="bg1"/>
                </a:solidFill>
                <a:latin typeface="HG丸ｺﾞｼｯｸM-PRO"/>
                <a:ea typeface="HG丸ｺﾞｼｯｸM-PRO"/>
                <a:cs typeface="HG丸ｺﾞｼｯｸM-PRO"/>
              </a:rPr>
              <a:t>令和６年度</a:t>
            </a:r>
            <a:r>
              <a:rPr lang="ja-JP" altLang="en-US" sz="4000" dirty="0">
                <a:solidFill>
                  <a:schemeClr val="bg1"/>
                </a:solidFill>
                <a:latin typeface="HG丸ｺﾞｼｯｸM-PRO"/>
                <a:ea typeface="HG丸ｺﾞｼｯｸM-PRO"/>
                <a:cs typeface="HG丸ｺﾞｼｯｸM-PRO"/>
              </a:rPr>
              <a:t>改定　</a:t>
            </a:r>
            <a:r>
              <a:rPr lang="ja-JP" altLang="en-US" sz="4000">
                <a:solidFill>
                  <a:schemeClr val="bg1"/>
                </a:solidFill>
                <a:latin typeface="HG丸ｺﾞｼｯｸM-PRO"/>
                <a:ea typeface="HG丸ｺﾞｼｯｸM-PRO"/>
                <a:cs typeface="HG丸ｺﾞｼｯｸM-PRO"/>
              </a:rPr>
              <a:t>４つの基本方針</a:t>
            </a:r>
            <a:endParaRPr lang="ja-JP" altLang="en-US" sz="4000" dirty="0">
              <a:solidFill>
                <a:schemeClr val="bg1"/>
              </a:solidFill>
              <a:latin typeface="HG丸ｺﾞｼｯｸM-PRO"/>
              <a:ea typeface="HG丸ｺﾞｼｯｸM-PRO"/>
              <a:cs typeface="HG丸ｺﾞｼｯｸM-PRO"/>
            </a:endParaRPr>
          </a:p>
        </p:txBody>
      </p:sp>
      <p:sp>
        <p:nvSpPr>
          <p:cNvPr id="7" name="正方形/長方形 6">
            <a:extLst>
              <a:ext uri="{FF2B5EF4-FFF2-40B4-BE49-F238E27FC236}">
                <a16:creationId xmlns:a16="http://schemas.microsoft.com/office/drawing/2014/main" id="{755D76AE-00CD-3F4F-9096-5C1241B722F7}"/>
              </a:ext>
            </a:extLst>
          </p:cNvPr>
          <p:cNvSpPr/>
          <p:nvPr/>
        </p:nvSpPr>
        <p:spPr>
          <a:xfrm>
            <a:off x="356461" y="3197616"/>
            <a:ext cx="11546236" cy="372113"/>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0809F6AF-D28D-D443-A138-7C104AE6E7BB}"/>
              </a:ext>
            </a:extLst>
          </p:cNvPr>
          <p:cNvSpPr/>
          <p:nvPr/>
        </p:nvSpPr>
        <p:spPr>
          <a:xfrm>
            <a:off x="356460" y="1876590"/>
            <a:ext cx="11546237" cy="372112"/>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50E778F3-1310-8E1B-F55C-BB876ACD7F8F}"/>
              </a:ext>
            </a:extLst>
          </p:cNvPr>
          <p:cNvSpPr/>
          <p:nvPr/>
        </p:nvSpPr>
        <p:spPr>
          <a:xfrm>
            <a:off x="356461" y="4518643"/>
            <a:ext cx="11546236" cy="820273"/>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3E118043-BF73-DB83-E7F0-1931042A9710}"/>
              </a:ext>
            </a:extLst>
          </p:cNvPr>
          <p:cNvSpPr/>
          <p:nvPr/>
        </p:nvSpPr>
        <p:spPr>
          <a:xfrm>
            <a:off x="356459" y="5420695"/>
            <a:ext cx="11546236" cy="372113"/>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D7B3EC8-4476-1FAD-44BA-9E412BC6E9B4}"/>
              </a:ext>
            </a:extLst>
          </p:cNvPr>
          <p:cNvSpPr/>
          <p:nvPr/>
        </p:nvSpPr>
        <p:spPr>
          <a:xfrm>
            <a:off x="356459" y="5867910"/>
            <a:ext cx="11546236" cy="372113"/>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356460" y="1847094"/>
            <a:ext cx="11835540" cy="4513618"/>
          </a:xfrm>
          <a:prstGeom prst="rect">
            <a:avLst/>
          </a:prstGeom>
          <a:noFill/>
          <a:ln>
            <a:noFill/>
          </a:ln>
        </p:spPr>
        <p:txBody>
          <a:bodyPr vert="horz" lIns="91440" tIns="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457200" indent="-457200" algn="l">
              <a:lnSpc>
                <a:spcPts val="3540"/>
              </a:lnSpc>
              <a:buFont typeface="+mj-lt"/>
              <a:buAutoNum type="arabicPeriod"/>
            </a:pPr>
            <a:r>
              <a:rPr lang="ja-JP" altLang="en-US" sz="2700">
                <a:solidFill>
                  <a:schemeClr val="tx1"/>
                </a:solidFill>
                <a:latin typeface="HG丸ｺﾞｼｯｸM-PRO"/>
                <a:ea typeface="HG丸ｺﾞｼｯｸM-PRO"/>
                <a:cs typeface="HG丸ｺﾞｼｯｸM-PRO"/>
              </a:rPr>
              <a:t>医療</a:t>
            </a:r>
            <a:r>
              <a:rPr lang="en-US" altLang="ja-JP" sz="2700" dirty="0">
                <a:solidFill>
                  <a:schemeClr val="tx1"/>
                </a:solidFill>
                <a:latin typeface="HG丸ｺﾞｼｯｸM-PRO"/>
                <a:ea typeface="HG丸ｺﾞｼｯｸM-PRO"/>
                <a:cs typeface="HG丸ｺﾞｼｯｸM-PRO"/>
              </a:rPr>
              <a:t>DX</a:t>
            </a:r>
            <a:r>
              <a:rPr lang="ja-JP" altLang="en-US" sz="2700">
                <a:solidFill>
                  <a:schemeClr val="tx1"/>
                </a:solidFill>
                <a:latin typeface="HG丸ｺﾞｼｯｸM-PRO"/>
                <a:ea typeface="HG丸ｺﾞｼｯｸM-PRO"/>
                <a:cs typeface="HG丸ｺﾞｼｯｸM-PRO"/>
              </a:rPr>
              <a:t>の推進による医療情報の有効活用、遠隔医療の推進</a:t>
            </a:r>
            <a:endParaRPr lang="en-US" altLang="ja-JP" sz="2700" dirty="0">
              <a:solidFill>
                <a:schemeClr val="bg1">
                  <a:lumMod val="75000"/>
                </a:schemeClr>
              </a:solidFill>
              <a:latin typeface="HG丸ｺﾞｼｯｸM-PRO"/>
              <a:ea typeface="HG丸ｺﾞｼｯｸM-PRO"/>
              <a:cs typeface="HG丸ｺﾞｼｯｸM-PRO"/>
            </a:endParaRPr>
          </a:p>
          <a:p>
            <a:pPr marL="457200" indent="-457200" algn="l">
              <a:lnSpc>
                <a:spcPts val="3540"/>
              </a:lnSpc>
              <a:buFont typeface="+mj-lt"/>
              <a:buAutoNum type="arabicPeriod"/>
            </a:pPr>
            <a:r>
              <a:rPr lang="ja-JP" altLang="en-US" sz="2700">
                <a:solidFill>
                  <a:schemeClr val="bg1">
                    <a:lumMod val="75000"/>
                  </a:schemeClr>
                </a:solidFill>
                <a:latin typeface="HG丸ｺﾞｼｯｸM-PRO"/>
                <a:ea typeface="HG丸ｺﾞｼｯｸM-PRO"/>
                <a:cs typeface="HG丸ｺﾞｼｯｸM-PRO"/>
              </a:rPr>
              <a:t>生活に配慮した医療の推進など地域包括ケアシステムの深化・推進のための取組</a:t>
            </a:r>
            <a:endParaRPr lang="en-US" altLang="ja-JP" sz="2700" dirty="0">
              <a:solidFill>
                <a:schemeClr val="bg1">
                  <a:lumMod val="75000"/>
                </a:schemeClr>
              </a:solidFill>
              <a:latin typeface="HG丸ｺﾞｼｯｸM-PRO"/>
              <a:ea typeface="HG丸ｺﾞｼｯｸM-PRO"/>
              <a:cs typeface="HG丸ｺﾞｼｯｸM-PRO"/>
            </a:endParaRPr>
          </a:p>
          <a:p>
            <a:pPr marL="457200" indent="-457200" algn="l">
              <a:lnSpc>
                <a:spcPts val="3540"/>
              </a:lnSpc>
              <a:buFont typeface="+mj-lt"/>
              <a:buAutoNum type="arabicPeriod"/>
            </a:pPr>
            <a:r>
              <a:rPr lang="ja-JP" altLang="en-US" sz="2700">
                <a:solidFill>
                  <a:schemeClr val="tx1"/>
                </a:solidFill>
                <a:latin typeface="HG丸ｺﾞｼｯｸM-PRO"/>
                <a:ea typeface="HG丸ｺﾞｼｯｸM-PRO"/>
                <a:cs typeface="HG丸ｺﾞｼｯｸM-PRO"/>
              </a:rPr>
              <a:t>リハビリテーション、栄養管理及び口腔管理の連携・推進</a:t>
            </a:r>
            <a:endParaRPr lang="en-US" altLang="ja-JP" sz="2700" dirty="0">
              <a:solidFill>
                <a:schemeClr val="bg1">
                  <a:lumMod val="75000"/>
                </a:schemeClr>
              </a:solidFill>
              <a:latin typeface="HG丸ｺﾞｼｯｸM-PRO"/>
              <a:ea typeface="HG丸ｺﾞｼｯｸM-PRO"/>
              <a:cs typeface="HG丸ｺﾞｼｯｸM-PRO"/>
            </a:endParaRPr>
          </a:p>
          <a:p>
            <a:pPr marL="457200" indent="-457200" algn="l">
              <a:lnSpc>
                <a:spcPts val="3540"/>
              </a:lnSpc>
              <a:buFont typeface="+mj-lt"/>
              <a:buAutoNum type="arabicPeriod"/>
            </a:pPr>
            <a:r>
              <a:rPr lang="ja-JP" altLang="en-US" sz="2700">
                <a:solidFill>
                  <a:schemeClr val="bg1">
                    <a:lumMod val="75000"/>
                  </a:schemeClr>
                </a:solidFill>
                <a:latin typeface="HG丸ｺﾞｼｯｸM-PRO"/>
                <a:ea typeface="HG丸ｺﾞｼｯｸM-PRO"/>
                <a:cs typeface="HG丸ｺﾞｼｯｸM-PRO"/>
              </a:rPr>
              <a:t>患者の状態及び必要と考えられる医療機能に応じた入院医療の評価</a:t>
            </a:r>
            <a:endParaRPr lang="en-US" altLang="ja-JP" sz="2700" dirty="0">
              <a:solidFill>
                <a:schemeClr val="bg1">
                  <a:lumMod val="75000"/>
                </a:schemeClr>
              </a:solidFill>
              <a:latin typeface="HG丸ｺﾞｼｯｸM-PRO"/>
              <a:ea typeface="HG丸ｺﾞｼｯｸM-PRO"/>
              <a:cs typeface="HG丸ｺﾞｼｯｸM-PRO"/>
            </a:endParaRPr>
          </a:p>
          <a:p>
            <a:pPr marL="457200" indent="-457200" algn="l">
              <a:lnSpc>
                <a:spcPts val="3540"/>
              </a:lnSpc>
              <a:buFont typeface="+mj-lt"/>
              <a:buAutoNum type="arabicPeriod"/>
            </a:pPr>
            <a:r>
              <a:rPr lang="ja-JP" altLang="en-US" sz="2700">
                <a:solidFill>
                  <a:schemeClr val="bg1">
                    <a:lumMod val="75000"/>
                  </a:schemeClr>
                </a:solidFill>
                <a:latin typeface="HG丸ｺﾞｼｯｸM-PRO"/>
                <a:ea typeface="HG丸ｺﾞｼｯｸM-PRO"/>
                <a:cs typeface="HG丸ｺﾞｼｯｸM-PRO"/>
              </a:rPr>
              <a:t>外来医療の機能分化・強化等</a:t>
            </a:r>
            <a:endParaRPr lang="en-US" altLang="ja-JP" sz="2700" dirty="0">
              <a:solidFill>
                <a:schemeClr val="bg1">
                  <a:lumMod val="75000"/>
                </a:schemeClr>
              </a:solidFill>
              <a:latin typeface="HG丸ｺﾞｼｯｸM-PRO"/>
              <a:ea typeface="HG丸ｺﾞｼｯｸM-PRO"/>
              <a:cs typeface="HG丸ｺﾞｼｯｸM-PRO"/>
            </a:endParaRPr>
          </a:p>
          <a:p>
            <a:pPr marL="457200" indent="-457200" algn="l">
              <a:lnSpc>
                <a:spcPts val="3540"/>
              </a:lnSpc>
              <a:buFont typeface="+mj-lt"/>
              <a:buAutoNum type="arabicPeriod"/>
            </a:pPr>
            <a:r>
              <a:rPr lang="ja-JP" altLang="en-US" sz="2700">
                <a:solidFill>
                  <a:schemeClr val="tx1"/>
                </a:solidFill>
                <a:latin typeface="HG丸ｺﾞｼｯｸM-PRO"/>
                <a:ea typeface="HG丸ｺﾞｼｯｸM-PRO"/>
                <a:cs typeface="HG丸ｺﾞｼｯｸM-PRO"/>
              </a:rPr>
              <a:t>新興感染症等に対応できる地域における医療提供体制の構築に向けた取組</a:t>
            </a:r>
            <a:endParaRPr lang="en-US" altLang="ja-JP" sz="2700" dirty="0">
              <a:solidFill>
                <a:schemeClr val="tx1"/>
              </a:solidFill>
              <a:latin typeface="HG丸ｺﾞｼｯｸM-PRO"/>
              <a:ea typeface="HG丸ｺﾞｼｯｸM-PRO"/>
              <a:cs typeface="HG丸ｺﾞｼｯｸM-PRO"/>
            </a:endParaRPr>
          </a:p>
          <a:p>
            <a:pPr marL="457200" indent="-457200" algn="l">
              <a:lnSpc>
                <a:spcPts val="3540"/>
              </a:lnSpc>
              <a:buFont typeface="+mj-lt"/>
              <a:buAutoNum type="arabicPeriod"/>
            </a:pPr>
            <a:r>
              <a:rPr lang="ja-JP" altLang="en-US" sz="2700">
                <a:solidFill>
                  <a:schemeClr val="tx1"/>
                </a:solidFill>
                <a:latin typeface="HG丸ｺﾞｼｯｸM-PRO"/>
                <a:ea typeface="HG丸ｺﾞｼｯｸM-PRO"/>
                <a:cs typeface="HG丸ｺﾞｼｯｸM-PRO"/>
              </a:rPr>
              <a:t>かかりつけ医、かかりつけ歯科医、かかりつけ薬剤師の機能の評価</a:t>
            </a:r>
            <a:endParaRPr lang="en-US" altLang="ja-JP" sz="2700" dirty="0">
              <a:solidFill>
                <a:schemeClr val="tx1"/>
              </a:solidFill>
              <a:latin typeface="HG丸ｺﾞｼｯｸM-PRO"/>
              <a:ea typeface="HG丸ｺﾞｼｯｸM-PRO"/>
              <a:cs typeface="HG丸ｺﾞｼｯｸM-PRO"/>
            </a:endParaRPr>
          </a:p>
          <a:p>
            <a:pPr marL="457200" indent="-457200" algn="l">
              <a:lnSpc>
                <a:spcPts val="3540"/>
              </a:lnSpc>
              <a:buFont typeface="+mj-lt"/>
              <a:buAutoNum type="arabicPeriod"/>
            </a:pPr>
            <a:r>
              <a:rPr lang="ja-JP" altLang="en-US" sz="2700">
                <a:solidFill>
                  <a:schemeClr val="tx1"/>
                </a:solidFill>
                <a:latin typeface="HG丸ｺﾞｼｯｸM-PRO"/>
                <a:ea typeface="HG丸ｺﾞｼｯｸM-PRO"/>
                <a:cs typeface="HG丸ｺﾞｼｯｸM-PRO"/>
              </a:rPr>
              <a:t>質の高い在宅医療・訪問看護の確保</a:t>
            </a:r>
            <a:endParaRPr lang="en-US" altLang="ja-JP" sz="2700" dirty="0">
              <a:solidFill>
                <a:schemeClr val="tx1"/>
              </a:solidFill>
              <a:latin typeface="HG丸ｺﾞｼｯｸM-PRO"/>
              <a:ea typeface="HG丸ｺﾞｼｯｸM-PRO"/>
              <a:cs typeface="HG丸ｺﾞｼｯｸM-PRO"/>
            </a:endParaRPr>
          </a:p>
        </p:txBody>
      </p:sp>
      <p:sp>
        <p:nvSpPr>
          <p:cNvPr id="10" name="スライド番号プレースホルダー 9">
            <a:extLst>
              <a:ext uri="{FF2B5EF4-FFF2-40B4-BE49-F238E27FC236}">
                <a16:creationId xmlns:a16="http://schemas.microsoft.com/office/drawing/2014/main" id="{0F28B8A6-F2BE-CEA7-B88A-98DE91E7E9E1}"/>
              </a:ext>
            </a:extLst>
          </p:cNvPr>
          <p:cNvSpPr>
            <a:spLocks noGrp="1"/>
          </p:cNvSpPr>
          <p:nvPr>
            <p:ph type="sldNum" sz="quarter" idx="12"/>
          </p:nvPr>
        </p:nvSpPr>
        <p:spPr/>
        <p:txBody>
          <a:bodyPr/>
          <a:lstStyle/>
          <a:p>
            <a:fld id="{7F53A4F6-1DED-4042-94B1-26CBF9BCF6BA}" type="slidenum">
              <a:rPr kumimoji="1" lang="ja-JP" altLang="en-US" smtClean="0"/>
              <a:t>60</a:t>
            </a:fld>
            <a:endParaRPr kumimoji="1" lang="ja-JP" altLang="en-US"/>
          </a:p>
        </p:txBody>
      </p:sp>
    </p:spTree>
    <p:extLst>
      <p:ext uri="{BB962C8B-B14F-4D97-AF65-F5344CB8AC3E}">
        <p14:creationId xmlns:p14="http://schemas.microsoft.com/office/powerpoint/2010/main" val="2593038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B065B-42A8-1699-E221-EBF9EA3B4C48}"/>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764EC5E-587A-FD03-7C2E-814BFF911394}"/>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6000" dirty="0">
                <a:solidFill>
                  <a:schemeClr val="tx1"/>
                </a:solidFill>
                <a:latin typeface="HG丸ｺﾞｼｯｸM-PRO"/>
                <a:ea typeface="HG丸ｺﾞｼｯｸM-PRO"/>
                <a:cs typeface="HG丸ｺﾞｼｯｸM-PRO"/>
              </a:rPr>
              <a:t>1</a:t>
            </a:r>
            <a:r>
              <a:rPr lang="en-US" altLang="ja-JP" sz="5400" dirty="0">
                <a:solidFill>
                  <a:schemeClr val="tx1"/>
                </a:solidFill>
                <a:latin typeface="HG丸ｺﾞｼｯｸM-PRO"/>
                <a:ea typeface="HG丸ｺﾞｼｯｸM-PRO"/>
                <a:cs typeface="HG丸ｺﾞｼｯｸM-PRO"/>
              </a:rPr>
              <a:t> </a:t>
            </a:r>
            <a:r>
              <a:rPr lang="ja-JP" altLang="en-US" sz="6000">
                <a:solidFill>
                  <a:schemeClr val="tx1"/>
                </a:solidFill>
                <a:latin typeface="HG丸ｺﾞｼｯｸM-PRO"/>
                <a:ea typeface="HG丸ｺﾞｼｯｸM-PRO"/>
                <a:cs typeface="HG丸ｺﾞｼｯｸM-PRO"/>
              </a:rPr>
              <a:t>医療</a:t>
            </a:r>
            <a:r>
              <a:rPr lang="en-US" altLang="ja-JP" sz="6000" dirty="0">
                <a:solidFill>
                  <a:schemeClr val="tx1"/>
                </a:solidFill>
                <a:latin typeface="HG丸ｺﾞｼｯｸM-PRO"/>
                <a:ea typeface="HG丸ｺﾞｼｯｸM-PRO"/>
                <a:cs typeface="HG丸ｺﾞｼｯｸM-PRO"/>
              </a:rPr>
              <a:t>DX</a:t>
            </a:r>
            <a:r>
              <a:rPr lang="ja-JP" altLang="en-US" sz="6000">
                <a:solidFill>
                  <a:schemeClr val="tx1"/>
                </a:solidFill>
                <a:latin typeface="HG丸ｺﾞｼｯｸM-PRO"/>
                <a:ea typeface="HG丸ｺﾞｼｯｸM-PRO"/>
                <a:cs typeface="HG丸ｺﾞｼｯｸM-PRO"/>
              </a:rPr>
              <a:t>の推進による医療情報</a:t>
            </a:r>
            <a:endParaRPr lang="en-US" altLang="ja-JP" sz="6000" dirty="0">
              <a:solidFill>
                <a:schemeClr val="tx1"/>
              </a:solidFill>
              <a:latin typeface="HG丸ｺﾞｼｯｸM-PRO"/>
              <a:ea typeface="HG丸ｺﾞｼｯｸM-PRO"/>
              <a:cs typeface="HG丸ｺﾞｼｯｸM-PRO"/>
            </a:endParaRPr>
          </a:p>
          <a:p>
            <a:pPr algn="r"/>
            <a:r>
              <a:rPr lang="ja-JP" altLang="en-US" sz="6000">
                <a:solidFill>
                  <a:schemeClr val="tx1"/>
                </a:solidFill>
                <a:latin typeface="HG丸ｺﾞｼｯｸM-PRO"/>
                <a:ea typeface="HG丸ｺﾞｼｯｸM-PRO"/>
                <a:cs typeface="HG丸ｺﾞｼｯｸM-PRO"/>
              </a:rPr>
              <a:t>の有効活用、遠隔医療の推進</a:t>
            </a:r>
          </a:p>
        </p:txBody>
      </p:sp>
      <p:sp>
        <p:nvSpPr>
          <p:cNvPr id="4" name="タイトル 1">
            <a:extLst>
              <a:ext uri="{FF2B5EF4-FFF2-40B4-BE49-F238E27FC236}">
                <a16:creationId xmlns:a16="http://schemas.microsoft.com/office/drawing/2014/main" id="{4D66F1FC-131A-F93B-8595-B9493FC49F54}"/>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B701F75C-C332-9572-B958-E136F5B291DD}"/>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6000">
                <a:solidFill>
                  <a:schemeClr val="tx1"/>
                </a:solidFill>
                <a:latin typeface="HGMaruGothicMPRO" panose="020F0600000000000000" pitchFamily="34" charset="-128"/>
                <a:ea typeface="HGMaruGothicMPRO" panose="020F0600000000000000" pitchFamily="34" charset="-128"/>
              </a:rPr>
              <a:t>①</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医療情報・システム基盤</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r>
              <a:rPr lang="ja-JP" altLang="en-US" sz="6000">
                <a:solidFill>
                  <a:schemeClr val="tx1"/>
                </a:solidFill>
                <a:latin typeface="HGMaruGothicMPRO" panose="020F0600000000000000" pitchFamily="34" charset="-128"/>
                <a:ea typeface="HGMaruGothicMPRO" panose="020F0600000000000000" pitchFamily="34" charset="-128"/>
              </a:rPr>
              <a:t>整備体制充実加算の見直し</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18B38D7F-8D0A-4CB1-8306-304494A58070}"/>
              </a:ext>
            </a:extLst>
          </p:cNvPr>
          <p:cNvSpPr>
            <a:spLocks noGrp="1"/>
          </p:cNvSpPr>
          <p:nvPr>
            <p:ph type="sldNum" sz="quarter" idx="12"/>
          </p:nvPr>
        </p:nvSpPr>
        <p:spPr/>
        <p:txBody>
          <a:bodyPr/>
          <a:lstStyle/>
          <a:p>
            <a:fld id="{7F53A4F6-1DED-4042-94B1-26CBF9BCF6BA}" type="slidenum">
              <a:rPr kumimoji="1" lang="ja-JP" altLang="en-US" smtClean="0"/>
              <a:t>61</a:t>
            </a:fld>
            <a:endParaRPr kumimoji="1" lang="ja-JP" altLang="en-US"/>
          </a:p>
        </p:txBody>
      </p:sp>
    </p:spTree>
    <p:extLst>
      <p:ext uri="{BB962C8B-B14F-4D97-AF65-F5344CB8AC3E}">
        <p14:creationId xmlns:p14="http://schemas.microsoft.com/office/powerpoint/2010/main" val="1676461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CD157-9D2E-FB71-D698-369B738B574B}"/>
            </a:ext>
          </a:extLst>
        </p:cNvPr>
        <p:cNvGrpSpPr/>
        <p:nvPr/>
      </p:nvGrpSpPr>
      <p:grpSpPr>
        <a:xfrm>
          <a:off x="0" y="0"/>
          <a:ext cx="0" cy="0"/>
          <a:chOff x="0" y="0"/>
          <a:chExt cx="0" cy="0"/>
        </a:xfrm>
      </p:grpSpPr>
      <p:sp>
        <p:nvSpPr>
          <p:cNvPr id="8" name="タイトル 1">
            <a:extLst>
              <a:ext uri="{FF2B5EF4-FFF2-40B4-BE49-F238E27FC236}">
                <a16:creationId xmlns:a16="http://schemas.microsoft.com/office/drawing/2014/main" id="{965B03B6-A932-73D5-CB6E-AAB05FBFA2B0}"/>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D2468565-9EC6-944F-5440-615B441E4D99}"/>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3" name="タイトル 1">
            <a:extLst>
              <a:ext uri="{FF2B5EF4-FFF2-40B4-BE49-F238E27FC236}">
                <a16:creationId xmlns:a16="http://schemas.microsoft.com/office/drawing/2014/main" id="{48F3E5CD-18C3-5D0E-3F57-4272B2CBD22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医療情報・システム基盤整備体制充実加算の見直し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六角形 3">
            <a:extLst>
              <a:ext uri="{FF2B5EF4-FFF2-40B4-BE49-F238E27FC236}">
                <a16:creationId xmlns:a16="http://schemas.microsoft.com/office/drawing/2014/main" id="{8655DE7F-26AE-EB6F-23AC-65DA9413E261}"/>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nvGrpSpPr>
          <p:cNvPr id="7" name="グループ化 6">
            <a:extLst>
              <a:ext uri="{FF2B5EF4-FFF2-40B4-BE49-F238E27FC236}">
                <a16:creationId xmlns:a16="http://schemas.microsoft.com/office/drawing/2014/main" id="{91D90B4B-F1AB-A88C-126C-05AC59C1E3E3}"/>
              </a:ext>
            </a:extLst>
          </p:cNvPr>
          <p:cNvGrpSpPr/>
          <p:nvPr/>
        </p:nvGrpSpPr>
        <p:grpSpPr>
          <a:xfrm>
            <a:off x="971417" y="2321598"/>
            <a:ext cx="9406012" cy="4596491"/>
            <a:chOff x="971417" y="2321598"/>
            <a:chExt cx="9406012" cy="4596491"/>
          </a:xfrm>
        </p:grpSpPr>
        <p:grpSp>
          <p:nvGrpSpPr>
            <p:cNvPr id="2" name="グループ化 1">
              <a:extLst>
                <a:ext uri="{FF2B5EF4-FFF2-40B4-BE49-F238E27FC236}">
                  <a16:creationId xmlns:a16="http://schemas.microsoft.com/office/drawing/2014/main" id="{0E1D7205-F640-7193-3230-652AD83ECF2F}"/>
                </a:ext>
              </a:extLst>
            </p:cNvPr>
            <p:cNvGrpSpPr/>
            <p:nvPr/>
          </p:nvGrpSpPr>
          <p:grpSpPr>
            <a:xfrm>
              <a:off x="971417" y="2321598"/>
              <a:ext cx="5080000" cy="4546600"/>
              <a:chOff x="535988" y="2495768"/>
              <a:chExt cx="5080000" cy="4546600"/>
            </a:xfrm>
          </p:grpSpPr>
          <p:pic>
            <p:nvPicPr>
              <p:cNvPr id="5" name="図 4">
                <a:extLst>
                  <a:ext uri="{FF2B5EF4-FFF2-40B4-BE49-F238E27FC236}">
                    <a16:creationId xmlns:a16="http://schemas.microsoft.com/office/drawing/2014/main" id="{2389FA7C-9CF6-8451-3157-9BDE7785A9DA}"/>
                  </a:ext>
                </a:extLst>
              </p:cNvPr>
              <p:cNvPicPr>
                <a:picLocks noChangeAspect="1"/>
              </p:cNvPicPr>
              <p:nvPr/>
            </p:nvPicPr>
            <p:blipFill>
              <a:blip r:embed="rId2"/>
              <a:stretch>
                <a:fillRect/>
              </a:stretch>
            </p:blipFill>
            <p:spPr>
              <a:xfrm>
                <a:off x="2612632" y="3269232"/>
                <a:ext cx="2347346" cy="2513693"/>
              </a:xfrm>
              <a:prstGeom prst="rect">
                <a:avLst/>
              </a:prstGeom>
            </p:spPr>
          </p:pic>
          <p:pic>
            <p:nvPicPr>
              <p:cNvPr id="12" name="図 11">
                <a:extLst>
                  <a:ext uri="{FF2B5EF4-FFF2-40B4-BE49-F238E27FC236}">
                    <a16:creationId xmlns:a16="http://schemas.microsoft.com/office/drawing/2014/main" id="{85EF83D5-2183-1464-0829-9E70419F07FE}"/>
                  </a:ext>
                </a:extLst>
              </p:cNvPr>
              <p:cNvPicPr>
                <a:picLocks noChangeAspect="1"/>
              </p:cNvPicPr>
              <p:nvPr/>
            </p:nvPicPr>
            <p:blipFill>
              <a:blip r:embed="rId3"/>
              <a:stretch>
                <a:fillRect/>
              </a:stretch>
            </p:blipFill>
            <p:spPr>
              <a:xfrm>
                <a:off x="535988" y="2495768"/>
                <a:ext cx="5080000" cy="4546600"/>
              </a:xfrm>
              <a:prstGeom prst="rect">
                <a:avLst/>
              </a:prstGeom>
            </p:spPr>
          </p:pic>
        </p:grpSp>
        <p:pic>
          <p:nvPicPr>
            <p:cNvPr id="14" name="図 13">
              <a:extLst>
                <a:ext uri="{FF2B5EF4-FFF2-40B4-BE49-F238E27FC236}">
                  <a16:creationId xmlns:a16="http://schemas.microsoft.com/office/drawing/2014/main" id="{53A3E8B5-C161-F5B7-B9D3-825321B898B9}"/>
                </a:ext>
              </a:extLst>
            </p:cNvPr>
            <p:cNvPicPr>
              <a:picLocks noChangeAspect="1"/>
            </p:cNvPicPr>
            <p:nvPr/>
          </p:nvPicPr>
          <p:blipFill>
            <a:blip r:embed="rId4"/>
            <a:stretch>
              <a:fillRect/>
            </a:stretch>
          </p:blipFill>
          <p:spPr>
            <a:xfrm flipH="1">
              <a:off x="6888340" y="3429000"/>
              <a:ext cx="3489089" cy="3489089"/>
            </a:xfrm>
            <a:prstGeom prst="rect">
              <a:avLst/>
            </a:prstGeom>
          </p:spPr>
        </p:pic>
      </p:grpSp>
      <p:sp>
        <p:nvSpPr>
          <p:cNvPr id="9" name="スライド番号プレースホルダー 8">
            <a:extLst>
              <a:ext uri="{FF2B5EF4-FFF2-40B4-BE49-F238E27FC236}">
                <a16:creationId xmlns:a16="http://schemas.microsoft.com/office/drawing/2014/main" id="{401CF1AC-9419-D4E6-1994-99EE5315F730}"/>
              </a:ext>
            </a:extLst>
          </p:cNvPr>
          <p:cNvSpPr>
            <a:spLocks noGrp="1"/>
          </p:cNvSpPr>
          <p:nvPr>
            <p:ph type="sldNum" sz="quarter" idx="12"/>
          </p:nvPr>
        </p:nvSpPr>
        <p:spPr/>
        <p:txBody>
          <a:bodyPr/>
          <a:lstStyle/>
          <a:p>
            <a:fld id="{7F53A4F6-1DED-4042-94B1-26CBF9BCF6BA}" type="slidenum">
              <a:rPr kumimoji="1" lang="ja-JP" altLang="en-US" smtClean="0"/>
              <a:t>62</a:t>
            </a:fld>
            <a:endParaRPr kumimoji="1" lang="ja-JP" altLang="en-US"/>
          </a:p>
        </p:txBody>
      </p:sp>
    </p:spTree>
    <p:extLst>
      <p:ext uri="{BB962C8B-B14F-4D97-AF65-F5344CB8AC3E}">
        <p14:creationId xmlns:p14="http://schemas.microsoft.com/office/powerpoint/2010/main" val="315764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a:extLst>
              <a:ext uri="{FF2B5EF4-FFF2-40B4-BE49-F238E27FC236}">
                <a16:creationId xmlns:a16="http://schemas.microsoft.com/office/drawing/2014/main" id="{75D9EDA4-C8C6-A149-8C2C-F00D7167FFCE}"/>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089476B0-E7FF-7046-A584-2F6223D5911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オン資が義務化され、オン資の体制が整備されていることを踏まえ、医療情報・システム基盤整備体制充実加算</a:t>
            </a:r>
            <a:r>
              <a:rPr lang="ja-JP" altLang="en-US" sz="2400">
                <a:solidFill>
                  <a:schemeClr val="tx1"/>
                </a:solidFill>
                <a:latin typeface="HGMaruGothicMPRO" panose="020F0600000000000000" pitchFamily="34" charset="-128"/>
                <a:ea typeface="HGMaruGothicMPRO" panose="020F0600000000000000" pitchFamily="34" charset="-128"/>
              </a:rPr>
              <a:t>の</a:t>
            </a:r>
            <a:r>
              <a:rPr lang="ja-JP" altLang="en-US" sz="2400">
                <a:solidFill>
                  <a:schemeClr val="tx1"/>
                </a:solidFill>
                <a:effectLst/>
                <a:latin typeface="HGMaruGothicMPRO" panose="020F0600000000000000" pitchFamily="34" charset="-128"/>
                <a:ea typeface="HGMaruGothicMPRO" panose="020F0600000000000000" pitchFamily="34" charset="-128"/>
              </a:rPr>
              <a:t>在り方を見直す。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医療情報・システム基盤整備体制充実加算について、</a:t>
            </a:r>
            <a:r>
              <a:rPr lang="ja-JP" altLang="en-US" sz="2400">
                <a:solidFill>
                  <a:schemeClr val="tx1"/>
                </a:solidFill>
                <a:latin typeface="HGMaruGothicMPRO" panose="020F0600000000000000" pitchFamily="34" charset="-128"/>
                <a:ea typeface="HGMaruGothicMPRO" panose="020F0600000000000000" pitchFamily="34" charset="-128"/>
              </a:rPr>
              <a:t>オン</a:t>
            </a:r>
            <a:r>
              <a:rPr lang="ja-JP" altLang="en-US" sz="2400">
                <a:solidFill>
                  <a:schemeClr val="tx1"/>
                </a:solidFill>
                <a:effectLst/>
                <a:latin typeface="HGMaruGothicMPRO" panose="020F0600000000000000" pitchFamily="34" charset="-128"/>
                <a:ea typeface="HGMaruGothicMPRO" panose="020F0600000000000000" pitchFamily="34" charset="-128"/>
              </a:rPr>
              <a:t>資が義務化されたことを踏まえ、</a:t>
            </a:r>
            <a:r>
              <a:rPr lang="ja-JP" altLang="en-US" sz="2400">
                <a:solidFill>
                  <a:srgbClr val="FF0000"/>
                </a:solidFill>
                <a:effectLst/>
                <a:latin typeface="HGMaruGothicMPRO" panose="020F0600000000000000" pitchFamily="34" charset="-128"/>
                <a:ea typeface="HGMaruGothicMPRO" panose="020F0600000000000000" pitchFamily="34" charset="-128"/>
              </a:rPr>
              <a:t>体制整備に係る評価から</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初診時等の診療情報・薬剤情報の取得・活用にかかる評価へ</a:t>
            </a:r>
            <a:r>
              <a:rPr lang="ja-JP" altLang="en-US" sz="2400">
                <a:solidFill>
                  <a:schemeClr val="tx1"/>
                </a:solidFill>
                <a:effectLst/>
                <a:latin typeface="HGMaruGothicMPRO" panose="020F0600000000000000" pitchFamily="34" charset="-128"/>
                <a:ea typeface="HGMaruGothicMPRO" panose="020F0600000000000000" pitchFamily="34" charset="-128"/>
              </a:rPr>
              <a:t>見直し、</a:t>
            </a:r>
            <a:r>
              <a:rPr lang="ja-JP" altLang="en-US" sz="2400">
                <a:solidFill>
                  <a:srgbClr val="FF0000"/>
                </a:solidFill>
                <a:effectLst/>
                <a:latin typeface="HGMaruGothicMPRO" panose="020F0600000000000000" pitchFamily="34" charset="-128"/>
                <a:ea typeface="HGMaruGothicMPRO" panose="020F0600000000000000" pitchFamily="34" charset="-128"/>
              </a:rPr>
              <a:t>名称を</a:t>
            </a:r>
            <a:r>
              <a:rPr lang="ja-JP" altLang="en-US" sz="2400" b="1">
                <a:solidFill>
                  <a:srgbClr val="0432FF"/>
                </a:solidFill>
                <a:effectLst/>
                <a:latin typeface="HGMaruGothicMPRO" panose="020F0600000000000000" pitchFamily="34" charset="-128"/>
                <a:ea typeface="HGMaruGothicMPRO" panose="020F0600000000000000" pitchFamily="34" charset="-128"/>
              </a:rPr>
              <a:t>医療情報取得加算</a:t>
            </a:r>
            <a:r>
              <a:rPr lang="ja-JP" altLang="en-US" sz="2400">
                <a:solidFill>
                  <a:srgbClr val="FF0000"/>
                </a:solidFill>
                <a:effectLst/>
                <a:latin typeface="HGMaruGothicMPRO" panose="020F0600000000000000" pitchFamily="34" charset="-128"/>
                <a:ea typeface="HGMaruGothicMPRO" panose="020F0600000000000000" pitchFamily="34" charset="-128"/>
              </a:rPr>
              <a:t>とする</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DFBCCC88-B819-6399-1BF0-0CAACF4E3999}"/>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医療情報・システム基盤整備体制充実加算の見直し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4" name="六角形 3">
            <a:extLst>
              <a:ext uri="{FF2B5EF4-FFF2-40B4-BE49-F238E27FC236}">
                <a16:creationId xmlns:a16="http://schemas.microsoft.com/office/drawing/2014/main" id="{C4FD642E-3F70-E6B6-989B-FD80C7CBB886}"/>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nvGrpSpPr>
          <p:cNvPr id="2" name="グループ化 1">
            <a:extLst>
              <a:ext uri="{FF2B5EF4-FFF2-40B4-BE49-F238E27FC236}">
                <a16:creationId xmlns:a16="http://schemas.microsoft.com/office/drawing/2014/main" id="{B4245A57-E94B-72C6-8EC5-CF6755E4E8D4}"/>
              </a:ext>
            </a:extLst>
          </p:cNvPr>
          <p:cNvGrpSpPr>
            <a:grpSpLocks noChangeAspect="1"/>
          </p:cNvGrpSpPr>
          <p:nvPr/>
        </p:nvGrpSpPr>
        <p:grpSpPr>
          <a:xfrm>
            <a:off x="6610069" y="5134926"/>
            <a:ext cx="3329062" cy="1626832"/>
            <a:chOff x="971417" y="2321598"/>
            <a:chExt cx="9406012" cy="4596491"/>
          </a:xfrm>
        </p:grpSpPr>
        <p:grpSp>
          <p:nvGrpSpPr>
            <p:cNvPr id="5" name="グループ化 4">
              <a:extLst>
                <a:ext uri="{FF2B5EF4-FFF2-40B4-BE49-F238E27FC236}">
                  <a16:creationId xmlns:a16="http://schemas.microsoft.com/office/drawing/2014/main" id="{23565194-92A4-37D7-1336-6F3E7A77BC5D}"/>
                </a:ext>
              </a:extLst>
            </p:cNvPr>
            <p:cNvGrpSpPr/>
            <p:nvPr/>
          </p:nvGrpSpPr>
          <p:grpSpPr>
            <a:xfrm>
              <a:off x="971417" y="2321598"/>
              <a:ext cx="5080000" cy="4546600"/>
              <a:chOff x="535988" y="2495768"/>
              <a:chExt cx="5080000" cy="4546600"/>
            </a:xfrm>
          </p:grpSpPr>
          <p:pic>
            <p:nvPicPr>
              <p:cNvPr id="10" name="図 9">
                <a:extLst>
                  <a:ext uri="{FF2B5EF4-FFF2-40B4-BE49-F238E27FC236}">
                    <a16:creationId xmlns:a16="http://schemas.microsoft.com/office/drawing/2014/main" id="{A9499FF3-4064-789D-78CF-083D9BC9E5EF}"/>
                  </a:ext>
                </a:extLst>
              </p:cNvPr>
              <p:cNvPicPr>
                <a:picLocks noChangeAspect="1"/>
              </p:cNvPicPr>
              <p:nvPr/>
            </p:nvPicPr>
            <p:blipFill>
              <a:blip r:embed="rId2"/>
              <a:stretch>
                <a:fillRect/>
              </a:stretch>
            </p:blipFill>
            <p:spPr>
              <a:xfrm>
                <a:off x="2612632" y="3269232"/>
                <a:ext cx="2347346" cy="2513693"/>
              </a:xfrm>
              <a:prstGeom prst="rect">
                <a:avLst/>
              </a:prstGeom>
            </p:spPr>
          </p:pic>
          <p:pic>
            <p:nvPicPr>
              <p:cNvPr id="11" name="図 10">
                <a:extLst>
                  <a:ext uri="{FF2B5EF4-FFF2-40B4-BE49-F238E27FC236}">
                    <a16:creationId xmlns:a16="http://schemas.microsoft.com/office/drawing/2014/main" id="{A648AAC3-0ABC-2BE0-1372-E0C5F1762D85}"/>
                  </a:ext>
                </a:extLst>
              </p:cNvPr>
              <p:cNvPicPr>
                <a:picLocks noChangeAspect="1"/>
              </p:cNvPicPr>
              <p:nvPr/>
            </p:nvPicPr>
            <p:blipFill>
              <a:blip r:embed="rId3"/>
              <a:stretch>
                <a:fillRect/>
              </a:stretch>
            </p:blipFill>
            <p:spPr>
              <a:xfrm>
                <a:off x="535988" y="2495768"/>
                <a:ext cx="5080000" cy="4546600"/>
              </a:xfrm>
              <a:prstGeom prst="rect">
                <a:avLst/>
              </a:prstGeom>
            </p:spPr>
          </p:pic>
        </p:grpSp>
        <p:pic>
          <p:nvPicPr>
            <p:cNvPr id="9" name="図 8">
              <a:extLst>
                <a:ext uri="{FF2B5EF4-FFF2-40B4-BE49-F238E27FC236}">
                  <a16:creationId xmlns:a16="http://schemas.microsoft.com/office/drawing/2014/main" id="{BBD8DFC9-0E98-0D5B-620C-02C2050340A5}"/>
                </a:ext>
              </a:extLst>
            </p:cNvPr>
            <p:cNvPicPr>
              <a:picLocks noChangeAspect="1"/>
            </p:cNvPicPr>
            <p:nvPr/>
          </p:nvPicPr>
          <p:blipFill>
            <a:blip r:embed="rId4"/>
            <a:stretch>
              <a:fillRect/>
            </a:stretch>
          </p:blipFill>
          <p:spPr>
            <a:xfrm flipH="1">
              <a:off x="6888340" y="3429000"/>
              <a:ext cx="3489089" cy="3489089"/>
            </a:xfrm>
            <a:prstGeom prst="rect">
              <a:avLst/>
            </a:prstGeom>
          </p:spPr>
        </p:pic>
      </p:grpSp>
      <p:sp>
        <p:nvSpPr>
          <p:cNvPr id="12" name="スライド番号プレースホルダー 11">
            <a:extLst>
              <a:ext uri="{FF2B5EF4-FFF2-40B4-BE49-F238E27FC236}">
                <a16:creationId xmlns:a16="http://schemas.microsoft.com/office/drawing/2014/main" id="{51E679A9-6B21-D050-F8CC-DE9FA56C2EC3}"/>
              </a:ext>
            </a:extLst>
          </p:cNvPr>
          <p:cNvSpPr>
            <a:spLocks noGrp="1"/>
          </p:cNvSpPr>
          <p:nvPr>
            <p:ph type="sldNum" sz="quarter" idx="12"/>
          </p:nvPr>
        </p:nvSpPr>
        <p:spPr/>
        <p:txBody>
          <a:bodyPr/>
          <a:lstStyle/>
          <a:p>
            <a:fld id="{7F53A4F6-1DED-4042-94B1-26CBF9BCF6BA}" type="slidenum">
              <a:rPr kumimoji="1" lang="ja-JP" altLang="en-US" smtClean="0"/>
              <a:t>63</a:t>
            </a:fld>
            <a:endParaRPr kumimoji="1" lang="ja-JP" altLang="en-US"/>
          </a:p>
        </p:txBody>
      </p:sp>
    </p:spTree>
    <p:extLst>
      <p:ext uri="{BB962C8B-B14F-4D97-AF65-F5344CB8AC3E}">
        <p14:creationId xmlns:p14="http://schemas.microsoft.com/office/powerpoint/2010/main" val="4217366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C9B27ED6-A3BC-C709-2C21-CC6B2C96790D}"/>
              </a:ext>
            </a:extLst>
          </p:cNvPr>
          <p:cNvGrpSpPr/>
          <p:nvPr/>
        </p:nvGrpSpPr>
        <p:grpSpPr>
          <a:xfrm>
            <a:off x="208870" y="1909823"/>
            <a:ext cx="11970430" cy="4932187"/>
            <a:chOff x="285070" y="1909823"/>
            <a:chExt cx="11970430" cy="4932187"/>
          </a:xfrm>
        </p:grpSpPr>
        <p:sp>
          <p:nvSpPr>
            <p:cNvPr id="4" name="タイトル 1">
              <a:extLst>
                <a:ext uri="{FF2B5EF4-FFF2-40B4-BE49-F238E27FC236}">
                  <a16:creationId xmlns:a16="http://schemas.microsoft.com/office/drawing/2014/main" id="{0609303E-5CCB-2C63-FE2C-9D85127D074B}"/>
                </a:ext>
              </a:extLst>
            </p:cNvPr>
            <p:cNvSpPr txBox="1">
              <a:spLocks/>
            </p:cNvSpPr>
            <p:nvPr/>
          </p:nvSpPr>
          <p:spPr>
            <a:xfrm>
              <a:off x="285070" y="1909823"/>
              <a:ext cx="5487080" cy="4709878"/>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初診料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15</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初診に係る十分な情報を取得する体制として</a:t>
              </a:r>
              <a:r>
                <a:rPr lang="ja-JP" altLang="en-US" sz="1500">
                  <a:solidFill>
                    <a:schemeClr val="tx1"/>
                  </a:solidFill>
                  <a:effectLst/>
                  <a:latin typeface="HGMaruGothicMPRO" panose="020F0600000000000000" pitchFamily="34" charset="-128"/>
                  <a:ea typeface="HGMaruGothicMPRO" panose="020F0600000000000000" pitchFamily="34" charset="-128"/>
                </a:rPr>
                <a:t>別に厚生労働大臣が定める施設基準を満たす保険医療機関を受診した患者に対して初診を行った場合は、</a:t>
              </a:r>
              <a:r>
                <a:rPr lang="ja-JP" altLang="en-US" sz="1500">
                  <a:solidFill>
                    <a:srgbClr val="FF0000"/>
                  </a:solidFill>
                  <a:effectLst/>
                  <a:latin typeface="HGMaruGothicMPRO" panose="020F0600000000000000" pitchFamily="34" charset="-128"/>
                  <a:ea typeface="HGMaruGothicMPRO" panose="020F0600000000000000" pitchFamily="34" charset="-128"/>
                </a:rPr>
                <a:t>医療情報・システム基盤整備体制充実加算</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として、</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回</a:t>
              </a:r>
              <a:r>
                <a:rPr lang="ja-JP" altLang="en-US" sz="1500">
                  <a:solidFill>
                    <a:schemeClr val="tx1"/>
                  </a:solidFill>
                  <a:effectLst/>
                  <a:latin typeface="HGMaruGothicMPRO" panose="020F0600000000000000" pitchFamily="34" charset="-128"/>
                  <a:ea typeface="HGMaruGothicMPRO" panose="020F0600000000000000" pitchFamily="34" charset="-128"/>
                </a:rPr>
                <a:t>に限り</a:t>
              </a:r>
              <a:r>
                <a:rPr lang="en-US" altLang="ja-JP" sz="1500" dirty="0">
                  <a:solidFill>
                    <a:srgbClr val="FF0000"/>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effectLst/>
                  <a:latin typeface="HGMaruGothicMPRO" panose="020F0600000000000000" pitchFamily="34" charset="-128"/>
                  <a:ea typeface="HGMaruGothicMPRO" panose="020F0600000000000000" pitchFamily="34" charset="-128"/>
                </a:rPr>
                <a:t>点</a:t>
              </a:r>
              <a:r>
                <a:rPr lang="ja-JP" altLang="en-US" sz="1500">
                  <a:solidFill>
                    <a:schemeClr val="tx1"/>
                  </a:solidFill>
                  <a:effectLst/>
                  <a:latin typeface="HGMaruGothicMPRO" panose="020F0600000000000000" pitchFamily="34" charset="-128"/>
                  <a:ea typeface="HGMaruGothicMPRO" panose="020F0600000000000000" pitchFamily="34" charset="-128"/>
                </a:rPr>
                <a:t>を所定点数に加算する。ただし、健康保険法第</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条第</a:t>
              </a:r>
              <a:r>
                <a:rPr lang="en-US" altLang="ja-JP" sz="1500" dirty="0">
                  <a:solidFill>
                    <a:schemeClr val="tx1"/>
                  </a:solidFill>
                  <a:effectLst/>
                  <a:latin typeface="HGMaruGothicMPRO" panose="020F0600000000000000" pitchFamily="34" charset="-128"/>
                  <a:ea typeface="HGMaruGothicMPRO" panose="020F0600000000000000" pitchFamily="34" charset="-128"/>
                </a:rPr>
                <a:t>13</a:t>
              </a:r>
              <a:r>
                <a:rPr lang="ja-JP" altLang="en-US" sz="1500">
                  <a:solidFill>
                    <a:schemeClr val="tx1"/>
                  </a:solidFill>
                  <a:effectLst/>
                  <a:latin typeface="HGMaruGothicMPRO" panose="020F0600000000000000" pitchFamily="34" charset="-128"/>
                  <a:ea typeface="HGMaruGothicMPRO" panose="020F0600000000000000" pitchFamily="34" charset="-128"/>
                </a:rPr>
                <a:t>項に規定する電子資格確認により当該患者に係る診療情報を取得等した場合又は他の保険医療機関から当該患者に係る診療情報等の提供を受けた場合にあっては、</a:t>
              </a:r>
              <a:r>
                <a:rPr lang="ja-JP" altLang="en-US" sz="1500">
                  <a:solidFill>
                    <a:srgbClr val="FF0000"/>
                  </a:solidFill>
                  <a:effectLst/>
                  <a:latin typeface="HGMaruGothicMPRO" panose="020F0600000000000000" pitchFamily="34" charset="-128"/>
                  <a:ea typeface="HGMaruGothicMPRO" panose="020F0600000000000000" pitchFamily="34" charset="-128"/>
                </a:rPr>
                <a:t>医療情報・システム基盤整備体制充実加算</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として、</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回</a:t>
              </a:r>
              <a:r>
                <a:rPr lang="ja-JP" altLang="en-US" sz="1500">
                  <a:solidFill>
                    <a:schemeClr val="tx1"/>
                  </a:solidFill>
                  <a:effectLst/>
                  <a:latin typeface="HGMaruGothicMPRO" panose="020F0600000000000000" pitchFamily="34" charset="-128"/>
                  <a:ea typeface="HGMaruGothicMPRO" panose="020F0600000000000000" pitchFamily="34" charset="-128"/>
                </a:rPr>
                <a:t>に限り</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点</a:t>
              </a:r>
              <a:r>
                <a:rPr lang="ja-JP" altLang="en-US" sz="1500">
                  <a:solidFill>
                    <a:schemeClr val="tx1"/>
                  </a:solidFill>
                  <a:effectLst/>
                  <a:latin typeface="HGMaruGothicMPRO" panose="020F0600000000000000" pitchFamily="34" charset="-128"/>
                  <a:ea typeface="HGMaruGothicMPRO" panose="020F0600000000000000" pitchFamily="34" charset="-128"/>
                </a:rPr>
                <a:t>を所定点数に加算する。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タイトル 1">
              <a:extLst>
                <a:ext uri="{FF2B5EF4-FFF2-40B4-BE49-F238E27FC236}">
                  <a16:creationId xmlns:a16="http://schemas.microsoft.com/office/drawing/2014/main" id="{A5D6E0F0-CD50-153F-F5F0-1897CDFC1C21}"/>
                </a:ext>
              </a:extLst>
            </p:cNvPr>
            <p:cNvSpPr txBox="1">
              <a:spLocks/>
            </p:cNvSpPr>
            <p:nvPr/>
          </p:nvSpPr>
          <p:spPr>
            <a:xfrm>
              <a:off x="6542930" y="1909823"/>
              <a:ext cx="5486400" cy="4709878"/>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初診料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6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注</a:t>
              </a:r>
              <a:r>
                <a:rPr lang="en-US" altLang="ja-JP" sz="1500" dirty="0">
                  <a:solidFill>
                    <a:schemeClr val="tx1"/>
                  </a:solidFill>
                  <a:latin typeface="HGMaruGothicMPRO" panose="020F0600000000000000" pitchFamily="34" charset="-128"/>
                  <a:ea typeface="HGMaruGothicMPRO" panose="020F0600000000000000" pitchFamily="34" charset="-128"/>
                </a:rPr>
                <a:t>15</a:t>
              </a:r>
              <a:r>
                <a:rPr lang="ja-JP" altLang="en-US" sz="1500">
                  <a:solidFill>
                    <a:schemeClr val="tx1"/>
                  </a:solidFill>
                  <a:latin typeface="HGMaruGothicMPRO" panose="020F0600000000000000" pitchFamily="34" charset="-128"/>
                  <a:ea typeface="HGMaruGothicMPRO" panose="020F0600000000000000" pitchFamily="34" charset="-128"/>
                </a:rPr>
                <a:t>　</a:t>
              </a:r>
              <a:r>
                <a:rPr lang="ja-JP" altLang="en-US" sz="1500">
                  <a:solidFill>
                    <a:schemeClr val="tx1"/>
                  </a:solidFill>
                  <a:effectLst/>
                  <a:latin typeface="HGMaruGothicMPRO" panose="020F0600000000000000" pitchFamily="34" charset="-128"/>
                  <a:ea typeface="HGMaruGothicMPRO" panose="020F0600000000000000" pitchFamily="34" charset="-128"/>
                </a:rPr>
                <a:t>別に厚生労働大臣が定める施設基準を満たす保険医療機関を受診した患者に対して</a:t>
              </a:r>
              <a:r>
                <a:rPr lang="ja-JP" altLang="en-US" sz="1500">
                  <a:solidFill>
                    <a:srgbClr val="FF0000"/>
                  </a:solidFill>
                  <a:effectLst/>
                  <a:latin typeface="HGMaruGothicMPRO" panose="020F0600000000000000" pitchFamily="34" charset="-128"/>
                  <a:ea typeface="HGMaruGothicMPRO" panose="020F0600000000000000" pitchFamily="34" charset="-128"/>
                </a:rPr>
                <a:t>十分な情報を取得した上で</a:t>
              </a:r>
              <a:r>
                <a:rPr lang="ja-JP" altLang="en-US" sz="1500">
                  <a:solidFill>
                    <a:schemeClr val="tx1"/>
                  </a:solidFill>
                  <a:effectLst/>
                  <a:latin typeface="HGMaruGothicMPRO" panose="020F0600000000000000" pitchFamily="34" charset="-128"/>
                  <a:ea typeface="HGMaruGothicMPRO" panose="020F0600000000000000" pitchFamily="34" charset="-128"/>
                </a:rPr>
                <a:t>初診を行った場合は、</a:t>
              </a:r>
              <a:r>
                <a:rPr lang="ja-JP" altLang="en-US" sz="1500" b="1">
                  <a:solidFill>
                    <a:srgbClr val="0432FF"/>
                  </a:solidFill>
                  <a:effectLst/>
                  <a:latin typeface="HGMaruGothicMPRO" panose="020F0600000000000000" pitchFamily="34" charset="-128"/>
                  <a:ea typeface="HGMaruGothicMPRO" panose="020F0600000000000000" pitchFamily="34" charset="-128"/>
                </a:rPr>
                <a:t>医療情報取得加算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chemeClr val="tx1"/>
                  </a:solidFill>
                  <a:effectLst/>
                  <a:latin typeface="HGMaruGothicMPRO" panose="020F0600000000000000" pitchFamily="34" charset="-128"/>
                  <a:ea typeface="HGMaruGothicMPRO" panose="020F0600000000000000" pitchFamily="34" charset="-128"/>
                </a:rPr>
                <a:t>として、</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回</a:t>
              </a:r>
              <a:r>
                <a:rPr lang="ja-JP" altLang="en-US" sz="1500">
                  <a:solidFill>
                    <a:schemeClr val="tx1"/>
                  </a:solidFill>
                  <a:effectLst/>
                  <a:latin typeface="HGMaruGothicMPRO" panose="020F0600000000000000" pitchFamily="34" charset="-128"/>
                  <a:ea typeface="HGMaruGothicMPRO" panose="020F0600000000000000" pitchFamily="34" charset="-128"/>
                </a:rPr>
                <a:t>に限り</a:t>
              </a:r>
              <a:r>
                <a:rPr lang="en-US" altLang="ja-JP" sz="1500" dirty="0">
                  <a:solidFill>
                    <a:srgbClr val="0432FF"/>
                  </a:solidFill>
                  <a:latin typeface="HGMaruGothicMPRO" panose="020F0600000000000000" pitchFamily="34" charset="-128"/>
                  <a:ea typeface="HGMaruGothicMPRO" panose="020F0600000000000000" pitchFamily="34" charset="-128"/>
                </a:rPr>
                <a:t>3</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chemeClr val="tx1"/>
                  </a:solidFill>
                  <a:effectLst/>
                  <a:latin typeface="HGMaruGothicMPRO" panose="020F0600000000000000" pitchFamily="34" charset="-128"/>
                  <a:ea typeface="HGMaruGothicMPRO" panose="020F0600000000000000" pitchFamily="34" charset="-128"/>
                </a:rPr>
                <a:t>を所定点数に加算する。ただし、健康保険法第</a:t>
              </a:r>
              <a:r>
                <a:rPr lang="en-US" altLang="ja-JP" sz="1500" dirty="0">
                  <a:solidFill>
                    <a:schemeClr val="tx1"/>
                  </a:solidFill>
                  <a:effectLst/>
                  <a:latin typeface="HGMaruGothicMPRO" panose="020F0600000000000000" pitchFamily="34" charset="-128"/>
                  <a:ea typeface="HGMaruGothicMPRO" panose="020F0600000000000000" pitchFamily="34" charset="-128"/>
                </a:rPr>
                <a:t>3</a:t>
              </a:r>
              <a:r>
                <a:rPr lang="ja-JP" altLang="en-US" sz="1500">
                  <a:solidFill>
                    <a:schemeClr val="tx1"/>
                  </a:solidFill>
                  <a:effectLst/>
                  <a:latin typeface="HGMaruGothicMPRO" panose="020F0600000000000000" pitchFamily="34" charset="-128"/>
                  <a:ea typeface="HGMaruGothicMPRO" panose="020F0600000000000000" pitchFamily="34" charset="-128"/>
                </a:rPr>
                <a:t>条第</a:t>
              </a:r>
              <a:r>
                <a:rPr lang="en-US" altLang="ja-JP" sz="1500" dirty="0">
                  <a:solidFill>
                    <a:schemeClr val="tx1"/>
                  </a:solidFill>
                  <a:effectLst/>
                  <a:latin typeface="HGMaruGothicMPRO" panose="020F0600000000000000" pitchFamily="34" charset="-128"/>
                  <a:ea typeface="HGMaruGothicMPRO" panose="020F0600000000000000" pitchFamily="34" charset="-128"/>
                </a:rPr>
                <a:t>13</a:t>
              </a:r>
              <a:r>
                <a:rPr lang="ja-JP" altLang="en-US" sz="1500">
                  <a:solidFill>
                    <a:schemeClr val="tx1"/>
                  </a:solidFill>
                  <a:effectLst/>
                  <a:latin typeface="HGMaruGothicMPRO" panose="020F0600000000000000" pitchFamily="34" charset="-128"/>
                  <a:ea typeface="HGMaruGothicMPRO" panose="020F0600000000000000" pitchFamily="34" charset="-128"/>
                </a:rPr>
                <a:t>項に規定する電子資格確認により当該患者に係る診療情報を取得等した場合又は他の保険医療機関から当該患者に係る診療情報等の提供を受けた場合にあっては、</a:t>
              </a:r>
              <a:r>
                <a:rPr lang="ja-JP" altLang="en-US" sz="1500" b="1">
                  <a:solidFill>
                    <a:srgbClr val="0432FF"/>
                  </a:solidFill>
                  <a:effectLst/>
                  <a:latin typeface="HGMaruGothicMPRO" panose="020F0600000000000000" pitchFamily="34" charset="-128"/>
                  <a:ea typeface="HGMaruGothicMPRO" panose="020F0600000000000000" pitchFamily="34" charset="-128"/>
                </a:rPr>
                <a:t>医療情報取得加算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として、</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en-US" altLang="ja-JP" sz="1500" dirty="0">
                  <a:solidFill>
                    <a:srgbClr val="FF0000"/>
                  </a:solidFill>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回</a:t>
              </a:r>
              <a:r>
                <a:rPr lang="ja-JP" altLang="en-US" sz="1500">
                  <a:solidFill>
                    <a:schemeClr val="tx1"/>
                  </a:solidFill>
                  <a:effectLst/>
                  <a:latin typeface="HGMaruGothicMPRO" panose="020F0600000000000000" pitchFamily="34" charset="-128"/>
                  <a:ea typeface="HGMaruGothicMPRO" panose="020F0600000000000000" pitchFamily="34" charset="-128"/>
                </a:rPr>
                <a:t>に限り</a:t>
              </a:r>
              <a:r>
                <a:rPr lang="en-US" altLang="ja-JP" sz="1500" dirty="0">
                  <a:solidFill>
                    <a:srgbClr val="0432FF"/>
                  </a:solidFill>
                  <a:latin typeface="HGMaruGothicMPRO" panose="020F0600000000000000" pitchFamily="34" charset="-128"/>
                  <a:ea typeface="HGMaruGothicMPRO" panose="020F0600000000000000" pitchFamily="34" charset="-128"/>
                </a:rPr>
                <a:t>1</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chemeClr val="tx1"/>
                  </a:solidFill>
                  <a:effectLst/>
                  <a:latin typeface="HGMaruGothicMPRO" panose="020F0600000000000000" pitchFamily="34" charset="-128"/>
                  <a:ea typeface="HGMaruGothicMPRO" panose="020F0600000000000000" pitchFamily="34" charset="-128"/>
                </a:rPr>
                <a:t>を所定点数に加算する。 </a:t>
              </a: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右矢印 10">
              <a:extLst>
                <a:ext uri="{FF2B5EF4-FFF2-40B4-BE49-F238E27FC236}">
                  <a16:creationId xmlns:a16="http://schemas.microsoft.com/office/drawing/2014/main" id="{9AFCF26E-DB8B-23DE-A775-F6C55767D20B}"/>
                </a:ext>
              </a:extLst>
            </p:cNvPr>
            <p:cNvSpPr/>
            <p:nvPr/>
          </p:nvSpPr>
          <p:spPr>
            <a:xfrm>
              <a:off x="5867028" y="39035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六角形 11">
              <a:extLst>
                <a:ext uri="{FF2B5EF4-FFF2-40B4-BE49-F238E27FC236}">
                  <a16:creationId xmlns:a16="http://schemas.microsoft.com/office/drawing/2014/main" id="{FA2ED20F-F166-84EC-8F09-EB764CF75930}"/>
                </a:ext>
              </a:extLst>
            </p:cNvPr>
            <p:cNvSpPr/>
            <p:nvPr/>
          </p:nvSpPr>
          <p:spPr>
            <a:xfrm>
              <a:off x="11256796" y="599130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sp>
        <p:nvSpPr>
          <p:cNvPr id="7" name="タイトル 1">
            <a:extLst>
              <a:ext uri="{FF2B5EF4-FFF2-40B4-BE49-F238E27FC236}">
                <a16:creationId xmlns:a16="http://schemas.microsoft.com/office/drawing/2014/main" id="{E8FAC783-ADF1-7EA7-B25D-89FD403FD9AB}"/>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9" name="タイトル 1">
            <a:extLst>
              <a:ext uri="{FF2B5EF4-FFF2-40B4-BE49-F238E27FC236}">
                <a16:creationId xmlns:a16="http://schemas.microsoft.com/office/drawing/2014/main" id="{8F67C1C0-D09C-EF82-CA27-7BA907042AE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B51B806E-D453-D1E1-ED9E-62E372D9E94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医療情報・システム基盤整備体制充実加算の見直し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15" name="グループ化 14">
            <a:extLst>
              <a:ext uri="{FF2B5EF4-FFF2-40B4-BE49-F238E27FC236}">
                <a16:creationId xmlns:a16="http://schemas.microsoft.com/office/drawing/2014/main" id="{BD8324DE-0136-9733-6DDB-0BC901CFE606}"/>
              </a:ext>
            </a:extLst>
          </p:cNvPr>
          <p:cNvGrpSpPr>
            <a:grpSpLocks noChangeAspect="1"/>
          </p:cNvGrpSpPr>
          <p:nvPr/>
        </p:nvGrpSpPr>
        <p:grpSpPr>
          <a:xfrm>
            <a:off x="1033541" y="4746788"/>
            <a:ext cx="3853737" cy="1883228"/>
            <a:chOff x="971417" y="2321598"/>
            <a:chExt cx="9406012" cy="4596491"/>
          </a:xfrm>
        </p:grpSpPr>
        <p:grpSp>
          <p:nvGrpSpPr>
            <p:cNvPr id="16" name="グループ化 15">
              <a:extLst>
                <a:ext uri="{FF2B5EF4-FFF2-40B4-BE49-F238E27FC236}">
                  <a16:creationId xmlns:a16="http://schemas.microsoft.com/office/drawing/2014/main" id="{7B803189-719A-BDA5-E851-E19D435FF22E}"/>
                </a:ext>
              </a:extLst>
            </p:cNvPr>
            <p:cNvGrpSpPr/>
            <p:nvPr/>
          </p:nvGrpSpPr>
          <p:grpSpPr>
            <a:xfrm>
              <a:off x="971417" y="2321598"/>
              <a:ext cx="5080000" cy="4546600"/>
              <a:chOff x="535988" y="2495768"/>
              <a:chExt cx="5080000" cy="4546600"/>
            </a:xfrm>
          </p:grpSpPr>
          <p:pic>
            <p:nvPicPr>
              <p:cNvPr id="18" name="図 17">
                <a:extLst>
                  <a:ext uri="{FF2B5EF4-FFF2-40B4-BE49-F238E27FC236}">
                    <a16:creationId xmlns:a16="http://schemas.microsoft.com/office/drawing/2014/main" id="{40A3334B-12BF-F0DB-427E-94F370C95C0F}"/>
                  </a:ext>
                </a:extLst>
              </p:cNvPr>
              <p:cNvPicPr>
                <a:picLocks noChangeAspect="1"/>
              </p:cNvPicPr>
              <p:nvPr/>
            </p:nvPicPr>
            <p:blipFill>
              <a:blip r:embed="rId2"/>
              <a:stretch>
                <a:fillRect/>
              </a:stretch>
            </p:blipFill>
            <p:spPr>
              <a:xfrm>
                <a:off x="2612632" y="3269232"/>
                <a:ext cx="2347346" cy="2513693"/>
              </a:xfrm>
              <a:prstGeom prst="rect">
                <a:avLst/>
              </a:prstGeom>
            </p:spPr>
          </p:pic>
          <p:pic>
            <p:nvPicPr>
              <p:cNvPr id="19" name="図 18">
                <a:extLst>
                  <a:ext uri="{FF2B5EF4-FFF2-40B4-BE49-F238E27FC236}">
                    <a16:creationId xmlns:a16="http://schemas.microsoft.com/office/drawing/2014/main" id="{B2D6B4ED-4102-C3A4-8ADB-8708C078FAF5}"/>
                  </a:ext>
                </a:extLst>
              </p:cNvPr>
              <p:cNvPicPr>
                <a:picLocks noChangeAspect="1"/>
              </p:cNvPicPr>
              <p:nvPr/>
            </p:nvPicPr>
            <p:blipFill>
              <a:blip r:embed="rId3"/>
              <a:stretch>
                <a:fillRect/>
              </a:stretch>
            </p:blipFill>
            <p:spPr>
              <a:xfrm>
                <a:off x="535988" y="2495768"/>
                <a:ext cx="5080000" cy="4546600"/>
              </a:xfrm>
              <a:prstGeom prst="rect">
                <a:avLst/>
              </a:prstGeom>
            </p:spPr>
          </p:pic>
        </p:grpSp>
        <p:pic>
          <p:nvPicPr>
            <p:cNvPr id="17" name="図 16">
              <a:extLst>
                <a:ext uri="{FF2B5EF4-FFF2-40B4-BE49-F238E27FC236}">
                  <a16:creationId xmlns:a16="http://schemas.microsoft.com/office/drawing/2014/main" id="{24F1FF56-3DC2-C3E3-79CE-A2FCE03F1FA8}"/>
                </a:ext>
              </a:extLst>
            </p:cNvPr>
            <p:cNvPicPr>
              <a:picLocks noChangeAspect="1"/>
            </p:cNvPicPr>
            <p:nvPr/>
          </p:nvPicPr>
          <p:blipFill>
            <a:blip r:embed="rId4"/>
            <a:stretch>
              <a:fillRect/>
            </a:stretch>
          </p:blipFill>
          <p:spPr>
            <a:xfrm flipH="1">
              <a:off x="6888340" y="3429000"/>
              <a:ext cx="3489089" cy="3489089"/>
            </a:xfrm>
            <a:prstGeom prst="rect">
              <a:avLst/>
            </a:prstGeom>
          </p:spPr>
        </p:pic>
      </p:grpSp>
      <p:sp>
        <p:nvSpPr>
          <p:cNvPr id="5" name="スライド番号プレースホルダー 4">
            <a:extLst>
              <a:ext uri="{FF2B5EF4-FFF2-40B4-BE49-F238E27FC236}">
                <a16:creationId xmlns:a16="http://schemas.microsoft.com/office/drawing/2014/main" id="{20714851-2195-6F4A-E7AA-E9D75E469F9C}"/>
              </a:ext>
            </a:extLst>
          </p:cNvPr>
          <p:cNvSpPr>
            <a:spLocks noGrp="1"/>
          </p:cNvSpPr>
          <p:nvPr>
            <p:ph type="sldNum" sz="quarter" idx="12"/>
          </p:nvPr>
        </p:nvSpPr>
        <p:spPr/>
        <p:txBody>
          <a:bodyPr/>
          <a:lstStyle/>
          <a:p>
            <a:fld id="{7F53A4F6-1DED-4042-94B1-26CBF9BCF6BA}" type="slidenum">
              <a:rPr kumimoji="1" lang="ja-JP" altLang="en-US" smtClean="0"/>
              <a:t>64</a:t>
            </a:fld>
            <a:endParaRPr kumimoji="1" lang="ja-JP" altLang="en-US"/>
          </a:p>
        </p:txBody>
      </p:sp>
    </p:spTree>
    <p:extLst>
      <p:ext uri="{BB962C8B-B14F-4D97-AF65-F5344CB8AC3E}">
        <p14:creationId xmlns:p14="http://schemas.microsoft.com/office/powerpoint/2010/main" val="1093694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A6334-5913-AAE0-308E-ECD6B8992FF2}"/>
            </a:ext>
          </a:extLst>
        </p:cNvPr>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700FF36-6AA8-5D69-E36A-1AECA8E0873B}"/>
              </a:ext>
            </a:extLst>
          </p:cNvPr>
          <p:cNvGrpSpPr/>
          <p:nvPr/>
        </p:nvGrpSpPr>
        <p:grpSpPr>
          <a:xfrm>
            <a:off x="221570" y="1979271"/>
            <a:ext cx="11970430" cy="4862739"/>
            <a:chOff x="285070" y="1979271"/>
            <a:chExt cx="11970430" cy="4862739"/>
          </a:xfrm>
        </p:grpSpPr>
        <p:sp>
          <p:nvSpPr>
            <p:cNvPr id="4" name="タイトル 1">
              <a:extLst>
                <a:ext uri="{FF2B5EF4-FFF2-40B4-BE49-F238E27FC236}">
                  <a16:creationId xmlns:a16="http://schemas.microsoft.com/office/drawing/2014/main" id="{0B290217-C855-FE4C-525D-7A74435A5D21}"/>
                </a:ext>
              </a:extLst>
            </p:cNvPr>
            <p:cNvSpPr txBox="1">
              <a:spLocks/>
            </p:cNvSpPr>
            <p:nvPr/>
          </p:nvSpPr>
          <p:spPr>
            <a:xfrm>
              <a:off x="285070" y="1979271"/>
              <a:ext cx="5487080" cy="464043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再診料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6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第３　初・再診料の施設基準等</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３の７　</a:t>
              </a:r>
              <a:r>
                <a:rPr lang="ja-JP" altLang="en-US" sz="1500">
                  <a:solidFill>
                    <a:srgbClr val="FF0000"/>
                  </a:solidFill>
                  <a:effectLst/>
                  <a:latin typeface="HGMaruGothicMPRO" panose="020F0600000000000000" pitchFamily="34" charset="-128"/>
                  <a:ea typeface="HGMaruGothicMPRO" panose="020F0600000000000000" pitchFamily="34" charset="-128"/>
                </a:rPr>
                <a:t>医療情報・システム基盤整備体制充実加算</a:t>
              </a:r>
              <a:r>
                <a:rPr lang="ja-JP" altLang="en-US" sz="1500">
                  <a:solidFill>
                    <a:schemeClr val="tx1"/>
                  </a:solidFill>
                  <a:effectLst/>
                  <a:latin typeface="HGMaruGothicMPRO" panose="020F0600000000000000" pitchFamily="34" charset="-128"/>
                  <a:ea typeface="HGMaruGothicMPRO" panose="020F0600000000000000" pitchFamily="34" charset="-128"/>
                </a:rPr>
                <a:t>の施設基準</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略</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0" name="タイトル 1">
              <a:extLst>
                <a:ext uri="{FF2B5EF4-FFF2-40B4-BE49-F238E27FC236}">
                  <a16:creationId xmlns:a16="http://schemas.microsoft.com/office/drawing/2014/main" id="{E6F9345B-5479-F349-6D84-8BD013E9ABB7}"/>
                </a:ext>
              </a:extLst>
            </p:cNvPr>
            <p:cNvSpPr txBox="1">
              <a:spLocks/>
            </p:cNvSpPr>
            <p:nvPr/>
          </p:nvSpPr>
          <p:spPr>
            <a:xfrm>
              <a:off x="6542930" y="1979271"/>
              <a:ext cx="5486400" cy="4640430"/>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000" u="sng" dirty="0">
                  <a:solidFill>
                    <a:schemeClr val="tx1"/>
                  </a:solidFill>
                  <a:latin typeface="HGMaruGothicMPRO" panose="020F0600000000000000" pitchFamily="34" charset="-128"/>
                  <a:ea typeface="HGMaruGothicMPRO" panose="020F0600000000000000" pitchFamily="34" charset="-128"/>
                </a:rPr>
                <a:t>【</a:t>
              </a:r>
              <a:r>
                <a:rPr lang="ja-JP" altLang="en-US" sz="2000" u="sng">
                  <a:solidFill>
                    <a:schemeClr val="tx1"/>
                  </a:solidFill>
                  <a:latin typeface="HGMaruGothicMPRO" panose="020F0600000000000000" pitchFamily="34" charset="-128"/>
                  <a:ea typeface="HGMaruGothicMPRO" panose="020F0600000000000000" pitchFamily="34" charset="-128"/>
                </a:rPr>
                <a:t>再診料</a:t>
              </a:r>
              <a:r>
                <a:rPr lang="en-US" altLang="ja-JP" sz="2000" u="sng" dirty="0">
                  <a:solidFill>
                    <a:schemeClr val="tx1"/>
                  </a:solidFill>
                  <a:latin typeface="HGMaruGothicMPRO" panose="020F0600000000000000" pitchFamily="34" charset="-128"/>
                  <a:ea typeface="HGMaruGothicMPRO" panose="020F0600000000000000" pitchFamily="34" charset="-128"/>
                </a:rPr>
                <a:t>】</a:t>
              </a:r>
              <a:endParaRPr lang="en-US" altLang="ja-JP" sz="400" u="sng" dirty="0">
                <a:solidFill>
                  <a:schemeClr val="tx1"/>
                </a:solidFill>
                <a:latin typeface="HGMaruGothicMPRO" panose="020F0600000000000000" pitchFamily="34" charset="-128"/>
                <a:ea typeface="HGMaruGothicMPRO" panose="020F0600000000000000" pitchFamily="34" charset="-128"/>
              </a:endParaRPr>
            </a:p>
            <a:p>
              <a:pPr algn="l"/>
              <a:r>
                <a:rPr lang="en-US" altLang="ja-JP" sz="400" dirty="0">
                  <a:solidFill>
                    <a:schemeClr val="tx1"/>
                  </a:solidFill>
                  <a:latin typeface="HGMaruGothicMPRO" panose="020F0600000000000000" pitchFamily="34" charset="-128"/>
                  <a:ea typeface="HGMaruGothicMPRO" panose="020F0600000000000000" pitchFamily="34" charset="-128"/>
                </a:rPr>
                <a:t> </a:t>
              </a:r>
              <a:endParaRPr lang="ja-JP" altLang="en-US" sz="4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600" dirty="0">
                  <a:solidFill>
                    <a:schemeClr val="tx1"/>
                  </a:solidFill>
                  <a:latin typeface="HGMaruGothicMPRO" panose="020F0600000000000000" pitchFamily="34" charset="-128"/>
                  <a:ea typeface="HGMaruGothicMPRO" panose="020F0600000000000000" pitchFamily="34" charset="-128"/>
                </a:rPr>
              </a:br>
              <a:r>
                <a:rPr lang="ja-JP" altLang="en-US" sz="1500">
                  <a:solidFill>
                    <a:srgbClr val="FF0000"/>
                  </a:solidFill>
                  <a:effectLst/>
                  <a:latin typeface="HGMaruGothicMPRO" panose="020F0600000000000000" pitchFamily="34" charset="-128"/>
                  <a:ea typeface="HGMaruGothicMPRO" panose="020F0600000000000000" pitchFamily="34" charset="-128"/>
                </a:rPr>
                <a:t>注</a:t>
              </a:r>
              <a:r>
                <a:rPr lang="en-US" altLang="ja-JP" sz="1500" dirty="0">
                  <a:solidFill>
                    <a:srgbClr val="FF0000"/>
                  </a:solidFill>
                  <a:latin typeface="HGMaruGothicMPRO" panose="020F0600000000000000" pitchFamily="34" charset="-128"/>
                  <a:ea typeface="HGMaruGothicMPRO" panose="020F0600000000000000" pitchFamily="34" charset="-128"/>
                </a:rPr>
                <a:t>11</a:t>
              </a:r>
              <a:r>
                <a:rPr lang="ja-JP" altLang="en-US" sz="1500">
                  <a:solidFill>
                    <a:srgbClr val="FF0000"/>
                  </a:solidFill>
                  <a:latin typeface="HGMaruGothicMPRO" panose="020F0600000000000000" pitchFamily="34" charset="-128"/>
                  <a:ea typeface="HGMaruGothicMPRO" panose="020F0600000000000000" pitchFamily="34" charset="-128"/>
                </a:rPr>
                <a:t>　</a:t>
              </a:r>
              <a:r>
                <a:rPr lang="ja-JP" altLang="en-US" sz="1500">
                  <a:solidFill>
                    <a:srgbClr val="FF0000"/>
                  </a:solidFill>
                  <a:effectLst/>
                  <a:latin typeface="HGMaruGothicMPRO" panose="020F0600000000000000" pitchFamily="34" charset="-128"/>
                  <a:ea typeface="HGMaruGothicMPRO" panose="020F0600000000000000" pitchFamily="34" charset="-128"/>
                </a:rPr>
                <a:t>別に厚生労働大臣が定める施設基準を満たす保険医療機関を受診した患者に対して十分な情報を取得した上で再診を行った場合は、</a:t>
              </a:r>
              <a:r>
                <a:rPr lang="ja-JP" altLang="en-US" sz="1500" b="1">
                  <a:solidFill>
                    <a:srgbClr val="0432FF"/>
                  </a:solidFill>
                  <a:effectLst/>
                  <a:latin typeface="HGMaruGothicMPRO" panose="020F0600000000000000" pitchFamily="34" charset="-128"/>
                  <a:ea typeface="HGMaruGothicMPRO" panose="020F0600000000000000" pitchFamily="34" charset="-128"/>
                </a:rPr>
                <a:t>医療情報取得加算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0432FF"/>
                  </a:solidFill>
                  <a:effectLst/>
                  <a:latin typeface="HGMaruGothicMPRO" panose="020F0600000000000000" pitchFamily="34" charset="-128"/>
                  <a:ea typeface="HGMaruGothicMPRO" panose="020F0600000000000000" pitchFamily="34" charset="-128"/>
                </a:rPr>
                <a:t>3</a:t>
              </a:r>
              <a:r>
                <a:rPr lang="ja-JP" altLang="en-US" sz="1500">
                  <a:solidFill>
                    <a:srgbClr val="0432FF"/>
                  </a:solidFill>
                  <a:effectLst/>
                  <a:latin typeface="HGMaruGothicMPRO" panose="020F0600000000000000" pitchFamily="34" charset="-128"/>
                  <a:ea typeface="HGMaruGothicMPRO" panose="020F0600000000000000" pitchFamily="34" charset="-128"/>
                </a:rPr>
                <a:t>月に</a:t>
              </a:r>
              <a:r>
                <a:rPr lang="en-US" altLang="ja-JP" sz="1500"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0432FF"/>
                  </a:solidFill>
                  <a:effectLst/>
                  <a:latin typeface="HGMaruGothicMPRO" panose="020F0600000000000000" pitchFamily="34" charset="-128"/>
                  <a:ea typeface="HGMaruGothicMPRO" panose="020F0600000000000000" pitchFamily="34" charset="-128"/>
                </a:rPr>
                <a:t>回</a:t>
              </a:r>
              <a:r>
                <a:rPr lang="ja-JP" altLang="en-US" sz="1500">
                  <a:solidFill>
                    <a:srgbClr val="FF0000"/>
                  </a:solidFill>
                  <a:effectLst/>
                  <a:latin typeface="HGMaruGothicMPRO" panose="020F0600000000000000" pitchFamily="34" charset="-128"/>
                  <a:ea typeface="HGMaruGothicMPRO" panose="020F0600000000000000" pitchFamily="34" charset="-128"/>
                </a:rPr>
                <a:t>に限り</a:t>
              </a:r>
              <a:r>
                <a:rPr lang="en-US" altLang="ja-JP" sz="1500" dirty="0">
                  <a:solidFill>
                    <a:srgbClr val="0432FF"/>
                  </a:solidFill>
                  <a:effectLst/>
                  <a:latin typeface="HGMaruGothicMPRO" panose="020F0600000000000000" pitchFamily="34" charset="-128"/>
                  <a:ea typeface="HGMaruGothicMPRO" panose="020F0600000000000000" pitchFamily="34" charset="-128"/>
                </a:rPr>
                <a:t>2</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を所定点数に加算する。ただし、健康保険法第</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条第</a:t>
              </a:r>
              <a:r>
                <a:rPr lang="en-US" altLang="ja-JP" sz="1500" dirty="0">
                  <a:solidFill>
                    <a:srgbClr val="FF0000"/>
                  </a:solidFill>
                  <a:effectLst/>
                  <a:latin typeface="HGMaruGothicMPRO" panose="020F0600000000000000" pitchFamily="34" charset="-128"/>
                  <a:ea typeface="HGMaruGothicMPRO" panose="020F0600000000000000" pitchFamily="34" charset="-128"/>
                </a:rPr>
                <a:t>13</a:t>
              </a:r>
              <a:r>
                <a:rPr lang="ja-JP" altLang="en-US" sz="1500">
                  <a:solidFill>
                    <a:srgbClr val="FF0000"/>
                  </a:solidFill>
                  <a:effectLst/>
                  <a:latin typeface="HGMaruGothicMPRO" panose="020F0600000000000000" pitchFamily="34" charset="-128"/>
                  <a:ea typeface="HGMaruGothicMPRO" panose="020F0600000000000000" pitchFamily="34" charset="-128"/>
                </a:rPr>
                <a:t>項に規定する電子資格確認により当該患者に係る診療情報を取得等した場合又は他の保険医療機関から当該患者に係る診療情報の提供を受けた場合にあっては、</a:t>
              </a:r>
              <a:r>
                <a:rPr lang="ja-JP" altLang="en-US" sz="1500" b="1">
                  <a:solidFill>
                    <a:srgbClr val="0432FF"/>
                  </a:solidFill>
                  <a:effectLst/>
                  <a:latin typeface="HGMaruGothicMPRO" panose="020F0600000000000000" pitchFamily="34" charset="-128"/>
                  <a:ea typeface="HGMaruGothicMPRO" panose="020F0600000000000000" pitchFamily="34" charset="-128"/>
                </a:rPr>
                <a:t>医療情報取得加算</a:t>
              </a:r>
              <a:r>
                <a:rPr lang="en-US" altLang="ja-JP" sz="1500" b="1" dirty="0">
                  <a:solidFill>
                    <a:srgbClr val="0432FF"/>
                  </a:solidFill>
                  <a:effectLst/>
                  <a:latin typeface="HGMaruGothicMPRO" panose="020F0600000000000000" pitchFamily="34" charset="-128"/>
                  <a:ea typeface="HGMaruGothicMPRO" panose="020F0600000000000000" pitchFamily="34" charset="-128"/>
                </a:rPr>
                <a:t>4</a:t>
              </a:r>
              <a:r>
                <a:rPr lang="ja-JP" altLang="en-US" sz="1500">
                  <a:solidFill>
                    <a:srgbClr val="FF0000"/>
                  </a:solidFill>
                  <a:effectLst/>
                  <a:latin typeface="HGMaruGothicMPRO" panose="020F0600000000000000" pitchFamily="34" charset="-128"/>
                  <a:ea typeface="HGMaruGothicMPRO" panose="020F0600000000000000" pitchFamily="34" charset="-128"/>
                </a:rPr>
                <a:t>として、</a:t>
              </a:r>
              <a:r>
                <a:rPr lang="en-US" altLang="ja-JP" sz="1500" dirty="0">
                  <a:solidFill>
                    <a:srgbClr val="0432FF"/>
                  </a:solidFill>
                  <a:effectLst/>
                  <a:latin typeface="HGMaruGothicMPRO" panose="020F0600000000000000" pitchFamily="34" charset="-128"/>
                  <a:ea typeface="HGMaruGothicMPRO" panose="020F0600000000000000" pitchFamily="34" charset="-128"/>
                </a:rPr>
                <a:t>3</a:t>
              </a:r>
              <a:r>
                <a:rPr lang="ja-JP" altLang="en-US" sz="1500">
                  <a:solidFill>
                    <a:srgbClr val="0432FF"/>
                  </a:solidFill>
                  <a:effectLst/>
                  <a:latin typeface="HGMaruGothicMPRO" panose="020F0600000000000000" pitchFamily="34" charset="-128"/>
                  <a:ea typeface="HGMaruGothicMPRO" panose="020F0600000000000000" pitchFamily="34" charset="-128"/>
                </a:rPr>
                <a:t>月に</a:t>
              </a:r>
              <a:r>
                <a:rPr lang="en-US" altLang="ja-JP" sz="1500"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0432FF"/>
                  </a:solidFill>
                  <a:effectLst/>
                  <a:latin typeface="HGMaruGothicMPRO" panose="020F0600000000000000" pitchFamily="34" charset="-128"/>
                  <a:ea typeface="HGMaruGothicMPRO" panose="020F0600000000000000" pitchFamily="34" charset="-128"/>
                </a:rPr>
                <a:t>回</a:t>
              </a:r>
              <a:r>
                <a:rPr lang="ja-JP" altLang="en-US" sz="1500">
                  <a:solidFill>
                    <a:srgbClr val="FF0000"/>
                  </a:solidFill>
                  <a:effectLst/>
                  <a:latin typeface="HGMaruGothicMPRO" panose="020F0600000000000000" pitchFamily="34" charset="-128"/>
                  <a:ea typeface="HGMaruGothicMPRO" panose="020F0600000000000000" pitchFamily="34" charset="-128"/>
                </a:rPr>
                <a:t>に限り</a:t>
              </a:r>
              <a:r>
                <a:rPr lang="en-US" altLang="ja-JP" sz="1500" dirty="0">
                  <a:solidFill>
                    <a:srgbClr val="0432FF"/>
                  </a:solidFill>
                  <a:effectLst/>
                  <a:latin typeface="HGMaruGothicMPRO" panose="020F0600000000000000" pitchFamily="34" charset="-128"/>
                  <a:ea typeface="HGMaruGothicMPRO" panose="020F0600000000000000" pitchFamily="34" charset="-128"/>
                </a:rPr>
                <a:t>1</a:t>
              </a:r>
              <a:r>
                <a:rPr lang="ja-JP" altLang="en-US" sz="1500">
                  <a:solidFill>
                    <a:srgbClr val="0432FF"/>
                  </a:solidFill>
                  <a:effectLst/>
                  <a:latin typeface="HGMaruGothicMPRO" panose="020F0600000000000000" pitchFamily="34" charset="-128"/>
                  <a:ea typeface="HGMaruGothicMPRO" panose="020F0600000000000000" pitchFamily="34" charset="-128"/>
                </a:rPr>
                <a:t>点</a:t>
              </a:r>
              <a:r>
                <a:rPr lang="ja-JP" altLang="en-US" sz="1500">
                  <a:solidFill>
                    <a:srgbClr val="FF0000"/>
                  </a:solidFill>
                  <a:effectLst/>
                  <a:latin typeface="HGMaruGothicMPRO" panose="020F0600000000000000" pitchFamily="34" charset="-128"/>
                  <a:ea typeface="HGMaruGothicMPRO" panose="020F0600000000000000" pitchFamily="34" charset="-128"/>
                </a:rPr>
                <a:t>を所定点数に加算する。 </a:t>
              </a: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p>
            <a:p>
              <a:pPr algn="l"/>
              <a:r>
                <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1500">
                  <a:solidFill>
                    <a:schemeClr val="tx1"/>
                  </a:solidFill>
                  <a:latin typeface="HGMaruGothicMPRO" panose="020F0600000000000000" pitchFamily="34" charset="-128"/>
                  <a:ea typeface="HGMaruGothicMPRO" panose="020F0600000000000000" pitchFamily="34" charset="-128"/>
                  <a:cs typeface="HG丸ｺﾞｼｯｸM-PRO"/>
                </a:rPr>
                <a:t>外来診療料についても同様。</a:t>
              </a:r>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［施設基準］</a:t>
              </a:r>
              <a:br>
                <a:rPr lang="en-US" altLang="ja-JP" sz="16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第３　初・再診料の施設基準等</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３の７　</a:t>
              </a:r>
              <a:r>
                <a:rPr lang="ja-JP" altLang="en-US" sz="1500">
                  <a:solidFill>
                    <a:srgbClr val="FF0000"/>
                  </a:solidFill>
                  <a:effectLst/>
                  <a:latin typeface="HGMaruGothicMPRO" panose="020F0600000000000000" pitchFamily="34" charset="-128"/>
                  <a:ea typeface="HGMaruGothicMPRO" panose="020F0600000000000000" pitchFamily="34" charset="-128"/>
                </a:rPr>
                <a:t>医療情報取得加算</a:t>
              </a:r>
              <a:r>
                <a:rPr lang="ja-JP" altLang="en-US" sz="1500">
                  <a:solidFill>
                    <a:schemeClr val="tx1"/>
                  </a:solidFill>
                  <a:effectLst/>
                  <a:latin typeface="HGMaruGothicMPRO" panose="020F0600000000000000" pitchFamily="34" charset="-128"/>
                  <a:ea typeface="HGMaruGothicMPRO" panose="020F0600000000000000" pitchFamily="34" charset="-128"/>
                </a:rPr>
                <a:t>の施設基準</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略</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11" name="右矢印 10">
              <a:extLst>
                <a:ext uri="{FF2B5EF4-FFF2-40B4-BE49-F238E27FC236}">
                  <a16:creationId xmlns:a16="http://schemas.microsoft.com/office/drawing/2014/main" id="{68AF9D74-EB45-E013-31FE-8022A6B2489D}"/>
                </a:ext>
              </a:extLst>
            </p:cNvPr>
            <p:cNvSpPr/>
            <p:nvPr/>
          </p:nvSpPr>
          <p:spPr>
            <a:xfrm>
              <a:off x="5867028" y="390357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六角形 11">
              <a:extLst>
                <a:ext uri="{FF2B5EF4-FFF2-40B4-BE49-F238E27FC236}">
                  <a16:creationId xmlns:a16="http://schemas.microsoft.com/office/drawing/2014/main" id="{736CD47D-28B2-D5EA-DCE3-434D4CB835BA}"/>
                </a:ext>
              </a:extLst>
            </p:cNvPr>
            <p:cNvSpPr/>
            <p:nvPr/>
          </p:nvSpPr>
          <p:spPr>
            <a:xfrm>
              <a:off x="11256796" y="599130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sp>
        <p:nvSpPr>
          <p:cNvPr id="7" name="タイトル 1">
            <a:extLst>
              <a:ext uri="{FF2B5EF4-FFF2-40B4-BE49-F238E27FC236}">
                <a16:creationId xmlns:a16="http://schemas.microsoft.com/office/drawing/2014/main" id="{DB1F97F1-0565-8A9A-6032-6D6BBE2A546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9" name="タイトル 1">
            <a:extLst>
              <a:ext uri="{FF2B5EF4-FFF2-40B4-BE49-F238E27FC236}">
                <a16:creationId xmlns:a16="http://schemas.microsoft.com/office/drawing/2014/main" id="{DB3904C1-9251-2DB9-25D0-EFD4F73F9415}"/>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901EB6F2-AD53-2B8B-6F63-555BBD827620}"/>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①</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医療情報・システム基盤整備体制充実加算の見直し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5" name="グループ化 4">
            <a:extLst>
              <a:ext uri="{FF2B5EF4-FFF2-40B4-BE49-F238E27FC236}">
                <a16:creationId xmlns:a16="http://schemas.microsoft.com/office/drawing/2014/main" id="{AE203DBD-F23D-B104-CF3A-E780272F2122}"/>
              </a:ext>
            </a:extLst>
          </p:cNvPr>
          <p:cNvGrpSpPr>
            <a:grpSpLocks noChangeAspect="1"/>
          </p:cNvGrpSpPr>
          <p:nvPr/>
        </p:nvGrpSpPr>
        <p:grpSpPr>
          <a:xfrm>
            <a:off x="959509" y="3015342"/>
            <a:ext cx="4181469" cy="2043383"/>
            <a:chOff x="971417" y="2321598"/>
            <a:chExt cx="9406012" cy="4596491"/>
          </a:xfrm>
        </p:grpSpPr>
        <p:grpSp>
          <p:nvGrpSpPr>
            <p:cNvPr id="6" name="グループ化 5">
              <a:extLst>
                <a:ext uri="{FF2B5EF4-FFF2-40B4-BE49-F238E27FC236}">
                  <a16:creationId xmlns:a16="http://schemas.microsoft.com/office/drawing/2014/main" id="{FD57A1AD-7342-474C-2A3A-6F63402FAE87}"/>
                </a:ext>
              </a:extLst>
            </p:cNvPr>
            <p:cNvGrpSpPr/>
            <p:nvPr/>
          </p:nvGrpSpPr>
          <p:grpSpPr>
            <a:xfrm>
              <a:off x="971417" y="2321598"/>
              <a:ext cx="5080000" cy="4546600"/>
              <a:chOff x="535988" y="2495768"/>
              <a:chExt cx="5080000" cy="4546600"/>
            </a:xfrm>
          </p:grpSpPr>
          <p:pic>
            <p:nvPicPr>
              <p:cNvPr id="13" name="図 12">
                <a:extLst>
                  <a:ext uri="{FF2B5EF4-FFF2-40B4-BE49-F238E27FC236}">
                    <a16:creationId xmlns:a16="http://schemas.microsoft.com/office/drawing/2014/main" id="{DA78BFAC-CB54-70EF-1871-5EBB1C2B534B}"/>
                  </a:ext>
                </a:extLst>
              </p:cNvPr>
              <p:cNvPicPr>
                <a:picLocks noChangeAspect="1"/>
              </p:cNvPicPr>
              <p:nvPr/>
            </p:nvPicPr>
            <p:blipFill>
              <a:blip r:embed="rId2"/>
              <a:stretch>
                <a:fillRect/>
              </a:stretch>
            </p:blipFill>
            <p:spPr>
              <a:xfrm>
                <a:off x="2612632" y="3269232"/>
                <a:ext cx="2347346" cy="2513693"/>
              </a:xfrm>
              <a:prstGeom prst="rect">
                <a:avLst/>
              </a:prstGeom>
            </p:spPr>
          </p:pic>
          <p:pic>
            <p:nvPicPr>
              <p:cNvPr id="14" name="図 13">
                <a:extLst>
                  <a:ext uri="{FF2B5EF4-FFF2-40B4-BE49-F238E27FC236}">
                    <a16:creationId xmlns:a16="http://schemas.microsoft.com/office/drawing/2014/main" id="{0BF6B144-6786-C42A-C14D-9A11589A4765}"/>
                  </a:ext>
                </a:extLst>
              </p:cNvPr>
              <p:cNvPicPr>
                <a:picLocks noChangeAspect="1"/>
              </p:cNvPicPr>
              <p:nvPr/>
            </p:nvPicPr>
            <p:blipFill>
              <a:blip r:embed="rId3"/>
              <a:stretch>
                <a:fillRect/>
              </a:stretch>
            </p:blipFill>
            <p:spPr>
              <a:xfrm>
                <a:off x="535988" y="2495768"/>
                <a:ext cx="5080000" cy="4546600"/>
              </a:xfrm>
              <a:prstGeom prst="rect">
                <a:avLst/>
              </a:prstGeom>
            </p:spPr>
          </p:pic>
        </p:grpSp>
        <p:pic>
          <p:nvPicPr>
            <p:cNvPr id="8" name="図 7">
              <a:extLst>
                <a:ext uri="{FF2B5EF4-FFF2-40B4-BE49-F238E27FC236}">
                  <a16:creationId xmlns:a16="http://schemas.microsoft.com/office/drawing/2014/main" id="{0F1D6517-BA64-9DB1-47B4-7EE00C3A1B2C}"/>
                </a:ext>
              </a:extLst>
            </p:cNvPr>
            <p:cNvPicPr>
              <a:picLocks noChangeAspect="1"/>
            </p:cNvPicPr>
            <p:nvPr/>
          </p:nvPicPr>
          <p:blipFill>
            <a:blip r:embed="rId4"/>
            <a:stretch>
              <a:fillRect/>
            </a:stretch>
          </p:blipFill>
          <p:spPr>
            <a:xfrm flipH="1">
              <a:off x="6888340" y="3429000"/>
              <a:ext cx="3489089" cy="3489089"/>
            </a:xfrm>
            <a:prstGeom prst="rect">
              <a:avLst/>
            </a:prstGeom>
          </p:spPr>
        </p:pic>
      </p:grpSp>
      <p:sp>
        <p:nvSpPr>
          <p:cNvPr id="15" name="スライド番号プレースホルダー 14">
            <a:extLst>
              <a:ext uri="{FF2B5EF4-FFF2-40B4-BE49-F238E27FC236}">
                <a16:creationId xmlns:a16="http://schemas.microsoft.com/office/drawing/2014/main" id="{3ECEF4C9-068F-DA0E-033F-BF21BE26A72D}"/>
              </a:ext>
            </a:extLst>
          </p:cNvPr>
          <p:cNvSpPr>
            <a:spLocks noGrp="1"/>
          </p:cNvSpPr>
          <p:nvPr>
            <p:ph type="sldNum" sz="quarter" idx="12"/>
          </p:nvPr>
        </p:nvSpPr>
        <p:spPr/>
        <p:txBody>
          <a:bodyPr/>
          <a:lstStyle/>
          <a:p>
            <a:fld id="{7F53A4F6-1DED-4042-94B1-26CBF9BCF6BA}" type="slidenum">
              <a:rPr kumimoji="1" lang="ja-JP" altLang="en-US" smtClean="0"/>
              <a:t>65</a:t>
            </a:fld>
            <a:endParaRPr kumimoji="1" lang="ja-JP" altLang="en-US"/>
          </a:p>
        </p:txBody>
      </p:sp>
    </p:spTree>
    <p:extLst>
      <p:ext uri="{BB962C8B-B14F-4D97-AF65-F5344CB8AC3E}">
        <p14:creationId xmlns:p14="http://schemas.microsoft.com/office/powerpoint/2010/main" val="22390603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9C552-CF1E-92C9-0860-47BFEE42C8DA}"/>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E3D5107A-2CCE-29BF-D2D6-76E2AD2B1804}"/>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6000" dirty="0">
                <a:solidFill>
                  <a:schemeClr val="tx1"/>
                </a:solidFill>
                <a:latin typeface="HG丸ｺﾞｼｯｸM-PRO"/>
                <a:ea typeface="HG丸ｺﾞｼｯｸM-PRO"/>
                <a:cs typeface="HG丸ｺﾞｼｯｸM-PRO"/>
              </a:rPr>
              <a:t>1</a:t>
            </a:r>
            <a:r>
              <a:rPr lang="en-US" altLang="ja-JP" sz="5400" dirty="0">
                <a:solidFill>
                  <a:schemeClr val="tx1"/>
                </a:solidFill>
                <a:latin typeface="HG丸ｺﾞｼｯｸM-PRO"/>
                <a:ea typeface="HG丸ｺﾞｼｯｸM-PRO"/>
                <a:cs typeface="HG丸ｺﾞｼｯｸM-PRO"/>
              </a:rPr>
              <a:t> </a:t>
            </a:r>
            <a:r>
              <a:rPr lang="ja-JP" altLang="en-US" sz="6000">
                <a:solidFill>
                  <a:schemeClr val="tx1"/>
                </a:solidFill>
                <a:latin typeface="HG丸ｺﾞｼｯｸM-PRO"/>
                <a:ea typeface="HG丸ｺﾞｼｯｸM-PRO"/>
                <a:cs typeface="HG丸ｺﾞｼｯｸM-PRO"/>
              </a:rPr>
              <a:t>医療</a:t>
            </a:r>
            <a:r>
              <a:rPr lang="en-US" altLang="ja-JP" sz="6000" dirty="0">
                <a:solidFill>
                  <a:schemeClr val="tx1"/>
                </a:solidFill>
                <a:latin typeface="HG丸ｺﾞｼｯｸM-PRO"/>
                <a:ea typeface="HG丸ｺﾞｼｯｸM-PRO"/>
                <a:cs typeface="HG丸ｺﾞｼｯｸM-PRO"/>
              </a:rPr>
              <a:t>DX</a:t>
            </a:r>
            <a:r>
              <a:rPr lang="ja-JP" altLang="en-US" sz="6000">
                <a:solidFill>
                  <a:schemeClr val="tx1"/>
                </a:solidFill>
                <a:latin typeface="HG丸ｺﾞｼｯｸM-PRO"/>
                <a:ea typeface="HG丸ｺﾞｼｯｸM-PRO"/>
                <a:cs typeface="HG丸ｺﾞｼｯｸM-PRO"/>
              </a:rPr>
              <a:t>の推進による医療情報</a:t>
            </a:r>
            <a:endParaRPr lang="en-US" altLang="ja-JP" sz="6000" dirty="0">
              <a:solidFill>
                <a:schemeClr val="tx1"/>
              </a:solidFill>
              <a:latin typeface="HG丸ｺﾞｼｯｸM-PRO"/>
              <a:ea typeface="HG丸ｺﾞｼｯｸM-PRO"/>
              <a:cs typeface="HG丸ｺﾞｼｯｸM-PRO"/>
            </a:endParaRPr>
          </a:p>
          <a:p>
            <a:pPr algn="r"/>
            <a:r>
              <a:rPr lang="ja-JP" altLang="en-US" sz="6000">
                <a:solidFill>
                  <a:schemeClr val="tx1"/>
                </a:solidFill>
                <a:latin typeface="HG丸ｺﾞｼｯｸM-PRO"/>
                <a:ea typeface="HG丸ｺﾞｼｯｸM-PRO"/>
                <a:cs typeface="HG丸ｺﾞｼｯｸM-PRO"/>
              </a:rPr>
              <a:t>の有効活用、遠隔医療の推進</a:t>
            </a:r>
          </a:p>
        </p:txBody>
      </p:sp>
      <p:sp>
        <p:nvSpPr>
          <p:cNvPr id="4" name="タイトル 1">
            <a:extLst>
              <a:ext uri="{FF2B5EF4-FFF2-40B4-BE49-F238E27FC236}">
                <a16:creationId xmlns:a16="http://schemas.microsoft.com/office/drawing/2014/main" id="{C58C2825-09AF-D6BE-6D49-A458674C9A39}"/>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6E0487D1-8ACA-68C8-D89B-CC0EDAA4E762}"/>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6000">
                <a:solidFill>
                  <a:schemeClr val="tx1"/>
                </a:solidFill>
                <a:latin typeface="HGMaruGothicMPRO" panose="020F0600000000000000" pitchFamily="34" charset="-128"/>
                <a:ea typeface="HGMaruGothicMPRO" panose="020F0600000000000000" pitchFamily="34" charset="-128"/>
              </a:rPr>
              <a:t>②</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医療ＤＸ推進体制整備加算</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r>
              <a:rPr lang="ja-JP" altLang="en-US" sz="6000">
                <a:solidFill>
                  <a:schemeClr val="tx1"/>
                </a:solidFill>
                <a:latin typeface="HGMaruGothicMPRO" panose="020F0600000000000000" pitchFamily="34" charset="-128"/>
                <a:ea typeface="HGMaruGothicMPRO" panose="020F0600000000000000" pitchFamily="34" charset="-128"/>
              </a:rPr>
              <a:t>の新設</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57BBEAB5-9FFB-33D6-57FC-E6C51632A837}"/>
              </a:ext>
            </a:extLst>
          </p:cNvPr>
          <p:cNvSpPr>
            <a:spLocks noGrp="1"/>
          </p:cNvSpPr>
          <p:nvPr>
            <p:ph type="sldNum" sz="quarter" idx="12"/>
          </p:nvPr>
        </p:nvSpPr>
        <p:spPr/>
        <p:txBody>
          <a:bodyPr/>
          <a:lstStyle/>
          <a:p>
            <a:fld id="{7F53A4F6-1DED-4042-94B1-26CBF9BCF6BA}" type="slidenum">
              <a:rPr kumimoji="1" lang="ja-JP" altLang="en-US" smtClean="0"/>
              <a:t>66</a:t>
            </a:fld>
            <a:endParaRPr kumimoji="1" lang="ja-JP" altLang="en-US"/>
          </a:p>
        </p:txBody>
      </p:sp>
    </p:spTree>
    <p:extLst>
      <p:ext uri="{BB962C8B-B14F-4D97-AF65-F5344CB8AC3E}">
        <p14:creationId xmlns:p14="http://schemas.microsoft.com/office/powerpoint/2010/main" val="342317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AD456-CC5E-05F9-E7BB-A968BB09E6D9}"/>
            </a:ext>
          </a:extLst>
        </p:cNvPr>
        <p:cNvGrpSpPr/>
        <p:nvPr/>
      </p:nvGrpSpPr>
      <p:grpSpPr>
        <a:xfrm>
          <a:off x="0" y="0"/>
          <a:ext cx="0" cy="0"/>
          <a:chOff x="0" y="0"/>
          <a:chExt cx="0" cy="0"/>
        </a:xfrm>
      </p:grpSpPr>
      <p:sp>
        <p:nvSpPr>
          <p:cNvPr id="8" name="タイトル 1">
            <a:extLst>
              <a:ext uri="{FF2B5EF4-FFF2-40B4-BE49-F238E27FC236}">
                <a16:creationId xmlns:a16="http://schemas.microsoft.com/office/drawing/2014/main" id="{28577F97-030E-F964-43B8-736FFF7DB9E3}"/>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755E6F95-758F-959A-F78C-C28DD6E85DD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50B69DC9-37F5-AB43-3837-BB8ED9EA8E14}"/>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オン資による診療情報・薬剤情報の取得・活用の推進に加え、「医療</a:t>
            </a:r>
            <a:r>
              <a:rPr lang="en" altLang="ja-JP" sz="2400" dirty="0">
                <a:solidFill>
                  <a:schemeClr val="tx1"/>
                </a:solidFill>
                <a:effectLst/>
                <a:latin typeface="HGMaruGothicMPRO" panose="020F0600000000000000" pitchFamily="34" charset="-128"/>
                <a:ea typeface="HGMaruGothicMPRO" panose="020F0600000000000000" pitchFamily="34" charset="-128"/>
              </a:rPr>
              <a:t>DX</a:t>
            </a:r>
            <a:r>
              <a:rPr lang="ja-JP" altLang="en-US" sz="2400">
                <a:solidFill>
                  <a:schemeClr val="tx1"/>
                </a:solidFill>
                <a:effectLst/>
                <a:latin typeface="HGMaruGothicMPRO" panose="020F0600000000000000" pitchFamily="34" charset="-128"/>
                <a:ea typeface="HGMaruGothicMPRO" panose="020F0600000000000000" pitchFamily="34" charset="-128"/>
              </a:rPr>
              <a:t>の推進に関する工程表」に基づき、利用実績に応じた評価、電子処方箋の更なる普及や電子カルテ情報共有サービスの整備を進めることとされていることを踏まえ、医療</a:t>
            </a:r>
            <a:r>
              <a:rPr lang="en" altLang="ja-JP" sz="2400" dirty="0">
                <a:solidFill>
                  <a:schemeClr val="tx1"/>
                </a:solidFill>
                <a:effectLst/>
                <a:latin typeface="HGMaruGothicMPRO" panose="020F0600000000000000" pitchFamily="34" charset="-128"/>
                <a:ea typeface="HGMaruGothicMPRO" panose="020F0600000000000000" pitchFamily="34" charset="-128"/>
              </a:rPr>
              <a:t>DX</a:t>
            </a:r>
            <a:r>
              <a:rPr lang="ja-JP" altLang="en-US" sz="2400">
                <a:solidFill>
                  <a:schemeClr val="tx1"/>
                </a:solidFill>
                <a:effectLst/>
                <a:latin typeface="HGMaruGothicMPRO" panose="020F0600000000000000" pitchFamily="34" charset="-128"/>
                <a:ea typeface="HGMaruGothicMPRO" panose="020F0600000000000000" pitchFamily="34" charset="-128"/>
              </a:rPr>
              <a:t>を推進する体制について、新たな評価を行う。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オン資により取得した診療情報・薬剤情報を実際に診療に活用可能な体制を整備し、また、</a:t>
            </a:r>
            <a:r>
              <a:rPr lang="ja-JP" altLang="en-US" sz="2400">
                <a:solidFill>
                  <a:srgbClr val="FF0000"/>
                </a:solidFill>
                <a:effectLst/>
                <a:latin typeface="HGMaruGothicMPRO" panose="020F0600000000000000" pitchFamily="34" charset="-128"/>
                <a:ea typeface="HGMaruGothicMPRO" panose="020F0600000000000000" pitchFamily="34" charset="-128"/>
              </a:rPr>
              <a:t>電子処方箋</a:t>
            </a:r>
            <a:r>
              <a:rPr lang="ja-JP" altLang="en-US" sz="2400">
                <a:solidFill>
                  <a:schemeClr val="tx1"/>
                </a:solidFill>
                <a:effectLst/>
                <a:latin typeface="HGMaruGothicMPRO" panose="020F0600000000000000" pitchFamily="34" charset="-128"/>
                <a:ea typeface="HGMaruGothicMPRO" panose="020F0600000000000000" pitchFamily="34" charset="-128"/>
              </a:rPr>
              <a:t>及び</a:t>
            </a:r>
            <a:r>
              <a:rPr lang="ja-JP" altLang="en-US" sz="2400">
                <a:solidFill>
                  <a:srgbClr val="FF0000"/>
                </a:solidFill>
                <a:effectLst/>
                <a:latin typeface="HGMaruGothicMPRO" panose="020F0600000000000000" pitchFamily="34" charset="-128"/>
                <a:ea typeface="HGMaruGothicMPRO" panose="020F0600000000000000" pitchFamily="34" charset="-128"/>
              </a:rPr>
              <a:t>電子カルテ情報共有サービス</a:t>
            </a:r>
            <a:r>
              <a:rPr lang="ja-JP" altLang="en-US" sz="2400">
                <a:solidFill>
                  <a:schemeClr val="tx1"/>
                </a:solidFill>
                <a:effectLst/>
                <a:latin typeface="HGMaruGothicMPRO" panose="020F0600000000000000" pitchFamily="34" charset="-128"/>
                <a:ea typeface="HGMaruGothicMPRO" panose="020F0600000000000000" pitchFamily="34" charset="-128"/>
              </a:rPr>
              <a:t>を導入し、医療</a:t>
            </a:r>
            <a:r>
              <a:rPr lang="en" altLang="ja-JP" sz="2400" dirty="0">
                <a:solidFill>
                  <a:schemeClr val="tx1"/>
                </a:solidFill>
                <a:effectLst/>
                <a:latin typeface="HGMaruGothicMPRO" panose="020F0600000000000000" pitchFamily="34" charset="-128"/>
                <a:ea typeface="HGMaruGothicMPRO" panose="020F0600000000000000" pitchFamily="34" charset="-128"/>
              </a:rPr>
              <a:t>DX</a:t>
            </a:r>
            <a:r>
              <a:rPr lang="ja-JP" altLang="en-US" sz="2400">
                <a:solidFill>
                  <a:schemeClr val="tx1"/>
                </a:solidFill>
                <a:effectLst/>
                <a:latin typeface="HGMaruGothicMPRO" panose="020F0600000000000000" pitchFamily="34" charset="-128"/>
                <a:ea typeface="HGMaruGothicMPRO" panose="020F0600000000000000" pitchFamily="34" charset="-128"/>
              </a:rPr>
              <a:t>に対応する体制を確保している場合の評価を新設する。</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4" name="タイトル 1">
            <a:extLst>
              <a:ext uri="{FF2B5EF4-FFF2-40B4-BE49-F238E27FC236}">
                <a16:creationId xmlns:a16="http://schemas.microsoft.com/office/drawing/2014/main" id="{15608B06-689C-6AE6-D505-A92176A3424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②</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医療ＤＸ推進体制整備加算の新設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9" name="六角形 8">
            <a:extLst>
              <a:ext uri="{FF2B5EF4-FFF2-40B4-BE49-F238E27FC236}">
                <a16:creationId xmlns:a16="http://schemas.microsoft.com/office/drawing/2014/main" id="{8CF5030D-7636-9A8C-D55C-5F925C4711F8}"/>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0" name="六角形 9">
            <a:extLst>
              <a:ext uri="{FF2B5EF4-FFF2-40B4-BE49-F238E27FC236}">
                <a16:creationId xmlns:a16="http://schemas.microsoft.com/office/drawing/2014/main" id="{79857968-203D-8E30-2ADD-FC6A8E924F09}"/>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2" name="スライド番号プレースホルダー 1">
            <a:extLst>
              <a:ext uri="{FF2B5EF4-FFF2-40B4-BE49-F238E27FC236}">
                <a16:creationId xmlns:a16="http://schemas.microsoft.com/office/drawing/2014/main" id="{6DF1C24E-F82C-038A-EB57-46BD2C50E053}"/>
              </a:ext>
            </a:extLst>
          </p:cNvPr>
          <p:cNvSpPr>
            <a:spLocks noGrp="1"/>
          </p:cNvSpPr>
          <p:nvPr>
            <p:ph type="sldNum" sz="quarter" idx="12"/>
          </p:nvPr>
        </p:nvSpPr>
        <p:spPr/>
        <p:txBody>
          <a:bodyPr/>
          <a:lstStyle/>
          <a:p>
            <a:fld id="{7F53A4F6-1DED-4042-94B1-26CBF9BCF6BA}" type="slidenum">
              <a:rPr kumimoji="1" lang="ja-JP" altLang="en-US" smtClean="0"/>
              <a:t>67</a:t>
            </a:fld>
            <a:endParaRPr kumimoji="1" lang="ja-JP" altLang="en-US"/>
          </a:p>
        </p:txBody>
      </p:sp>
    </p:spTree>
    <p:extLst>
      <p:ext uri="{BB962C8B-B14F-4D97-AF65-F5344CB8AC3E}">
        <p14:creationId xmlns:p14="http://schemas.microsoft.com/office/powerpoint/2010/main" val="518601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9B0C-A3E4-9613-9BC7-9565EC3C1CCC}"/>
            </a:ext>
          </a:extLst>
        </p:cNvPr>
        <p:cNvGrpSpPr/>
        <p:nvPr/>
      </p:nvGrpSpPr>
      <p:grpSpPr>
        <a:xfrm>
          <a:off x="0" y="0"/>
          <a:ext cx="0" cy="0"/>
          <a:chOff x="0" y="0"/>
          <a:chExt cx="0" cy="0"/>
        </a:xfrm>
      </p:grpSpPr>
      <p:sp>
        <p:nvSpPr>
          <p:cNvPr id="8" name="タイトル 1">
            <a:extLst>
              <a:ext uri="{FF2B5EF4-FFF2-40B4-BE49-F238E27FC236}">
                <a16:creationId xmlns:a16="http://schemas.microsoft.com/office/drawing/2014/main" id="{AD8B70B7-29A4-8A4C-3797-68F1BA181EF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9B5BDA3D-734F-8B4D-F225-81638D9C6201}"/>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80842BB5-196C-D8AD-9EAD-1BE04524F885}"/>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（新）医療</a:t>
            </a:r>
            <a:r>
              <a:rPr lang="en-US" altLang="ja-JP" sz="2800" b="1" dirty="0">
                <a:solidFill>
                  <a:srgbClr val="0432FF"/>
                </a:solidFill>
                <a:latin typeface="HGMaruGothicMPRO" panose="020F0600000000000000" pitchFamily="34" charset="-128"/>
                <a:ea typeface="HGMaruGothicMPRO" panose="020F0600000000000000" pitchFamily="34" charset="-128"/>
              </a:rPr>
              <a:t>DX</a:t>
            </a:r>
            <a:r>
              <a:rPr lang="ja-JP" altLang="en-US" sz="2800" b="1">
                <a:solidFill>
                  <a:srgbClr val="0432FF"/>
                </a:solidFill>
                <a:latin typeface="HGMaruGothicMPRO" panose="020F0600000000000000" pitchFamily="34" charset="-128"/>
                <a:ea typeface="HGMaruGothicMPRO" panose="020F0600000000000000" pitchFamily="34" charset="-128"/>
              </a:rPr>
              <a:t>推進体制整備加算</a:t>
            </a:r>
            <a:r>
              <a:rPr lang="ja-JP" altLang="en-US" sz="2000" b="1">
                <a:solidFill>
                  <a:srgbClr val="0432FF"/>
                </a:solidFill>
                <a:latin typeface="HGMaruGothicMPRO" panose="020F0600000000000000" pitchFamily="34" charset="-128"/>
                <a:ea typeface="HGMaruGothicMPRO" panose="020F0600000000000000" pitchFamily="34" charset="-128"/>
              </a:rPr>
              <a:t>（歯科初診料・地域歯科診療支援病院歯科初診料）　</a:t>
            </a:r>
            <a:endParaRPr lang="en-US" altLang="ja-JP" sz="2000" b="1" dirty="0">
              <a:solidFill>
                <a:srgbClr val="0432FF"/>
              </a:solidFill>
              <a:latin typeface="HGMaruGothicMPRO" panose="020F0600000000000000" pitchFamily="34" charset="-128"/>
              <a:ea typeface="HGMaruGothicMPRO" panose="020F0600000000000000" pitchFamily="34" charset="-128"/>
            </a:endParaRPr>
          </a:p>
          <a:p>
            <a:pPr algn="r"/>
            <a:r>
              <a:rPr lang="ja-JP" altLang="en-US" sz="2400">
                <a:solidFill>
                  <a:schemeClr val="tx1"/>
                </a:solidFill>
                <a:latin typeface="HGMaruGothicMPRO" panose="020F0600000000000000" pitchFamily="34" charset="-128"/>
                <a:ea typeface="HGMaruGothicMPRO" panose="020F0600000000000000" pitchFamily="34" charset="-128"/>
              </a:rPr>
              <a:t>６点</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［算定要件］</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施設基準を満たし、</a:t>
            </a:r>
            <a:r>
              <a:rPr lang="ja-JP" altLang="en-US" sz="2400">
                <a:solidFill>
                  <a:srgbClr val="FF0000"/>
                </a:solidFill>
                <a:effectLst/>
                <a:latin typeface="HGMaruGothicMPRO" panose="020F0600000000000000" pitchFamily="34" charset="-128"/>
                <a:ea typeface="HGMaruGothicMPRO" panose="020F0600000000000000" pitchFamily="34" charset="-128"/>
              </a:rPr>
              <a:t>初診を行った場合</a:t>
            </a:r>
            <a:r>
              <a:rPr lang="ja-JP" altLang="en-US" sz="2400">
                <a:solidFill>
                  <a:schemeClr val="tx1"/>
                </a:solidFill>
                <a:effectLst/>
                <a:latin typeface="HGMaruGothicMPRO" panose="020F0600000000000000" pitchFamily="34" charset="-128"/>
                <a:ea typeface="HGMaruGothicMPRO" panose="020F0600000000000000" pitchFamily="34" charset="-128"/>
              </a:rPr>
              <a:t>は、 </a:t>
            </a:r>
            <a:r>
              <a:rPr lang="ja-JP" altLang="en-US" sz="2400" b="1">
                <a:solidFill>
                  <a:srgbClr val="0432FF"/>
                </a:solidFill>
                <a:effectLst/>
                <a:latin typeface="HGMaruGothicMPRO" panose="020F0600000000000000" pitchFamily="34" charset="-128"/>
                <a:ea typeface="HGMaruGothicMPRO" panose="020F0600000000000000" pitchFamily="34" charset="-128"/>
              </a:rPr>
              <a:t>医療</a:t>
            </a:r>
            <a:r>
              <a:rPr lang="en" altLang="ja-JP" sz="2400" b="1" dirty="0">
                <a:solidFill>
                  <a:srgbClr val="0432FF"/>
                </a:solidFill>
                <a:effectLst/>
                <a:latin typeface="HGMaruGothicMPRO" panose="020F0600000000000000" pitchFamily="34" charset="-128"/>
                <a:ea typeface="HGMaruGothicMPRO" panose="020F0600000000000000" pitchFamily="34" charset="-128"/>
              </a:rPr>
              <a:t>DX</a:t>
            </a:r>
            <a:r>
              <a:rPr lang="ja-JP" altLang="en-US" sz="2400" b="1">
                <a:solidFill>
                  <a:srgbClr val="0432FF"/>
                </a:solidFill>
                <a:effectLst/>
                <a:latin typeface="HGMaruGothicMPRO" panose="020F0600000000000000" pitchFamily="34" charset="-128"/>
                <a:ea typeface="HGMaruGothicMPRO" panose="020F0600000000000000" pitchFamily="34" charset="-128"/>
              </a:rPr>
              <a:t>推進体制整備加算</a:t>
            </a:r>
            <a:r>
              <a:rPr lang="ja-JP" altLang="en-US" sz="2400">
                <a:solidFill>
                  <a:schemeClr val="tx1"/>
                </a:solidFill>
                <a:effectLst/>
                <a:latin typeface="HGMaruGothicMPRO" panose="020F0600000000000000" pitchFamily="34" charset="-128"/>
                <a:ea typeface="HGMaruGothicMPRO" panose="020F0600000000000000" pitchFamily="34" charset="-128"/>
              </a:rPr>
              <a:t>として、月</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回に限り６点を加算する。</a:t>
            </a:r>
            <a:r>
              <a:rPr lang="ja-JP" altLang="en-US" sz="2400">
                <a:solidFill>
                  <a:srgbClr val="FF0000"/>
                </a:solidFill>
                <a:effectLst/>
                <a:latin typeface="HGMaruGothicMPRO" panose="020F0600000000000000" pitchFamily="34" charset="-128"/>
                <a:ea typeface="HGMaruGothicMPRO" panose="020F0600000000000000" pitchFamily="34" charset="-128"/>
              </a:rPr>
              <a:t>在宅医療</a:t>
            </a:r>
            <a:r>
              <a:rPr lang="en" altLang="ja-JP" sz="2400" dirty="0">
                <a:solidFill>
                  <a:srgbClr val="FF0000"/>
                </a:solidFill>
                <a:effectLst/>
                <a:latin typeface="HGMaruGothicMPRO" panose="020F0600000000000000" pitchFamily="34" charset="-128"/>
                <a:ea typeface="HGMaruGothicMPRO" panose="020F0600000000000000" pitchFamily="34" charset="-128"/>
              </a:rPr>
              <a:t>DX</a:t>
            </a:r>
            <a:r>
              <a:rPr lang="ja-JP" altLang="en-US" sz="2400">
                <a:solidFill>
                  <a:srgbClr val="FF0000"/>
                </a:solidFill>
                <a:effectLst/>
                <a:latin typeface="HGMaruGothicMPRO" panose="020F0600000000000000" pitchFamily="34" charset="-128"/>
                <a:ea typeface="HGMaruGothicMPRO" panose="020F0600000000000000" pitchFamily="34" charset="-128"/>
              </a:rPr>
              <a:t>情報活用加算は同一月に算定できない</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10" name="タイトル 1">
            <a:extLst>
              <a:ext uri="{FF2B5EF4-FFF2-40B4-BE49-F238E27FC236}">
                <a16:creationId xmlns:a16="http://schemas.microsoft.com/office/drawing/2014/main" id="{23F57AB0-ABF5-C61E-157E-F5C9F975CFA9}"/>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②</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医療ＤＸ推進体制整備加算の新設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11" name="六角形 10">
            <a:extLst>
              <a:ext uri="{FF2B5EF4-FFF2-40B4-BE49-F238E27FC236}">
                <a16:creationId xmlns:a16="http://schemas.microsoft.com/office/drawing/2014/main" id="{D87160BC-3E0D-FBC3-E029-209447A3E6B1}"/>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2" name="六角形 11">
            <a:extLst>
              <a:ext uri="{FF2B5EF4-FFF2-40B4-BE49-F238E27FC236}">
                <a16:creationId xmlns:a16="http://schemas.microsoft.com/office/drawing/2014/main" id="{76E27D42-4794-3234-920C-DC70258E300A}"/>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2" name="角丸四角形吹き出し 1">
            <a:extLst>
              <a:ext uri="{FF2B5EF4-FFF2-40B4-BE49-F238E27FC236}">
                <a16:creationId xmlns:a16="http://schemas.microsoft.com/office/drawing/2014/main" id="{74F90F01-9AF0-55FF-D60F-F26E2288235D}"/>
              </a:ext>
            </a:extLst>
          </p:cNvPr>
          <p:cNvSpPr/>
          <p:nvPr/>
        </p:nvSpPr>
        <p:spPr>
          <a:xfrm>
            <a:off x="5343104" y="4445576"/>
            <a:ext cx="2529145" cy="668675"/>
          </a:xfrm>
          <a:prstGeom prst="wedgeRoundRectCallout">
            <a:avLst>
              <a:gd name="adj1" fmla="val -21799"/>
              <a:gd name="adj2" fmla="val -115928"/>
              <a:gd name="adj3" fmla="val 1666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a:latin typeface="HGMaruGothicMPRO" panose="020F0600000000000000" pitchFamily="34" charset="-128"/>
                <a:ea typeface="HGMaruGothicMPRO" panose="020F0600000000000000" pitchFamily="34" charset="-128"/>
              </a:rPr>
              <a:t>８点　後述</a:t>
            </a:r>
            <a:endParaRPr kumimoji="1" lang="ja-JP" altLang="en-US" sz="2400">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50233509-7C73-8E31-A3EE-A360CD9CD45A}"/>
              </a:ext>
            </a:extLst>
          </p:cNvPr>
          <p:cNvSpPr>
            <a:spLocks noGrp="1"/>
          </p:cNvSpPr>
          <p:nvPr>
            <p:ph type="sldNum" sz="quarter" idx="12"/>
          </p:nvPr>
        </p:nvSpPr>
        <p:spPr/>
        <p:txBody>
          <a:bodyPr/>
          <a:lstStyle/>
          <a:p>
            <a:fld id="{7F53A4F6-1DED-4042-94B1-26CBF9BCF6BA}" type="slidenum">
              <a:rPr kumimoji="1" lang="ja-JP" altLang="en-US" smtClean="0"/>
              <a:t>68</a:t>
            </a:fld>
            <a:endParaRPr kumimoji="1" lang="ja-JP" altLang="en-US"/>
          </a:p>
        </p:txBody>
      </p:sp>
    </p:spTree>
    <p:extLst>
      <p:ext uri="{BB962C8B-B14F-4D97-AF65-F5344CB8AC3E}">
        <p14:creationId xmlns:p14="http://schemas.microsoft.com/office/powerpoint/2010/main" val="365231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0B759-EECC-1509-98B0-BF22485B1FB5}"/>
            </a:ext>
          </a:extLst>
        </p:cNvPr>
        <p:cNvGrpSpPr/>
        <p:nvPr/>
      </p:nvGrpSpPr>
      <p:grpSpPr>
        <a:xfrm>
          <a:off x="0" y="0"/>
          <a:ext cx="0" cy="0"/>
          <a:chOff x="0" y="0"/>
          <a:chExt cx="0" cy="0"/>
        </a:xfrm>
      </p:grpSpPr>
      <p:sp>
        <p:nvSpPr>
          <p:cNvPr id="8" name="タイトル 1">
            <a:extLst>
              <a:ext uri="{FF2B5EF4-FFF2-40B4-BE49-F238E27FC236}">
                <a16:creationId xmlns:a16="http://schemas.microsoft.com/office/drawing/2014/main" id="{42E75C2D-2804-9181-058F-ED63E560185C}"/>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61156FB9-BACE-40CA-5395-7F2159B0142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CF05A1B7-2977-F53B-657F-EAC4C23EB171}"/>
              </a:ext>
            </a:extLst>
          </p:cNvPr>
          <p:cNvSpPr txBox="1">
            <a:spLocks/>
          </p:cNvSpPr>
          <p:nvPr/>
        </p:nvSpPr>
        <p:spPr>
          <a:xfrm>
            <a:off x="203200" y="1733841"/>
            <a:ext cx="11988800" cy="4885899"/>
          </a:xfrm>
          <a:prstGeom prst="rect">
            <a:avLst/>
          </a:prstGeom>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rPr>
              <a:t>［施設基準］</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電子請求</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電子資格確認を行う体制</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電子資格確認</a:t>
            </a:r>
            <a:r>
              <a:rPr lang="ja-JP" altLang="en-US" sz="2400">
                <a:solidFill>
                  <a:schemeClr val="tx1"/>
                </a:solidFill>
                <a:latin typeface="HGMaruGothicMPRO" panose="020F0600000000000000" pitchFamily="34" charset="-128"/>
                <a:ea typeface="HGMaruGothicMPRO" panose="020F0600000000000000" pitchFamily="34" charset="-128"/>
              </a:rPr>
              <a:t>で</a:t>
            </a:r>
            <a:r>
              <a:rPr lang="ja-JP" altLang="en-US" sz="2400">
                <a:solidFill>
                  <a:schemeClr val="tx1"/>
                </a:solidFill>
                <a:effectLst/>
                <a:latin typeface="HGMaruGothicMPRO" panose="020F0600000000000000" pitchFamily="34" charset="-128"/>
                <a:ea typeface="HGMaruGothicMPRO" panose="020F0600000000000000" pitchFamily="34" charset="-128"/>
              </a:rPr>
              <a:t>得た情報を診察室、手術室</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処置室等</a:t>
            </a:r>
            <a:r>
              <a:rPr lang="ja-JP" altLang="en-US" sz="2400">
                <a:solidFill>
                  <a:schemeClr val="tx1"/>
                </a:solidFill>
                <a:latin typeface="HGMaruGothicMPRO" panose="020F0600000000000000" pitchFamily="34" charset="-128"/>
                <a:ea typeface="HGMaruGothicMPRO" panose="020F0600000000000000" pitchFamily="34" charset="-128"/>
              </a:rPr>
              <a:t>で</a:t>
            </a:r>
            <a:r>
              <a:rPr lang="ja-JP" altLang="en-US" sz="2400">
                <a:solidFill>
                  <a:schemeClr val="tx1"/>
                </a:solidFill>
                <a:effectLst/>
                <a:latin typeface="HGMaruGothicMPRO" panose="020F0600000000000000" pitchFamily="34" charset="-128"/>
                <a:ea typeface="HGMaruGothicMPRO" panose="020F0600000000000000" pitchFamily="34" charset="-128"/>
              </a:rPr>
              <a:t>閲覧</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活用できる体制</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電子処方箋を発行する</a:t>
            </a:r>
            <a:r>
              <a:rPr lang="ja-JP" altLang="en-US" sz="2400">
                <a:solidFill>
                  <a:srgbClr val="FF0000"/>
                </a:solidFill>
                <a:latin typeface="HGMaruGothicMPRO" panose="020F0600000000000000" pitchFamily="34" charset="-128"/>
                <a:ea typeface="HGMaruGothicMPRO" panose="020F0600000000000000" pitchFamily="34" charset="-128"/>
              </a:rPr>
              <a:t>体制</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年３月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5</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電子カルテ情報共有サービスを活用</a:t>
            </a:r>
            <a:r>
              <a:rPr lang="ja-JP" altLang="en-US" sz="2400">
                <a:solidFill>
                  <a:srgbClr val="FF0000"/>
                </a:solidFill>
                <a:latin typeface="HGMaruGothicMPRO" panose="020F0600000000000000" pitchFamily="34" charset="-128"/>
                <a:ea typeface="HGMaruGothicMPRO" panose="020F0600000000000000" pitchFamily="34" charset="-128"/>
              </a:rPr>
              <a:t>でき</a:t>
            </a:r>
            <a:r>
              <a:rPr lang="ja-JP" altLang="en-US" sz="2400">
                <a:solidFill>
                  <a:srgbClr val="FF0000"/>
                </a:solidFill>
                <a:effectLst/>
                <a:latin typeface="HGMaruGothicMPRO" panose="020F0600000000000000" pitchFamily="34" charset="-128"/>
                <a:ea typeface="HGMaruGothicMPRO" panose="020F0600000000000000" pitchFamily="34" charset="-128"/>
              </a:rPr>
              <a:t>る体制</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年９月</a:t>
            </a:r>
            <a:r>
              <a:rPr lang="en-US" altLang="ja-JP" sz="2400" dirty="0">
                <a:solidFill>
                  <a:schemeClr val="tx1"/>
                </a:solidFill>
                <a:effectLst/>
                <a:latin typeface="HGMaruGothicMPRO" panose="020F0600000000000000" pitchFamily="34" charset="-128"/>
                <a:ea typeface="HGMaruGothicMPRO" panose="020F0600000000000000" pitchFamily="34" charset="-128"/>
              </a:rPr>
              <a:t>30</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6</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マイナンバーカードの健康保険証利用の実績</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６</a:t>
            </a:r>
            <a:r>
              <a:rPr lang="ja-JP" altLang="en-US" sz="2400">
                <a:solidFill>
                  <a:schemeClr val="tx1"/>
                </a:solidFill>
                <a:effectLst/>
                <a:latin typeface="HGMaruGothicMPRO" panose="020F0600000000000000" pitchFamily="34" charset="-128"/>
                <a:ea typeface="HGMaruGothicMPRO" panose="020F0600000000000000" pitchFamily="34" charset="-128"/>
              </a:rPr>
              <a:t>年</a:t>
            </a:r>
            <a:r>
              <a:rPr lang="en-US" altLang="ja-JP" sz="2400" dirty="0">
                <a:solidFill>
                  <a:schemeClr val="tx1"/>
                </a:solidFill>
                <a:effectLst/>
                <a:latin typeface="HGMaruGothicMPRO" panose="020F0600000000000000" pitchFamily="34" charset="-128"/>
                <a:ea typeface="HGMaruGothicMPRO" panose="020F0600000000000000" pitchFamily="34" charset="-128"/>
              </a:rPr>
              <a:t>10</a:t>
            </a:r>
            <a:r>
              <a:rPr lang="ja-JP" altLang="en-US" sz="2400">
                <a:solidFill>
                  <a:schemeClr val="tx1"/>
                </a:solidFill>
                <a:effectLst/>
                <a:latin typeface="HGMaruGothicMPRO" panose="020F0600000000000000" pitchFamily="34" charset="-128"/>
                <a:ea typeface="HGMaruGothicMPRO" panose="020F0600000000000000" pitchFamily="34" charset="-128"/>
              </a:rPr>
              <a:t>月１日から</a:t>
            </a:r>
            <a:r>
              <a:rPr lang="ja-JP" altLang="en-US" sz="2400">
                <a:solidFill>
                  <a:schemeClr val="tx1"/>
                </a:solidFill>
                <a:latin typeface="HGMaruGothicMPRO" panose="020F0600000000000000" pitchFamily="34" charset="-128"/>
                <a:ea typeface="HGMaruGothicMPRO" panose="020F0600000000000000" pitchFamily="34" charset="-128"/>
              </a:rPr>
              <a:t>）</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7</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院内掲示</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8</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7</a:t>
            </a:r>
            <a:r>
              <a:rPr lang="ja-JP" altLang="en-US" sz="2400">
                <a:solidFill>
                  <a:schemeClr val="tx1"/>
                </a:solidFill>
                <a:latin typeface="HGMaruGothicMPRO" panose="020F0600000000000000" pitchFamily="34" charset="-128"/>
                <a:ea typeface="HGMaruGothicMPRO" panose="020F0600000000000000" pitchFamily="34" charset="-128"/>
              </a:rPr>
              <a:t>）の</a:t>
            </a:r>
            <a:r>
              <a:rPr lang="ja-JP" altLang="en-US" sz="2400">
                <a:solidFill>
                  <a:srgbClr val="FF0000"/>
                </a:solidFill>
                <a:latin typeface="HGMaruGothicMPRO" panose="020F0600000000000000" pitchFamily="34" charset="-128"/>
                <a:ea typeface="HGMaruGothicMPRO" panose="020F0600000000000000" pitchFamily="34" charset="-128"/>
              </a:rPr>
              <a:t>ウェブサイトへの</a:t>
            </a:r>
            <a:r>
              <a:rPr lang="ja-JP" altLang="en-US" sz="2400">
                <a:solidFill>
                  <a:srgbClr val="FF0000"/>
                </a:solidFill>
                <a:effectLst/>
                <a:latin typeface="HGMaruGothicMPRO" panose="020F0600000000000000" pitchFamily="34" charset="-128"/>
                <a:ea typeface="HGMaruGothicMPRO" panose="020F0600000000000000" pitchFamily="34" charset="-128"/>
              </a:rPr>
              <a:t>掲載</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年５月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9</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外来リハビリテーション診療料、外来放射線照射診療料、</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外来腫瘍化学療法診療料は包括範囲外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lnSpc>
                <a:spcPct val="150000"/>
              </a:lnSpc>
            </a:pP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六角形 2">
            <a:extLst>
              <a:ext uri="{FF2B5EF4-FFF2-40B4-BE49-F238E27FC236}">
                <a16:creationId xmlns:a16="http://schemas.microsoft.com/office/drawing/2014/main" id="{F740F51A-CBED-0935-4ED6-644F5C726125}"/>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9" name="六角形 8">
            <a:extLst>
              <a:ext uri="{FF2B5EF4-FFF2-40B4-BE49-F238E27FC236}">
                <a16:creationId xmlns:a16="http://schemas.microsoft.com/office/drawing/2014/main" id="{14AA647E-8083-4B3E-DFD0-13348D4676CF}"/>
              </a:ext>
            </a:extLst>
          </p:cNvPr>
          <p:cNvSpPr/>
          <p:nvPr/>
        </p:nvSpPr>
        <p:spPr>
          <a:xfrm>
            <a:off x="10225882"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0" name="タイトル 1">
            <a:extLst>
              <a:ext uri="{FF2B5EF4-FFF2-40B4-BE49-F238E27FC236}">
                <a16:creationId xmlns:a16="http://schemas.microsoft.com/office/drawing/2014/main" id="{DA20730B-7EB9-FA86-4189-951124ADCABD}"/>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②</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医療ＤＸ推進体制整備加算の新設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4F08219A-97DB-9E33-1BB5-33499B25995C}"/>
              </a:ext>
            </a:extLst>
          </p:cNvPr>
          <p:cNvSpPr>
            <a:spLocks noGrp="1"/>
          </p:cNvSpPr>
          <p:nvPr>
            <p:ph type="sldNum" sz="quarter" idx="12"/>
          </p:nvPr>
        </p:nvSpPr>
        <p:spPr/>
        <p:txBody>
          <a:bodyPr/>
          <a:lstStyle/>
          <a:p>
            <a:fld id="{7F53A4F6-1DED-4042-94B1-26CBF9BCF6BA}" type="slidenum">
              <a:rPr kumimoji="1" lang="ja-JP" altLang="en-US" smtClean="0"/>
              <a:t>69</a:t>
            </a:fld>
            <a:endParaRPr kumimoji="1" lang="ja-JP" altLang="en-US"/>
          </a:p>
        </p:txBody>
      </p:sp>
    </p:spTree>
    <p:extLst>
      <p:ext uri="{BB962C8B-B14F-4D97-AF65-F5344CB8AC3E}">
        <p14:creationId xmlns:p14="http://schemas.microsoft.com/office/powerpoint/2010/main" val="2292123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27504"/>
            <a:ext cx="10515600" cy="1325563"/>
          </a:xfrm>
        </p:spPr>
        <p:txBody>
          <a:bodyPr>
            <a:noAutofit/>
          </a:bodyPr>
          <a:lstStyle/>
          <a:p>
            <a:pPr algn="ctr"/>
            <a:r>
              <a:rPr lang="ja-JP" altLang="en-US" sz="4800" dirty="0">
                <a:solidFill>
                  <a:srgbClr val="7030A0"/>
                </a:solidFill>
                <a:latin typeface="HG丸ｺﾞｼｯｸM-PRO"/>
                <a:ea typeface="HG丸ｺﾞｼｯｸM-PRO"/>
                <a:cs typeface="HG丸ｺﾞｼｯｸM-PRO"/>
              </a:rPr>
              <a:t>歯科</a:t>
            </a:r>
            <a:r>
              <a:rPr lang="ja-JP" altLang="en-US" sz="4800">
                <a:latin typeface="HG丸ｺﾞｼｯｸM-PRO"/>
                <a:ea typeface="HG丸ｺﾞｼｯｸM-PRO"/>
                <a:cs typeface="HG丸ｺﾞｼｯｸM-PRO"/>
              </a:rPr>
              <a:t>の取り分（令和３年の場合）</a:t>
            </a:r>
            <a:endParaRPr lang="ja-JP" altLang="en-US" sz="4800" dirty="0">
              <a:latin typeface="HG丸ｺﾞｼｯｸM-PRO"/>
              <a:ea typeface="HG丸ｺﾞｼｯｸM-PRO"/>
              <a:cs typeface="HG丸ｺﾞｼｯｸM-PRO"/>
            </a:endParaRPr>
          </a:p>
        </p:txBody>
      </p:sp>
      <p:sp>
        <p:nvSpPr>
          <p:cNvPr id="3" name="コンテンツ プレースホルダー 2"/>
          <p:cNvSpPr>
            <a:spLocks noGrp="1"/>
          </p:cNvSpPr>
          <p:nvPr>
            <p:ph idx="1"/>
          </p:nvPr>
        </p:nvSpPr>
        <p:spPr>
          <a:xfrm>
            <a:off x="197220" y="1600200"/>
            <a:ext cx="11797553" cy="1359452"/>
          </a:xfrm>
        </p:spPr>
        <p:txBody>
          <a:bodyPr>
            <a:normAutofit/>
          </a:bodyPr>
          <a:lstStyle/>
          <a:p>
            <a:pPr marL="0" indent="0" algn="dist">
              <a:buNone/>
            </a:pPr>
            <a:r>
              <a:rPr lang="en-US" altLang="ja-JP" sz="3800" dirty="0">
                <a:latin typeface="HG丸ｺﾞｼｯｸM-PRO"/>
                <a:ea typeface="HG丸ｺﾞｼｯｸM-PRO"/>
                <a:cs typeface="HG丸ｺﾞｼｯｸM-PRO"/>
              </a:rPr>
              <a:t>45</a:t>
            </a:r>
            <a:r>
              <a:rPr lang="ja-JP" altLang="en-US" sz="3800">
                <a:latin typeface="HG丸ｺﾞｼｯｸM-PRO"/>
                <a:ea typeface="HG丸ｺﾞｼｯｸM-PRO"/>
                <a:cs typeface="HG丸ｺﾞｼｯｸM-PRO"/>
              </a:rPr>
              <a:t>兆</a:t>
            </a:r>
            <a:r>
              <a:rPr lang="en-US" altLang="ja-JP" sz="3800" dirty="0">
                <a:latin typeface="HG丸ｺﾞｼｯｸM-PRO"/>
                <a:ea typeface="HG丸ｺﾞｼｯｸM-PRO"/>
                <a:cs typeface="HG丸ｺﾞｼｯｸM-PRO"/>
              </a:rPr>
              <a:t>359</a:t>
            </a:r>
            <a:r>
              <a:rPr lang="ja-JP" altLang="en-US" sz="3800">
                <a:latin typeface="HG丸ｺﾞｼｯｸM-PRO"/>
                <a:ea typeface="HG丸ｺﾞｼｯｸM-PRO"/>
                <a:cs typeface="HG丸ｺﾞｼｯｸM-PRO"/>
              </a:rPr>
              <a:t>億円／年</a:t>
            </a:r>
            <a:r>
              <a:rPr lang="en-US" altLang="ja-JP" sz="3800" dirty="0">
                <a:latin typeface="HG丸ｺﾞｼｯｸM-PRO"/>
                <a:ea typeface="HG丸ｺﾞｼｯｸM-PRO"/>
                <a:cs typeface="HG丸ｺﾞｼｯｸM-PRO"/>
              </a:rPr>
              <a:t> × 7.0</a:t>
            </a:r>
            <a:r>
              <a:rPr lang="ja-JP" altLang="en-US" sz="3800">
                <a:latin typeface="HG丸ｺﾞｼｯｸM-PRO"/>
                <a:ea typeface="HG丸ｺﾞｼｯｸM-PRO"/>
                <a:cs typeface="HG丸ｺﾞｼｯｸM-PRO"/>
              </a:rPr>
              <a:t>％</a:t>
            </a:r>
            <a:r>
              <a:rPr lang="en-US" altLang="ja-JP" sz="3800" dirty="0">
                <a:latin typeface="HG丸ｺﾞｼｯｸM-PRO"/>
                <a:ea typeface="HG丸ｺﾞｼｯｸM-PRO"/>
                <a:cs typeface="HG丸ｺﾞｼｯｸM-PRO"/>
              </a:rPr>
              <a:t> </a:t>
            </a:r>
            <a:r>
              <a:rPr lang="ja-JP" altLang="en-US" sz="3800">
                <a:latin typeface="HG丸ｺﾞｼｯｸM-PRO"/>
                <a:ea typeface="HG丸ｺﾞｼｯｸM-PRO"/>
                <a:cs typeface="HG丸ｺﾞｼｯｸM-PRO"/>
              </a:rPr>
              <a:t>＝</a:t>
            </a:r>
            <a:r>
              <a:rPr lang="en-US" altLang="ja-JP" sz="3800" dirty="0">
                <a:latin typeface="HG丸ｺﾞｼｯｸM-PRO"/>
                <a:ea typeface="HG丸ｺﾞｼｯｸM-PRO"/>
                <a:cs typeface="HG丸ｺﾞｼｯｸM-PRO"/>
              </a:rPr>
              <a:t> 3</a:t>
            </a:r>
            <a:r>
              <a:rPr lang="ja-JP" altLang="en-US" sz="3800">
                <a:latin typeface="HG丸ｺﾞｼｯｸM-PRO"/>
                <a:ea typeface="HG丸ｺﾞｼｯｸM-PRO"/>
                <a:cs typeface="HG丸ｺﾞｼｯｸM-PRO"/>
              </a:rPr>
              <a:t>兆</a:t>
            </a:r>
            <a:r>
              <a:rPr lang="en-US" altLang="ja-JP" sz="3800" dirty="0">
                <a:latin typeface="HG丸ｺﾞｼｯｸM-PRO"/>
                <a:ea typeface="HG丸ｺﾞｼｯｸM-PRO"/>
                <a:cs typeface="HG丸ｺﾞｼｯｸM-PRO"/>
              </a:rPr>
              <a:t>1,479</a:t>
            </a:r>
            <a:r>
              <a:rPr lang="ja-JP" altLang="en-US" sz="3800">
                <a:latin typeface="HG丸ｺﾞｼｯｸM-PRO"/>
                <a:ea typeface="HG丸ｺﾞｼｯｸM-PRO"/>
                <a:cs typeface="HG丸ｺﾞｼｯｸM-PRO"/>
              </a:rPr>
              <a:t>億円</a:t>
            </a:r>
            <a:r>
              <a:rPr lang="ja-JP" altLang="en-US" sz="3800" dirty="0">
                <a:latin typeface="HG丸ｺﾞｼｯｸM-PRO"/>
                <a:ea typeface="HG丸ｺﾞｼｯｸM-PRO"/>
                <a:cs typeface="HG丸ｺﾞｼｯｸM-PRO"/>
              </a:rPr>
              <a:t>／年</a:t>
            </a:r>
          </a:p>
        </p:txBody>
      </p:sp>
      <p:sp>
        <p:nvSpPr>
          <p:cNvPr id="4" name="コンテンツ プレースホルダー 2"/>
          <p:cNvSpPr txBox="1">
            <a:spLocks/>
          </p:cNvSpPr>
          <p:nvPr/>
        </p:nvSpPr>
        <p:spPr>
          <a:xfrm>
            <a:off x="197223" y="2442283"/>
            <a:ext cx="11797553"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dist">
              <a:buNone/>
            </a:pPr>
            <a:r>
              <a:rPr lang="en-US" altLang="ja-JP" sz="3500" dirty="0">
                <a:latin typeface="HG丸ｺﾞｼｯｸM-PRO"/>
                <a:ea typeface="HG丸ｺﾞｼｯｸM-PRO"/>
                <a:cs typeface="HG丸ｺﾞｼｯｸM-PRO"/>
              </a:rPr>
              <a:t>3</a:t>
            </a:r>
            <a:r>
              <a:rPr lang="ja-JP" altLang="en-US" sz="3500">
                <a:latin typeface="HG丸ｺﾞｼｯｸM-PRO"/>
                <a:ea typeface="HG丸ｺﾞｼｯｸM-PRO"/>
                <a:cs typeface="HG丸ｺﾞｼｯｸM-PRO"/>
              </a:rPr>
              <a:t>兆</a:t>
            </a:r>
            <a:r>
              <a:rPr lang="en-US" altLang="ja-JP" sz="3500" dirty="0">
                <a:latin typeface="HG丸ｺﾞｼｯｸM-PRO"/>
                <a:ea typeface="HG丸ｺﾞｼｯｸM-PRO"/>
                <a:cs typeface="HG丸ｺﾞｼｯｸM-PRO"/>
              </a:rPr>
              <a:t>1,479</a:t>
            </a:r>
            <a:r>
              <a:rPr lang="ja-JP" altLang="en-US" sz="3500">
                <a:latin typeface="HG丸ｺﾞｼｯｸM-PRO"/>
                <a:ea typeface="HG丸ｺﾞｼｯｸM-PRO"/>
                <a:cs typeface="HG丸ｺﾞｼｯｸM-PRO"/>
              </a:rPr>
              <a:t>億円</a:t>
            </a:r>
            <a:r>
              <a:rPr lang="ja-JP" altLang="en-US" sz="3500" dirty="0">
                <a:latin typeface="HG丸ｺﾞｼｯｸM-PRO"/>
                <a:ea typeface="HG丸ｺﾞｼｯｸM-PRO"/>
                <a:cs typeface="HG丸ｺﾞｼｯｸM-PRO"/>
              </a:rPr>
              <a:t>／</a:t>
            </a:r>
            <a:r>
              <a:rPr lang="ja-JP" altLang="en-US" sz="3500">
                <a:latin typeface="HG丸ｺﾞｼｯｸM-PRO"/>
                <a:ea typeface="HG丸ｺﾞｼｯｸM-PRO"/>
                <a:cs typeface="HG丸ｺﾞｼｯｸM-PRO"/>
              </a:rPr>
              <a:t>年</a:t>
            </a:r>
            <a:r>
              <a:rPr lang="en-US" altLang="ja-JP" sz="3500" dirty="0">
                <a:latin typeface="HG丸ｺﾞｼｯｸM-PRO"/>
                <a:ea typeface="HG丸ｺﾞｼｯｸM-PRO"/>
                <a:cs typeface="HG丸ｺﾞｼｯｸM-PRO"/>
              </a:rPr>
              <a:t> ÷ 12</a:t>
            </a:r>
            <a:r>
              <a:rPr lang="ja-JP" altLang="en-US" sz="3500">
                <a:latin typeface="HG丸ｺﾞｼｯｸM-PRO"/>
                <a:ea typeface="HG丸ｺﾞｼｯｸM-PRO"/>
                <a:cs typeface="HG丸ｺﾞｼｯｸM-PRO"/>
              </a:rPr>
              <a:t>月</a:t>
            </a:r>
            <a:r>
              <a:rPr lang="en-US" altLang="ja-JP" sz="3500" dirty="0">
                <a:latin typeface="HG丸ｺﾞｼｯｸM-PRO"/>
                <a:ea typeface="HG丸ｺﾞｼｯｸM-PRO"/>
                <a:cs typeface="HG丸ｺﾞｼｯｸM-PRO"/>
              </a:rPr>
              <a:t> </a:t>
            </a:r>
            <a:r>
              <a:rPr lang="ja-JP" altLang="en-US" sz="3500">
                <a:latin typeface="HG丸ｺﾞｼｯｸM-PRO"/>
                <a:ea typeface="HG丸ｺﾞｼｯｸM-PRO"/>
                <a:cs typeface="HG丸ｺﾞｼｯｸM-PRO"/>
              </a:rPr>
              <a:t>＝</a:t>
            </a:r>
            <a:r>
              <a:rPr lang="en-US" altLang="ja-JP" sz="3500" dirty="0">
                <a:latin typeface="HG丸ｺﾞｼｯｸM-PRO"/>
                <a:ea typeface="HG丸ｺﾞｼｯｸM-PRO"/>
                <a:cs typeface="HG丸ｺﾞｼｯｸM-PRO"/>
              </a:rPr>
              <a:t> </a:t>
            </a:r>
            <a:r>
              <a:rPr lang="ja-JP" altLang="en-US" sz="3500">
                <a:latin typeface="HG丸ｺﾞｼｯｸM-PRO"/>
                <a:ea typeface="HG丸ｺﾞｼｯｸM-PRO"/>
                <a:cs typeface="HG丸ｺﾞｼｯｸM-PRO"/>
              </a:rPr>
              <a:t>２</a:t>
            </a:r>
            <a:r>
              <a:rPr lang="en-US" altLang="ja-JP" sz="3500" dirty="0">
                <a:latin typeface="HG丸ｺﾞｼｯｸM-PRO"/>
                <a:ea typeface="HG丸ｺﾞｼｯｸM-PRO"/>
                <a:cs typeface="HG丸ｺﾞｼｯｸM-PRO"/>
              </a:rPr>
              <a:t>,623</a:t>
            </a:r>
            <a:r>
              <a:rPr lang="ja-JP" altLang="en-US" sz="3500">
                <a:latin typeface="HG丸ｺﾞｼｯｸM-PRO"/>
                <a:ea typeface="HG丸ｺﾞｼｯｸM-PRO"/>
                <a:cs typeface="HG丸ｺﾞｼｯｸM-PRO"/>
              </a:rPr>
              <a:t>億</a:t>
            </a:r>
            <a:r>
              <a:rPr lang="en-US" altLang="ja-JP" sz="3500" dirty="0">
                <a:latin typeface="HG丸ｺﾞｼｯｸM-PRO"/>
                <a:ea typeface="HG丸ｺﾞｼｯｸM-PRO"/>
                <a:cs typeface="HG丸ｺﾞｼｯｸM-PRO"/>
              </a:rPr>
              <a:t>2,500</a:t>
            </a:r>
            <a:r>
              <a:rPr lang="ja-JP" altLang="en-US" sz="3500">
                <a:latin typeface="HG丸ｺﾞｼｯｸM-PRO"/>
                <a:ea typeface="HG丸ｺﾞｼｯｸM-PRO"/>
                <a:cs typeface="HG丸ｺﾞｼｯｸM-PRO"/>
              </a:rPr>
              <a:t>万円</a:t>
            </a:r>
            <a:r>
              <a:rPr lang="ja-JP" altLang="en-US" sz="3500" dirty="0">
                <a:latin typeface="HG丸ｺﾞｼｯｸM-PRO"/>
                <a:ea typeface="HG丸ｺﾞｼｯｸM-PRO"/>
                <a:cs typeface="HG丸ｺﾞｼｯｸM-PRO"/>
              </a:rPr>
              <a:t>／月</a:t>
            </a:r>
          </a:p>
        </p:txBody>
      </p:sp>
      <p:sp>
        <p:nvSpPr>
          <p:cNvPr id="5" name="コンテンツ プレースホルダー 2"/>
          <p:cNvSpPr txBox="1">
            <a:spLocks/>
          </p:cNvSpPr>
          <p:nvPr/>
        </p:nvSpPr>
        <p:spPr>
          <a:xfrm>
            <a:off x="197220" y="3766224"/>
            <a:ext cx="11797554" cy="1359452"/>
          </a:xfrm>
          <a:prstGeom prst="rect">
            <a:avLst/>
          </a:prstGeom>
        </p:spPr>
        <p:txBody>
          <a:bodyPr vert="horz" wrap="none" lIns="0" tIns="45720" rIns="0" bIns="45720" rtlCol="0" anchor="ctr" anchorCtr="0">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sz="3800">
                <a:solidFill>
                  <a:srgbClr val="7030A0"/>
                </a:solidFill>
                <a:latin typeface="HG丸ｺﾞｼｯｸM-PRO"/>
                <a:ea typeface="HG丸ｺﾞｼｯｸM-PRO"/>
                <a:cs typeface="HG丸ｺﾞｼｯｸM-PRO"/>
              </a:rPr>
              <a:t>令和３年</a:t>
            </a:r>
            <a:r>
              <a:rPr lang="ja-JP" altLang="en-US" sz="3800" dirty="0">
                <a:solidFill>
                  <a:srgbClr val="7030A0"/>
                </a:solidFill>
                <a:latin typeface="HG丸ｺﾞｼｯｸM-PRO"/>
                <a:ea typeface="HG丸ｺﾞｼｯｸM-PRO"/>
                <a:cs typeface="HG丸ｺﾞｼｯｸM-PRO"/>
              </a:rPr>
              <a:t>の日本の登録歯科医師人口 </a:t>
            </a:r>
            <a:r>
              <a:rPr lang="ja-JP" altLang="en-US" sz="3800">
                <a:solidFill>
                  <a:srgbClr val="7030A0"/>
                </a:solidFill>
                <a:latin typeface="HG丸ｺﾞｼｯｸM-PRO"/>
                <a:ea typeface="HG丸ｺﾞｼｯｸM-PRO"/>
                <a:cs typeface="HG丸ｺﾞｼｯｸM-PRO"/>
              </a:rPr>
              <a:t>＝ </a:t>
            </a:r>
            <a:r>
              <a:rPr lang="en-US" altLang="ja-JP" sz="3800" dirty="0">
                <a:solidFill>
                  <a:srgbClr val="7030A0"/>
                </a:solidFill>
                <a:latin typeface="HG丸ｺﾞｼｯｸM-PRO"/>
                <a:ea typeface="HG丸ｺﾞｼｯｸM-PRO"/>
                <a:cs typeface="HG丸ｺﾞｼｯｸM-PRO"/>
              </a:rPr>
              <a:t>107,44</a:t>
            </a:r>
            <a:r>
              <a:rPr lang="ja-JP" altLang="en-US" sz="3800">
                <a:solidFill>
                  <a:srgbClr val="7030A0"/>
                </a:solidFill>
                <a:latin typeface="HG丸ｺﾞｼｯｸM-PRO"/>
                <a:ea typeface="HG丸ｺﾞｼｯｸM-PRO"/>
                <a:cs typeface="HG丸ｺﾞｼｯｸM-PRO"/>
              </a:rPr>
              <a:t>３人</a:t>
            </a:r>
            <a:endParaRPr lang="ja-JP" altLang="en-US" sz="3800" dirty="0">
              <a:solidFill>
                <a:srgbClr val="7030A0"/>
              </a:solidFill>
              <a:latin typeface="HG丸ｺﾞｼｯｸM-PRO"/>
              <a:ea typeface="HG丸ｺﾞｼｯｸM-PRO"/>
              <a:cs typeface="HG丸ｺﾞｼｯｸM-PRO"/>
            </a:endParaRPr>
          </a:p>
        </p:txBody>
      </p:sp>
      <p:sp>
        <p:nvSpPr>
          <p:cNvPr id="6" name="コンテンツ プレースホルダー 2"/>
          <p:cNvSpPr txBox="1">
            <a:spLocks/>
          </p:cNvSpPr>
          <p:nvPr/>
        </p:nvSpPr>
        <p:spPr>
          <a:xfrm>
            <a:off x="197219" y="5041349"/>
            <a:ext cx="7581808"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900">
                <a:latin typeface="HG丸ｺﾞｼｯｸM-PRO"/>
                <a:ea typeface="HG丸ｺﾞｼｯｸM-PRO"/>
                <a:cs typeface="HG丸ｺﾞｼｯｸM-PRO"/>
              </a:rPr>
              <a:t>２</a:t>
            </a:r>
            <a:r>
              <a:rPr lang="en-US" altLang="ja-JP" sz="2900" dirty="0">
                <a:latin typeface="HG丸ｺﾞｼｯｸM-PRO"/>
                <a:ea typeface="HG丸ｺﾞｼｯｸM-PRO"/>
                <a:cs typeface="HG丸ｺﾞｼｯｸM-PRO"/>
              </a:rPr>
              <a:t>,623</a:t>
            </a:r>
            <a:r>
              <a:rPr lang="ja-JP" altLang="en-US" sz="2900">
                <a:latin typeface="HG丸ｺﾞｼｯｸM-PRO"/>
                <a:ea typeface="HG丸ｺﾞｼｯｸM-PRO"/>
                <a:cs typeface="HG丸ｺﾞｼｯｸM-PRO"/>
              </a:rPr>
              <a:t>億</a:t>
            </a:r>
            <a:r>
              <a:rPr lang="en-US" altLang="ja-JP" sz="2900" dirty="0">
                <a:latin typeface="HG丸ｺﾞｼｯｸM-PRO"/>
                <a:ea typeface="HG丸ｺﾞｼｯｸM-PRO"/>
                <a:cs typeface="HG丸ｺﾞｼｯｸM-PRO"/>
              </a:rPr>
              <a:t>2,500</a:t>
            </a:r>
            <a:r>
              <a:rPr lang="ja-JP" altLang="en-US" sz="2900">
                <a:latin typeface="HG丸ｺﾞｼｯｸM-PRO"/>
                <a:ea typeface="HG丸ｺﾞｼｯｸM-PRO"/>
                <a:cs typeface="HG丸ｺﾞｼｯｸM-PRO"/>
              </a:rPr>
              <a:t>万円</a:t>
            </a:r>
            <a:r>
              <a:rPr lang="ja-JP" altLang="en-US" sz="2900" dirty="0">
                <a:latin typeface="HG丸ｺﾞｼｯｸM-PRO"/>
                <a:ea typeface="HG丸ｺﾞｼｯｸM-PRO"/>
                <a:cs typeface="HG丸ｺﾞｼｯｸM-PRO"/>
              </a:rPr>
              <a:t>／月</a:t>
            </a:r>
            <a:r>
              <a:rPr lang="en-US" altLang="ja-JP" sz="2900" dirty="0">
                <a:latin typeface="HG丸ｺﾞｼｯｸM-PRO"/>
                <a:ea typeface="HG丸ｺﾞｼｯｸM-PRO"/>
                <a:cs typeface="HG丸ｺﾞｼｯｸM-PRO"/>
              </a:rPr>
              <a:t>÷ </a:t>
            </a:r>
            <a:r>
              <a:rPr lang="en-US" altLang="ja-JP" sz="2900" dirty="0">
                <a:solidFill>
                  <a:srgbClr val="7030A0"/>
                </a:solidFill>
                <a:latin typeface="HG丸ｺﾞｼｯｸM-PRO"/>
                <a:ea typeface="HG丸ｺﾞｼｯｸM-PRO"/>
                <a:cs typeface="HG丸ｺﾞｼｯｸM-PRO"/>
              </a:rPr>
              <a:t>107,443</a:t>
            </a:r>
            <a:r>
              <a:rPr lang="ja-JP" altLang="en-US" sz="2900">
                <a:solidFill>
                  <a:srgbClr val="7030A0"/>
                </a:solidFill>
                <a:latin typeface="HG丸ｺﾞｼｯｸM-PRO"/>
                <a:ea typeface="HG丸ｺﾞｼｯｸM-PRO"/>
                <a:cs typeface="HG丸ｺﾞｼｯｸM-PRO"/>
              </a:rPr>
              <a:t>人</a:t>
            </a:r>
            <a:r>
              <a:rPr lang="en-US" altLang="ja-JP" sz="2900" dirty="0">
                <a:solidFill>
                  <a:srgbClr val="0432FF"/>
                </a:solidFill>
                <a:latin typeface="HG丸ｺﾞｼｯｸM-PRO"/>
                <a:ea typeface="HG丸ｺﾞｼｯｸM-PRO"/>
                <a:cs typeface="HG丸ｺﾞｼｯｸM-PRO"/>
              </a:rPr>
              <a:t> </a:t>
            </a:r>
            <a:r>
              <a:rPr lang="en-US" altLang="ja-JP" sz="2900" dirty="0">
                <a:latin typeface="HG丸ｺﾞｼｯｸM-PRO"/>
                <a:ea typeface="HG丸ｺﾞｼｯｸM-PRO"/>
                <a:cs typeface="HG丸ｺﾞｼｯｸM-PRO"/>
              </a:rPr>
              <a:t>≒</a:t>
            </a:r>
            <a:endParaRPr lang="ja-JP" altLang="en-US" sz="2900" dirty="0">
              <a:solidFill>
                <a:srgbClr val="FF0000"/>
              </a:solidFill>
              <a:latin typeface="HG丸ｺﾞｼｯｸM-PRO"/>
              <a:ea typeface="HG丸ｺﾞｼｯｸM-PRO"/>
              <a:cs typeface="HG丸ｺﾞｼｯｸM-PRO"/>
            </a:endParaRPr>
          </a:p>
        </p:txBody>
      </p:sp>
      <p:sp>
        <p:nvSpPr>
          <p:cNvPr id="7" name="コンテンツ プレースホルダー 2"/>
          <p:cNvSpPr txBox="1">
            <a:spLocks/>
          </p:cNvSpPr>
          <p:nvPr/>
        </p:nvSpPr>
        <p:spPr>
          <a:xfrm>
            <a:off x="7147725" y="4945923"/>
            <a:ext cx="4847049"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buNone/>
            </a:pPr>
            <a:r>
              <a:rPr lang="ja-JP" altLang="en-US" sz="3600" b="1" u="sng">
                <a:solidFill>
                  <a:srgbClr val="0432FF"/>
                </a:solidFill>
                <a:latin typeface="HG丸ｺﾞｼｯｸM-PRO"/>
                <a:ea typeface="HG丸ｺﾞｼｯｸM-PRO"/>
                <a:cs typeface="HG丸ｺﾞｼｯｸM-PRO"/>
              </a:rPr>
              <a:t>２</a:t>
            </a:r>
            <a:r>
              <a:rPr lang="en-US" altLang="ja-JP" sz="3600" b="1" u="sng" dirty="0">
                <a:solidFill>
                  <a:srgbClr val="0432FF"/>
                </a:solidFill>
                <a:latin typeface="HG丸ｺﾞｼｯｸM-PRO"/>
                <a:ea typeface="HG丸ｺﾞｼｯｸM-PRO"/>
                <a:cs typeface="HG丸ｺﾞｼｯｸM-PRO"/>
              </a:rPr>
              <a:t>,441,527</a:t>
            </a:r>
            <a:r>
              <a:rPr lang="ja-JP" altLang="en-US" sz="3600" b="1" u="sng">
                <a:solidFill>
                  <a:srgbClr val="0432FF"/>
                </a:solidFill>
                <a:latin typeface="HG丸ｺﾞｼｯｸM-PRO"/>
                <a:ea typeface="HG丸ｺﾞｼｯｸM-PRO"/>
                <a:cs typeface="HG丸ｺﾞｼｯｸM-PRO"/>
              </a:rPr>
              <a:t>円</a:t>
            </a:r>
            <a:r>
              <a:rPr lang="ja-JP" altLang="en-US" sz="3600" b="1" u="sng" dirty="0">
                <a:solidFill>
                  <a:srgbClr val="0432FF"/>
                </a:solidFill>
                <a:latin typeface="HG丸ｺﾞｼｯｸM-PRO"/>
                <a:ea typeface="HG丸ｺﾞｼｯｸM-PRO"/>
                <a:cs typeface="HG丸ｺﾞｼｯｸM-PRO"/>
              </a:rPr>
              <a:t>／月</a:t>
            </a:r>
          </a:p>
        </p:txBody>
      </p:sp>
      <p:sp>
        <p:nvSpPr>
          <p:cNvPr id="8" name="スライド番号プレースホルダー 7">
            <a:extLst>
              <a:ext uri="{FF2B5EF4-FFF2-40B4-BE49-F238E27FC236}">
                <a16:creationId xmlns:a16="http://schemas.microsoft.com/office/drawing/2014/main" id="{C69F4998-F913-5E73-659C-8F168FD8B73C}"/>
              </a:ext>
            </a:extLst>
          </p:cNvPr>
          <p:cNvSpPr>
            <a:spLocks noGrp="1"/>
          </p:cNvSpPr>
          <p:nvPr>
            <p:ph type="sldNum" sz="quarter" idx="12"/>
          </p:nvPr>
        </p:nvSpPr>
        <p:spPr/>
        <p:txBody>
          <a:bodyPr/>
          <a:lstStyle/>
          <a:p>
            <a:fld id="{7F53A4F6-1DED-4042-94B1-26CBF9BCF6BA}" type="slidenum">
              <a:rPr kumimoji="1" lang="ja-JP" altLang="en-US" smtClean="0"/>
              <a:t>7</a:t>
            </a:fld>
            <a:endParaRPr kumimoji="1" lang="ja-JP" altLang="en-US"/>
          </a:p>
        </p:txBody>
      </p:sp>
    </p:spTree>
    <p:extLst>
      <p:ext uri="{BB962C8B-B14F-4D97-AF65-F5344CB8AC3E}">
        <p14:creationId xmlns:p14="http://schemas.microsoft.com/office/powerpoint/2010/main" val="347478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1700"/>
                            </p:stCondLst>
                            <p:childTnLst>
                              <p:par>
                                <p:cTn id="24" presetID="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キャッシュレジスタ"/>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5280B-4099-7C60-B8CE-2A8021465BF7}"/>
            </a:ext>
          </a:extLst>
        </p:cNvPr>
        <p:cNvGrpSpPr/>
        <p:nvPr/>
      </p:nvGrpSpPr>
      <p:grpSpPr>
        <a:xfrm>
          <a:off x="0" y="0"/>
          <a:ext cx="0" cy="0"/>
          <a:chOff x="0" y="0"/>
          <a:chExt cx="0" cy="0"/>
        </a:xfrm>
      </p:grpSpPr>
      <p:sp>
        <p:nvSpPr>
          <p:cNvPr id="3" name="タイトル 1">
            <a:extLst>
              <a:ext uri="{FF2B5EF4-FFF2-40B4-BE49-F238E27FC236}">
                <a16:creationId xmlns:a16="http://schemas.microsoft.com/office/drawing/2014/main" id="{A1BBD399-8026-FB6D-D260-59EB03161B44}"/>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4" name="タイトル 1">
            <a:extLst>
              <a:ext uri="{FF2B5EF4-FFF2-40B4-BE49-F238E27FC236}">
                <a16:creationId xmlns:a16="http://schemas.microsoft.com/office/drawing/2014/main" id="{2D0510F1-510D-33EF-B6EF-DA75CB8EDCF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grpSp>
        <p:nvGrpSpPr>
          <p:cNvPr id="14" name="グループ化 13">
            <a:extLst>
              <a:ext uri="{FF2B5EF4-FFF2-40B4-BE49-F238E27FC236}">
                <a16:creationId xmlns:a16="http://schemas.microsoft.com/office/drawing/2014/main" id="{0D8EF797-9005-C040-73C6-BCF3AF1F8507}"/>
              </a:ext>
            </a:extLst>
          </p:cNvPr>
          <p:cNvGrpSpPr>
            <a:grpSpLocks noChangeAspect="1"/>
          </p:cNvGrpSpPr>
          <p:nvPr/>
        </p:nvGrpSpPr>
        <p:grpSpPr>
          <a:xfrm>
            <a:off x="1002139" y="3014056"/>
            <a:ext cx="4493942" cy="3407018"/>
            <a:chOff x="5546794" y="1947281"/>
            <a:chExt cx="5992002" cy="4542752"/>
          </a:xfrm>
        </p:grpSpPr>
        <p:pic>
          <p:nvPicPr>
            <p:cNvPr id="12" name="図 11">
              <a:extLst>
                <a:ext uri="{FF2B5EF4-FFF2-40B4-BE49-F238E27FC236}">
                  <a16:creationId xmlns:a16="http://schemas.microsoft.com/office/drawing/2014/main" id="{B54597B8-64ED-8C41-F76E-ECE31254D467}"/>
                </a:ext>
              </a:extLst>
            </p:cNvPr>
            <p:cNvPicPr>
              <a:picLocks noChangeAspect="1"/>
            </p:cNvPicPr>
            <p:nvPr/>
          </p:nvPicPr>
          <p:blipFill>
            <a:blip r:embed="rId2"/>
            <a:stretch>
              <a:fillRect/>
            </a:stretch>
          </p:blipFill>
          <p:spPr>
            <a:xfrm>
              <a:off x="5546794" y="1947281"/>
              <a:ext cx="4227439" cy="3037871"/>
            </a:xfrm>
            <a:prstGeom prst="rect">
              <a:avLst/>
            </a:prstGeom>
          </p:spPr>
        </p:pic>
        <p:pic>
          <p:nvPicPr>
            <p:cNvPr id="10" name="図 9">
              <a:extLst>
                <a:ext uri="{FF2B5EF4-FFF2-40B4-BE49-F238E27FC236}">
                  <a16:creationId xmlns:a16="http://schemas.microsoft.com/office/drawing/2014/main" id="{85C3EE2A-BF3D-D699-0E9B-C7BEF70A557B}"/>
                </a:ext>
              </a:extLst>
            </p:cNvPr>
            <p:cNvPicPr>
              <a:picLocks noChangeAspect="1"/>
            </p:cNvPicPr>
            <p:nvPr/>
          </p:nvPicPr>
          <p:blipFill>
            <a:blip r:embed="rId3"/>
            <a:stretch>
              <a:fillRect/>
            </a:stretch>
          </p:blipFill>
          <p:spPr>
            <a:xfrm>
              <a:off x="8623339" y="4081612"/>
              <a:ext cx="2915457" cy="2408421"/>
            </a:xfrm>
            <a:prstGeom prst="rect">
              <a:avLst/>
            </a:prstGeom>
          </p:spPr>
        </p:pic>
        <p:sp>
          <p:nvSpPr>
            <p:cNvPr id="13" name="曲折矢印 12">
              <a:extLst>
                <a:ext uri="{FF2B5EF4-FFF2-40B4-BE49-F238E27FC236}">
                  <a16:creationId xmlns:a16="http://schemas.microsoft.com/office/drawing/2014/main" id="{B2F4BD49-8364-8E2B-09F8-4AF714D7297E}"/>
                </a:ext>
              </a:extLst>
            </p:cNvPr>
            <p:cNvSpPr/>
            <p:nvPr/>
          </p:nvSpPr>
          <p:spPr>
            <a:xfrm flipV="1">
              <a:off x="6623484" y="3751873"/>
              <a:ext cx="2915457" cy="2018175"/>
            </a:xfrm>
            <a:prstGeom prst="bentArrow">
              <a:avLst/>
            </a:prstGeom>
            <a:gradFill>
              <a:gsLst>
                <a:gs pos="80000">
                  <a:schemeClr val="bg1"/>
                </a:gs>
                <a:gs pos="29000">
                  <a:srgbClr val="64C6B1"/>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4" name="グループ化 23">
            <a:extLst>
              <a:ext uri="{FF2B5EF4-FFF2-40B4-BE49-F238E27FC236}">
                <a16:creationId xmlns:a16="http://schemas.microsoft.com/office/drawing/2014/main" id="{DEB76082-D7D3-D753-2EB5-A1BA71471F93}"/>
              </a:ext>
            </a:extLst>
          </p:cNvPr>
          <p:cNvGrpSpPr>
            <a:grpSpLocks noChangeAspect="1"/>
          </p:cNvGrpSpPr>
          <p:nvPr/>
        </p:nvGrpSpPr>
        <p:grpSpPr>
          <a:xfrm>
            <a:off x="6896381" y="1435545"/>
            <a:ext cx="4675133" cy="5192700"/>
            <a:chOff x="8159215" y="1234923"/>
            <a:chExt cx="4150336" cy="4609802"/>
          </a:xfrm>
        </p:grpSpPr>
        <p:pic>
          <p:nvPicPr>
            <p:cNvPr id="23" name="図 22">
              <a:extLst>
                <a:ext uri="{FF2B5EF4-FFF2-40B4-BE49-F238E27FC236}">
                  <a16:creationId xmlns:a16="http://schemas.microsoft.com/office/drawing/2014/main" id="{5C35569F-42E0-04EB-E2A2-EB258CC85784}"/>
                </a:ext>
              </a:extLst>
            </p:cNvPr>
            <p:cNvPicPr>
              <a:picLocks noChangeAspect="1"/>
            </p:cNvPicPr>
            <p:nvPr/>
          </p:nvPicPr>
          <p:blipFill>
            <a:blip r:embed="rId4"/>
            <a:srcRect/>
            <a:stretch/>
          </p:blipFill>
          <p:spPr>
            <a:xfrm flipH="1">
              <a:off x="9185526" y="1234923"/>
              <a:ext cx="3124025" cy="3124025"/>
            </a:xfrm>
            <a:prstGeom prst="rect">
              <a:avLst/>
            </a:prstGeom>
          </p:spPr>
        </p:pic>
        <p:sp>
          <p:nvSpPr>
            <p:cNvPr id="21" name="曲折矢印 20">
              <a:extLst>
                <a:ext uri="{FF2B5EF4-FFF2-40B4-BE49-F238E27FC236}">
                  <a16:creationId xmlns:a16="http://schemas.microsoft.com/office/drawing/2014/main" id="{5F774BE0-C9DC-F964-6753-6073BA9185DA}"/>
                </a:ext>
              </a:extLst>
            </p:cNvPr>
            <p:cNvSpPr/>
            <p:nvPr/>
          </p:nvSpPr>
          <p:spPr>
            <a:xfrm>
              <a:off x="9101356" y="2506195"/>
              <a:ext cx="1530317" cy="1731055"/>
            </a:xfrm>
            <a:prstGeom prst="bentArrow">
              <a:avLst/>
            </a:prstGeom>
            <a:gradFill>
              <a:gsLst>
                <a:gs pos="80000">
                  <a:schemeClr val="bg1"/>
                </a:gs>
                <a:gs pos="29000">
                  <a:srgbClr val="64C6B1"/>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 name="図 1">
              <a:extLst>
                <a:ext uri="{FF2B5EF4-FFF2-40B4-BE49-F238E27FC236}">
                  <a16:creationId xmlns:a16="http://schemas.microsoft.com/office/drawing/2014/main" id="{466C0D52-8F4F-76E9-68A8-AF5FE2D86DAB}"/>
                </a:ext>
              </a:extLst>
            </p:cNvPr>
            <p:cNvPicPr>
              <a:picLocks noChangeAspect="1"/>
            </p:cNvPicPr>
            <p:nvPr/>
          </p:nvPicPr>
          <p:blipFill>
            <a:blip r:embed="rId5"/>
            <a:srcRect/>
            <a:stretch/>
          </p:blipFill>
          <p:spPr>
            <a:xfrm>
              <a:off x="8159215" y="3583379"/>
              <a:ext cx="2405689" cy="2261346"/>
            </a:xfrm>
            <a:prstGeom prst="rect">
              <a:avLst/>
            </a:prstGeom>
          </p:spPr>
        </p:pic>
      </p:grpSp>
      <p:sp>
        <p:nvSpPr>
          <p:cNvPr id="5" name="六角形 4">
            <a:extLst>
              <a:ext uri="{FF2B5EF4-FFF2-40B4-BE49-F238E27FC236}">
                <a16:creationId xmlns:a16="http://schemas.microsoft.com/office/drawing/2014/main" id="{78929606-5FB0-5C2B-1190-F404F738ECA1}"/>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6D2CCA6C-DBC6-A4D7-3FBE-922AFCCE0BD1}"/>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25" name="タイトル 1">
            <a:extLst>
              <a:ext uri="{FF2B5EF4-FFF2-40B4-BE49-F238E27FC236}">
                <a16:creationId xmlns:a16="http://schemas.microsoft.com/office/drawing/2014/main" id="{3466D50A-7ADD-3C05-FA1F-7453515D2000}"/>
              </a:ext>
            </a:extLst>
          </p:cNvPr>
          <p:cNvSpPr txBox="1">
            <a:spLocks noChangeAspect="1"/>
          </p:cNvSpPr>
          <p:nvPr/>
        </p:nvSpPr>
        <p:spPr>
          <a:xfrm>
            <a:off x="1299694" y="1964963"/>
            <a:ext cx="720000" cy="720000"/>
          </a:xfrm>
          <a:prstGeom prst="rect">
            <a:avLst/>
          </a:prstGeom>
          <a:noFill/>
          <a:ln w="63500">
            <a:solidFill>
              <a:schemeClr val="tx1"/>
            </a:solidFill>
            <a:miter lim="800000"/>
          </a:ln>
        </p:spPr>
        <p:txBody>
          <a:bodyPr vert="horz" lIns="72000" tIns="72000" rIns="72000" bIns="7200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ja-JP" altLang="en-US" sz="4800">
                <a:solidFill>
                  <a:schemeClr val="tx1"/>
                </a:solidFill>
                <a:latin typeface="HG丸ｺﾞｼｯｸM-PRO"/>
                <a:ea typeface="HG丸ｺﾞｼｯｸM-PRO"/>
                <a:cs typeface="HG丸ｺﾞｼｯｸM-PRO"/>
              </a:rPr>
              <a:t>１</a:t>
            </a:r>
            <a:endParaRPr lang="en-US" altLang="ja-JP" sz="4800" dirty="0">
              <a:solidFill>
                <a:schemeClr val="tx1"/>
              </a:solidFill>
              <a:latin typeface="HG丸ｺﾞｼｯｸM-PRO"/>
              <a:ea typeface="HG丸ｺﾞｼｯｸM-PRO"/>
              <a:cs typeface="HG丸ｺﾞｼｯｸM-PRO"/>
            </a:endParaRPr>
          </a:p>
        </p:txBody>
      </p:sp>
      <p:sp>
        <p:nvSpPr>
          <p:cNvPr id="6" name="タイトル 1">
            <a:extLst>
              <a:ext uri="{FF2B5EF4-FFF2-40B4-BE49-F238E27FC236}">
                <a16:creationId xmlns:a16="http://schemas.microsoft.com/office/drawing/2014/main" id="{A0AE4980-E247-B8BA-60DA-25B36816827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②</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医療ＤＸ推進体制整備加算の新設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7" name="タイトル 1">
            <a:extLst>
              <a:ext uri="{FF2B5EF4-FFF2-40B4-BE49-F238E27FC236}">
                <a16:creationId xmlns:a16="http://schemas.microsoft.com/office/drawing/2014/main" id="{F54415D9-E088-4E48-AC7C-549BE89BEEBE}"/>
              </a:ext>
            </a:extLst>
          </p:cNvPr>
          <p:cNvSpPr txBox="1">
            <a:spLocks noChangeAspect="1"/>
          </p:cNvSpPr>
          <p:nvPr/>
        </p:nvSpPr>
        <p:spPr>
          <a:xfrm>
            <a:off x="7249310" y="1964963"/>
            <a:ext cx="720000" cy="720000"/>
          </a:xfrm>
          <a:prstGeom prst="rect">
            <a:avLst/>
          </a:prstGeom>
          <a:noFill/>
          <a:ln w="63500">
            <a:solidFill>
              <a:schemeClr val="tx1"/>
            </a:solidFill>
            <a:miter lim="800000"/>
          </a:ln>
        </p:spPr>
        <p:txBody>
          <a:bodyPr vert="horz" lIns="72000" tIns="72000" rIns="72000" bIns="7200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4800" dirty="0">
                <a:solidFill>
                  <a:schemeClr val="tx1"/>
                </a:solidFill>
                <a:latin typeface="HG丸ｺﾞｼｯｸM-PRO"/>
                <a:ea typeface="HG丸ｺﾞｼｯｸM-PRO"/>
                <a:cs typeface="HG丸ｺﾞｼｯｸM-PRO"/>
              </a:rPr>
              <a:t>2</a:t>
            </a:r>
          </a:p>
        </p:txBody>
      </p:sp>
      <p:sp>
        <p:nvSpPr>
          <p:cNvPr id="9" name="スライド番号プレースホルダー 8">
            <a:extLst>
              <a:ext uri="{FF2B5EF4-FFF2-40B4-BE49-F238E27FC236}">
                <a16:creationId xmlns:a16="http://schemas.microsoft.com/office/drawing/2014/main" id="{A876CCE4-6152-DC5C-F122-385E19AFA220}"/>
              </a:ext>
            </a:extLst>
          </p:cNvPr>
          <p:cNvSpPr>
            <a:spLocks noGrp="1"/>
          </p:cNvSpPr>
          <p:nvPr>
            <p:ph type="sldNum" sz="quarter" idx="12"/>
          </p:nvPr>
        </p:nvSpPr>
        <p:spPr/>
        <p:txBody>
          <a:bodyPr/>
          <a:lstStyle/>
          <a:p>
            <a:fld id="{7F53A4F6-1DED-4042-94B1-26CBF9BCF6BA}" type="slidenum">
              <a:rPr kumimoji="1" lang="ja-JP" altLang="en-US" smtClean="0"/>
              <a:t>70</a:t>
            </a:fld>
            <a:endParaRPr kumimoji="1" lang="ja-JP" altLang="en-US"/>
          </a:p>
        </p:txBody>
      </p:sp>
    </p:spTree>
    <p:extLst>
      <p:ext uri="{BB962C8B-B14F-4D97-AF65-F5344CB8AC3E}">
        <p14:creationId xmlns:p14="http://schemas.microsoft.com/office/powerpoint/2010/main" val="21267558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E4051-D248-4FE8-534E-B75063EB8A2F}"/>
            </a:ext>
          </a:extLst>
        </p:cNvPr>
        <p:cNvGrpSpPr/>
        <p:nvPr/>
      </p:nvGrpSpPr>
      <p:grpSpPr>
        <a:xfrm>
          <a:off x="0" y="0"/>
          <a:ext cx="0" cy="0"/>
          <a:chOff x="0" y="0"/>
          <a:chExt cx="0" cy="0"/>
        </a:xfrm>
      </p:grpSpPr>
      <p:sp>
        <p:nvSpPr>
          <p:cNvPr id="8" name="タイトル 1">
            <a:extLst>
              <a:ext uri="{FF2B5EF4-FFF2-40B4-BE49-F238E27FC236}">
                <a16:creationId xmlns:a16="http://schemas.microsoft.com/office/drawing/2014/main" id="{D5A45B0A-FEF9-0986-2B49-F339FF6EE2F8}"/>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6" name="タイトル 1">
            <a:extLst>
              <a:ext uri="{FF2B5EF4-FFF2-40B4-BE49-F238E27FC236}">
                <a16:creationId xmlns:a16="http://schemas.microsoft.com/office/drawing/2014/main" id="{C5C678CA-7E83-0C5F-C01A-23FF219EFB1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7" name="タイトル 1">
            <a:extLst>
              <a:ext uri="{FF2B5EF4-FFF2-40B4-BE49-F238E27FC236}">
                <a16:creationId xmlns:a16="http://schemas.microsoft.com/office/drawing/2014/main" id="{F326E9F4-BD0E-5819-4B22-3468097CDE5C}"/>
              </a:ext>
            </a:extLst>
          </p:cNvPr>
          <p:cNvSpPr txBox="1">
            <a:spLocks/>
          </p:cNvSpPr>
          <p:nvPr/>
        </p:nvSpPr>
        <p:spPr>
          <a:xfrm>
            <a:off x="365760" y="1733841"/>
            <a:ext cx="11521440" cy="4885899"/>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rPr>
              <a:t>［経過措置］</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年３月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年９月</a:t>
            </a:r>
            <a:r>
              <a:rPr lang="en-US" altLang="ja-JP" sz="2400" dirty="0">
                <a:solidFill>
                  <a:schemeClr val="tx1"/>
                </a:solidFill>
                <a:effectLst/>
                <a:latin typeface="HGMaruGothicMPRO" panose="020F0600000000000000" pitchFamily="34" charset="-128"/>
                <a:ea typeface="HGMaruGothicMPRO" panose="020F0600000000000000" pitchFamily="34" charset="-128"/>
              </a:rPr>
              <a:t>30</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5</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6</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は、令和</a:t>
            </a:r>
            <a:r>
              <a:rPr lang="ja-JP" altLang="en-US" sz="2400">
                <a:solidFill>
                  <a:schemeClr val="tx1"/>
                </a:solidFill>
                <a:latin typeface="HGMaruGothicMPRO" panose="020F0600000000000000" pitchFamily="34" charset="-128"/>
                <a:ea typeface="HGMaruGothicMPRO" panose="020F0600000000000000" pitchFamily="34" charset="-128"/>
              </a:rPr>
              <a:t>６</a:t>
            </a:r>
            <a:r>
              <a:rPr lang="ja-JP" altLang="en-US" sz="2400">
                <a:solidFill>
                  <a:schemeClr val="tx1"/>
                </a:solidFill>
                <a:effectLst/>
                <a:latin typeface="HGMaruGothicMPRO" panose="020F0600000000000000" pitchFamily="34" charset="-128"/>
                <a:ea typeface="HGMaruGothicMPRO" panose="020F0600000000000000" pitchFamily="34" charset="-128"/>
              </a:rPr>
              <a:t>年</a:t>
            </a:r>
            <a:r>
              <a:rPr lang="en-US" altLang="ja-JP" sz="2400" dirty="0">
                <a:solidFill>
                  <a:schemeClr val="tx1"/>
                </a:solidFill>
                <a:effectLst/>
                <a:latin typeface="HGMaruGothicMPRO" panose="020F0600000000000000" pitchFamily="34" charset="-128"/>
                <a:ea typeface="HGMaruGothicMPRO" panose="020F0600000000000000" pitchFamily="34" charset="-128"/>
              </a:rPr>
              <a:t>10</a:t>
            </a:r>
            <a:r>
              <a:rPr lang="ja-JP" altLang="en-US" sz="2400">
                <a:solidFill>
                  <a:schemeClr val="tx1"/>
                </a:solidFill>
                <a:effectLst/>
                <a:latin typeface="HGMaruGothicMPRO" panose="020F0600000000000000" pitchFamily="34" charset="-128"/>
                <a:ea typeface="HGMaruGothicMPRO" panose="020F0600000000000000" pitchFamily="34" charset="-128"/>
              </a:rPr>
              <a:t>月１日から適用する。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8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a:t>
            </a:r>
            <a:r>
              <a:rPr lang="ja-JP" altLang="en-US" sz="2400">
                <a:solidFill>
                  <a:schemeClr val="tx1"/>
                </a:solidFill>
                <a:latin typeface="HGMaruGothicMPRO" panose="020F0600000000000000" pitchFamily="34" charset="-128"/>
                <a:ea typeface="HGMaruGothicMPRO" panose="020F0600000000000000" pitchFamily="34" charset="-128"/>
              </a:rPr>
              <a:t>７</a:t>
            </a:r>
            <a:r>
              <a:rPr lang="ja-JP" altLang="en-US" sz="2400">
                <a:solidFill>
                  <a:schemeClr val="tx1"/>
                </a:solidFill>
                <a:effectLst/>
                <a:latin typeface="HGMaruGothicMPRO" panose="020F0600000000000000" pitchFamily="34" charset="-128"/>
                <a:ea typeface="HGMaruGothicMPRO" panose="020F0600000000000000" pitchFamily="34" charset="-128"/>
              </a:rPr>
              <a:t>年５月</a:t>
            </a:r>
            <a:r>
              <a:rPr lang="en-US" altLang="ja-JP" sz="2400" dirty="0">
                <a:solidFill>
                  <a:schemeClr val="tx1"/>
                </a:solidFill>
                <a:effectLst/>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8</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9" name="六角形 8">
            <a:extLst>
              <a:ext uri="{FF2B5EF4-FFF2-40B4-BE49-F238E27FC236}">
                <a16:creationId xmlns:a16="http://schemas.microsoft.com/office/drawing/2014/main" id="{00CA6F53-AC1E-9644-ACE4-2245904EE501}"/>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0" name="六角形 9">
            <a:extLst>
              <a:ext uri="{FF2B5EF4-FFF2-40B4-BE49-F238E27FC236}">
                <a16:creationId xmlns:a16="http://schemas.microsoft.com/office/drawing/2014/main" id="{979823E0-D625-7BEF-6267-6F84EE9FF353}"/>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1" name="タイトル 1">
            <a:extLst>
              <a:ext uri="{FF2B5EF4-FFF2-40B4-BE49-F238E27FC236}">
                <a16:creationId xmlns:a16="http://schemas.microsoft.com/office/drawing/2014/main" id="{57172E6C-4D10-87D0-B59D-6045C788994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②</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医療ＤＸ推進体制整備加算の新設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18329A4B-970D-F27F-A01A-618C84CF21D6}"/>
              </a:ext>
            </a:extLst>
          </p:cNvPr>
          <p:cNvSpPr>
            <a:spLocks noGrp="1"/>
          </p:cNvSpPr>
          <p:nvPr>
            <p:ph type="sldNum" sz="quarter" idx="12"/>
          </p:nvPr>
        </p:nvSpPr>
        <p:spPr/>
        <p:txBody>
          <a:bodyPr/>
          <a:lstStyle/>
          <a:p>
            <a:fld id="{7F53A4F6-1DED-4042-94B1-26CBF9BCF6BA}" type="slidenum">
              <a:rPr kumimoji="1" lang="ja-JP" altLang="en-US" smtClean="0"/>
              <a:t>71</a:t>
            </a:fld>
            <a:endParaRPr kumimoji="1" lang="ja-JP" altLang="en-US"/>
          </a:p>
        </p:txBody>
      </p:sp>
    </p:spTree>
    <p:extLst>
      <p:ext uri="{BB962C8B-B14F-4D97-AF65-F5344CB8AC3E}">
        <p14:creationId xmlns:p14="http://schemas.microsoft.com/office/powerpoint/2010/main" val="16969095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89D9-B8D7-7762-90AD-6AA265BB705F}"/>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F5A84124-0A0D-96B1-101E-6DE4741973C2}"/>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1 </a:t>
            </a:r>
            <a:r>
              <a:rPr lang="ja-JP" altLang="en-US" sz="6000">
                <a:solidFill>
                  <a:schemeClr val="tx1"/>
                </a:solidFill>
                <a:latin typeface="HG丸ｺﾞｼｯｸM-PRO"/>
                <a:ea typeface="HG丸ｺﾞｼｯｸM-PRO"/>
                <a:cs typeface="HG丸ｺﾞｼｯｸM-PRO"/>
              </a:rPr>
              <a:t>医療</a:t>
            </a:r>
            <a:r>
              <a:rPr lang="en-US" altLang="ja-JP" sz="6000" dirty="0">
                <a:solidFill>
                  <a:schemeClr val="tx1"/>
                </a:solidFill>
                <a:latin typeface="HG丸ｺﾞｼｯｸM-PRO"/>
                <a:ea typeface="HG丸ｺﾞｼｯｸM-PRO"/>
                <a:cs typeface="HG丸ｺﾞｼｯｸM-PRO"/>
              </a:rPr>
              <a:t>DX</a:t>
            </a:r>
            <a:r>
              <a:rPr lang="ja-JP" altLang="en-US" sz="6000">
                <a:solidFill>
                  <a:schemeClr val="tx1"/>
                </a:solidFill>
                <a:latin typeface="HG丸ｺﾞｼｯｸM-PRO"/>
                <a:ea typeface="HG丸ｺﾞｼｯｸM-PRO"/>
                <a:cs typeface="HG丸ｺﾞｼｯｸM-PRO"/>
              </a:rPr>
              <a:t>の推進による医療情報</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の有効活用、遠隔医療の推進</a:t>
            </a:r>
          </a:p>
        </p:txBody>
      </p:sp>
      <p:sp>
        <p:nvSpPr>
          <p:cNvPr id="4" name="タイトル 1">
            <a:extLst>
              <a:ext uri="{FF2B5EF4-FFF2-40B4-BE49-F238E27FC236}">
                <a16:creationId xmlns:a16="http://schemas.microsoft.com/office/drawing/2014/main" id="{D4C9565C-C993-77E9-4DFD-A92BDE7BDD0B}"/>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4AEB3611-E7B0-2680-1F04-782EC15C282D}"/>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③</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在宅医療における</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医療ＤＸの推進</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1AE0DDB5-7363-75B4-4228-3C75BB44AA9F}"/>
              </a:ext>
            </a:extLst>
          </p:cNvPr>
          <p:cNvSpPr>
            <a:spLocks noGrp="1"/>
          </p:cNvSpPr>
          <p:nvPr>
            <p:ph type="sldNum" sz="quarter" idx="12"/>
          </p:nvPr>
        </p:nvSpPr>
        <p:spPr/>
        <p:txBody>
          <a:bodyPr/>
          <a:lstStyle/>
          <a:p>
            <a:fld id="{7F53A4F6-1DED-4042-94B1-26CBF9BCF6BA}" type="slidenum">
              <a:rPr kumimoji="1" lang="ja-JP" altLang="en-US" smtClean="0"/>
              <a:t>72</a:t>
            </a:fld>
            <a:endParaRPr kumimoji="1" lang="ja-JP" altLang="en-US"/>
          </a:p>
        </p:txBody>
      </p:sp>
    </p:spTree>
    <p:extLst>
      <p:ext uri="{BB962C8B-B14F-4D97-AF65-F5344CB8AC3E}">
        <p14:creationId xmlns:p14="http://schemas.microsoft.com/office/powerpoint/2010/main" val="8604714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33841"/>
            <a:ext cx="11521440" cy="4885899"/>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居宅同意取得型のオン資、電子処方箋及び電子カルテ情報共有サービスにより、在宅医療における診療計画の作成において取得された患者の診療情報や薬剤情報を活用することで質の高い医療を提供した場合について、新たな評価を行う。</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４．</a:t>
            </a:r>
            <a:r>
              <a:rPr lang="ja-JP" altLang="en-US" sz="2400">
                <a:solidFill>
                  <a:schemeClr val="tx1"/>
                </a:solidFill>
                <a:effectLst/>
                <a:latin typeface="HGMaruGothicMPRO" panose="020F0600000000000000" pitchFamily="34" charset="-128"/>
                <a:ea typeface="HGMaruGothicMPRO" panose="020F0600000000000000" pitchFamily="34" charset="-128"/>
              </a:rPr>
              <a:t>訪問診療で、</a:t>
            </a:r>
            <a:r>
              <a:rPr lang="ja-JP" altLang="en-US" sz="2400">
                <a:solidFill>
                  <a:srgbClr val="FF0000"/>
                </a:solidFill>
                <a:effectLst/>
                <a:latin typeface="HGMaruGothicMPRO" panose="020F0600000000000000" pitchFamily="34" charset="-128"/>
                <a:ea typeface="HGMaruGothicMPRO" panose="020F0600000000000000" pitchFamily="34" charset="-128"/>
              </a:rPr>
              <a:t>居宅同意取得型のオンライン資格確認等システム</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電子カルテ情報共有サービス</a:t>
            </a:r>
            <a:r>
              <a:rPr lang="ja-JP" altLang="en-US" sz="2400">
                <a:solidFill>
                  <a:schemeClr val="tx1"/>
                </a:solidFill>
                <a:effectLst/>
                <a:latin typeface="HGMaruGothicMPRO" panose="020F0600000000000000" pitchFamily="34" charset="-128"/>
                <a:ea typeface="HGMaruGothicMPRO" panose="020F0600000000000000" pitchFamily="34" charset="-128"/>
              </a:rPr>
              <a:t>及び</a:t>
            </a:r>
            <a:r>
              <a:rPr lang="ja-JP" altLang="en-US" sz="2400">
                <a:solidFill>
                  <a:srgbClr val="FF0000"/>
                </a:solidFill>
                <a:effectLst/>
                <a:latin typeface="HGMaruGothicMPRO" panose="020F0600000000000000" pitchFamily="34" charset="-128"/>
                <a:ea typeface="HGMaruGothicMPRO" panose="020F0600000000000000" pitchFamily="34" charset="-128"/>
              </a:rPr>
              <a:t>電子処方箋</a:t>
            </a:r>
            <a:r>
              <a:rPr lang="ja-JP" altLang="en-US" sz="2400">
                <a:solidFill>
                  <a:schemeClr val="tx1"/>
                </a:solidFill>
                <a:effectLst/>
                <a:latin typeface="HGMaruGothicMPRO" panose="020F0600000000000000" pitchFamily="34" charset="-128"/>
                <a:ea typeface="HGMaruGothicMPRO" panose="020F0600000000000000" pitchFamily="34" charset="-128"/>
              </a:rPr>
              <a:t>の評価を新設する。</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0F287191-2FE0-D957-5555-BF6B62B02BC5}"/>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4" name="タイトル 1">
            <a:extLst>
              <a:ext uri="{FF2B5EF4-FFF2-40B4-BE49-F238E27FC236}">
                <a16:creationId xmlns:a16="http://schemas.microsoft.com/office/drawing/2014/main" id="{0217099F-1C48-1FAB-AFE2-60093CC1505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B08CBDAD-21DA-8BDE-26E5-DD20C2B9257E}"/>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E41CD8B0-08A1-74E7-E114-A56E55506E78}"/>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23298B78-1045-32F7-E087-1A1028009E9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③</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在宅医療における医療ＤＸの推進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3958E314-186A-EF37-297C-F6F8B484AA91}"/>
              </a:ext>
            </a:extLst>
          </p:cNvPr>
          <p:cNvSpPr>
            <a:spLocks noGrp="1"/>
          </p:cNvSpPr>
          <p:nvPr>
            <p:ph type="sldNum" sz="quarter" idx="12"/>
          </p:nvPr>
        </p:nvSpPr>
        <p:spPr/>
        <p:txBody>
          <a:bodyPr/>
          <a:lstStyle/>
          <a:p>
            <a:fld id="{7F53A4F6-1DED-4042-94B1-26CBF9BCF6BA}" type="slidenum">
              <a:rPr kumimoji="1" lang="ja-JP" altLang="en-US" smtClean="0"/>
              <a:t>73</a:t>
            </a:fld>
            <a:endParaRPr kumimoji="1" lang="ja-JP" altLang="en-US"/>
          </a:p>
        </p:txBody>
      </p:sp>
    </p:spTree>
    <p:extLst>
      <p:ext uri="{BB962C8B-B14F-4D97-AF65-F5344CB8AC3E}">
        <p14:creationId xmlns:p14="http://schemas.microsoft.com/office/powerpoint/2010/main" val="10141463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B3AA4-1689-C994-C03E-6270A5AE45A0}"/>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73ACA000-B7F2-2B53-2285-A260D07E2BCE}"/>
              </a:ext>
            </a:extLst>
          </p:cNvPr>
          <p:cNvSpPr txBox="1">
            <a:spLocks/>
          </p:cNvSpPr>
          <p:nvPr/>
        </p:nvSpPr>
        <p:spPr>
          <a:xfrm>
            <a:off x="365760" y="1733841"/>
            <a:ext cx="11521440" cy="4885899"/>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新</a:t>
            </a:r>
            <a:r>
              <a:rPr lang="ja-JP" altLang="en-US" sz="2800" b="1">
                <a:solidFill>
                  <a:srgbClr val="0432FF"/>
                </a:solidFill>
                <a:latin typeface="HGMaruGothicMPRO" panose="020F0600000000000000" pitchFamily="34" charset="-128"/>
                <a:ea typeface="HGMaruGothicMPRO" panose="020F0600000000000000" pitchFamily="34" charset="-128"/>
              </a:rPr>
              <a:t>）</a:t>
            </a:r>
            <a:r>
              <a:rPr lang="ja-JP" altLang="en-US" sz="2800" b="1">
                <a:solidFill>
                  <a:srgbClr val="0432FF"/>
                </a:solidFill>
                <a:effectLst/>
                <a:latin typeface="HGMaruGothicMPRO" panose="020F0600000000000000" pitchFamily="34" charset="-128"/>
                <a:ea typeface="HGMaruGothicMPRO" panose="020F0600000000000000" pitchFamily="34" charset="-128"/>
              </a:rPr>
              <a:t>在宅医療</a:t>
            </a:r>
            <a:r>
              <a:rPr lang="en" altLang="ja-JP" sz="2800" b="1" dirty="0">
                <a:solidFill>
                  <a:srgbClr val="0432FF"/>
                </a:solidFill>
                <a:effectLst/>
                <a:latin typeface="HGMaruGothicMPRO" panose="020F0600000000000000" pitchFamily="34" charset="-128"/>
                <a:ea typeface="HGMaruGothicMPRO" panose="020F0600000000000000" pitchFamily="34" charset="-128"/>
              </a:rPr>
              <a:t>DX</a:t>
            </a:r>
            <a:r>
              <a:rPr lang="ja-JP" altLang="en-US" sz="2800" b="1">
                <a:solidFill>
                  <a:srgbClr val="0432FF"/>
                </a:solidFill>
                <a:effectLst/>
                <a:latin typeface="HGMaruGothicMPRO" panose="020F0600000000000000" pitchFamily="34" charset="-128"/>
                <a:ea typeface="HGMaruGothicMPRO" panose="020F0600000000000000" pitchFamily="34" charset="-128"/>
              </a:rPr>
              <a:t>情報活用加算（歯科訪問診療料）　　　</a:t>
            </a:r>
            <a:r>
              <a:rPr lang="ja-JP" altLang="en-US" sz="2400" b="1">
                <a:solidFill>
                  <a:schemeClr val="tx1"/>
                </a:solidFill>
                <a:latin typeface="HGMaruGothicMPRO" panose="020F0600000000000000" pitchFamily="34" charset="-128"/>
                <a:ea typeface="HGMaruGothicMPRO" panose="020F0600000000000000" pitchFamily="34" charset="-128"/>
              </a:rPr>
              <a:t>８</a:t>
            </a:r>
            <a:r>
              <a:rPr lang="ja-JP" altLang="en-US" sz="2400">
                <a:solidFill>
                  <a:schemeClr val="tx1"/>
                </a:solidFill>
                <a:effectLst/>
                <a:latin typeface="HGMaruGothicMPRO" panose="020F0600000000000000" pitchFamily="34" charset="-128"/>
                <a:ea typeface="HGMaruGothicMPRO" panose="020F0600000000000000" pitchFamily="34" charset="-128"/>
              </a:rPr>
              <a:t>点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対象患者</a:t>
            </a:r>
            <a:r>
              <a:rPr lang="en-US" altLang="ja-JP" sz="2400" dirty="0">
                <a:solidFill>
                  <a:schemeClr val="tx1"/>
                </a:solidFill>
                <a:effectLst/>
                <a:latin typeface="HGMaruGothicMPRO" panose="020F0600000000000000" pitchFamily="34" charset="-128"/>
                <a:ea typeface="HGMaruGothicMPRO" panose="020F0600000000000000" pitchFamily="34" charset="-128"/>
              </a:rPr>
              <a:t>] </a:t>
            </a:r>
          </a:p>
          <a:p>
            <a:pPr algn="l"/>
            <a:r>
              <a:rPr lang="ja-JP" altLang="en-US" sz="2400">
                <a:solidFill>
                  <a:schemeClr val="tx1"/>
                </a:solidFill>
                <a:latin typeface="HGMaruGothicMPRO" panose="020F0600000000000000" pitchFamily="34" charset="-128"/>
                <a:ea typeface="HGMaruGothicMPRO" panose="020F0600000000000000" pitchFamily="34" charset="-128"/>
              </a:rPr>
              <a:t>　歯科</a:t>
            </a:r>
            <a:r>
              <a:rPr lang="ja-JP" altLang="en-US" sz="2400">
                <a:solidFill>
                  <a:schemeClr val="tx1"/>
                </a:solidFill>
                <a:effectLst/>
                <a:latin typeface="HGMaruGothicMPRO" panose="020F0600000000000000" pitchFamily="34" charset="-128"/>
                <a:ea typeface="HGMaruGothicMPRO" panose="020F0600000000000000" pitchFamily="34" charset="-128"/>
              </a:rPr>
              <a:t>訪問診療料を算定する患者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算定要件</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施設基準を満たす保険医療機関にて</a:t>
            </a:r>
            <a:r>
              <a:rPr lang="ja-JP" altLang="en-US" sz="2400">
                <a:solidFill>
                  <a:srgbClr val="FF0000"/>
                </a:solidFill>
                <a:effectLst/>
                <a:latin typeface="HGMaruGothicMPRO" panose="020F0600000000000000" pitchFamily="34" charset="-128"/>
                <a:ea typeface="HGMaruGothicMPRO" panose="020F0600000000000000" pitchFamily="34" charset="-128"/>
              </a:rPr>
              <a:t>電子資格確認等</a:t>
            </a:r>
            <a:r>
              <a:rPr lang="ja-JP" altLang="en-US" sz="2400">
                <a:solidFill>
                  <a:schemeClr val="tx1"/>
                </a:solidFill>
                <a:effectLst/>
                <a:latin typeface="HGMaruGothicMPRO" panose="020F0600000000000000" pitchFamily="34" charset="-128"/>
                <a:ea typeface="HGMaruGothicMPRO" panose="020F0600000000000000" pitchFamily="34" charset="-128"/>
              </a:rPr>
              <a:t>により得られる情報を踏まえて訪問診療を行った場合は、</a:t>
            </a:r>
            <a:r>
              <a:rPr lang="ja-JP" altLang="en-US" sz="2400" b="1">
                <a:solidFill>
                  <a:srgbClr val="0432FF"/>
                </a:solidFill>
                <a:effectLst/>
                <a:latin typeface="HGMaruGothicMPRO" panose="020F0600000000000000" pitchFamily="34" charset="-128"/>
                <a:ea typeface="HGMaruGothicMPRO" panose="020F0600000000000000" pitchFamily="34" charset="-128"/>
              </a:rPr>
              <a:t>在宅医療</a:t>
            </a:r>
            <a:r>
              <a:rPr lang="en" altLang="ja-JP" sz="2400" b="1" dirty="0">
                <a:solidFill>
                  <a:srgbClr val="0432FF"/>
                </a:solidFill>
                <a:effectLst/>
                <a:latin typeface="HGMaruGothicMPRO" panose="020F0600000000000000" pitchFamily="34" charset="-128"/>
                <a:ea typeface="HGMaruGothicMPRO" panose="020F0600000000000000" pitchFamily="34" charset="-128"/>
              </a:rPr>
              <a:t>DX</a:t>
            </a:r>
            <a:r>
              <a:rPr lang="ja-JP" altLang="en-US" sz="2400" b="1">
                <a:solidFill>
                  <a:srgbClr val="0432FF"/>
                </a:solidFill>
                <a:effectLst/>
                <a:latin typeface="HGMaruGothicMPRO" panose="020F0600000000000000" pitchFamily="34" charset="-128"/>
                <a:ea typeface="HGMaruGothicMPRO" panose="020F0600000000000000" pitchFamily="34" charset="-128"/>
              </a:rPr>
              <a:t>情報活用加算</a:t>
            </a:r>
            <a:r>
              <a:rPr lang="ja-JP" altLang="en-US" sz="2400">
                <a:solidFill>
                  <a:schemeClr val="tx1"/>
                </a:solidFill>
                <a:effectLst/>
                <a:latin typeface="HGMaruGothicMPRO" panose="020F0600000000000000" pitchFamily="34" charset="-128"/>
                <a:ea typeface="HGMaruGothicMPRO" panose="020F0600000000000000" pitchFamily="34" charset="-128"/>
              </a:rPr>
              <a:t>として、月</a:t>
            </a:r>
            <a:r>
              <a:rPr lang="en-US" altLang="ja-JP" sz="2400" dirty="0">
                <a:solidFill>
                  <a:schemeClr val="tx1"/>
                </a:solidFill>
                <a:effectLst/>
                <a:latin typeface="HGMaruGothicMPRO" panose="020F0600000000000000" pitchFamily="34" charset="-128"/>
                <a:ea typeface="HGMaruGothicMPRO" panose="020F0600000000000000" pitchFamily="34" charset="-128"/>
              </a:rPr>
              <a:t>1</a:t>
            </a:r>
            <a:r>
              <a:rPr lang="ja-JP" altLang="en-US" sz="2400">
                <a:solidFill>
                  <a:schemeClr val="tx1"/>
                </a:solidFill>
                <a:effectLst/>
                <a:latin typeface="HGMaruGothicMPRO" panose="020F0600000000000000" pitchFamily="34" charset="-128"/>
                <a:ea typeface="HGMaruGothicMPRO" panose="020F0600000000000000" pitchFamily="34" charset="-128"/>
              </a:rPr>
              <a:t>回に限り加算する。ただし、</a:t>
            </a:r>
            <a:r>
              <a:rPr lang="ja-JP" altLang="en-US" sz="2400">
                <a:solidFill>
                  <a:srgbClr val="FF0000"/>
                </a:solidFill>
                <a:effectLst/>
                <a:latin typeface="HGMaruGothicMPRO" panose="020F0600000000000000" pitchFamily="34" charset="-128"/>
                <a:ea typeface="HGMaruGothicMPRO" panose="020F0600000000000000" pitchFamily="34" charset="-128"/>
              </a:rPr>
              <a:t>医療情報取得加算</a:t>
            </a:r>
            <a:r>
              <a:rPr lang="ja-JP" altLang="en-US" sz="2400">
                <a:solidFill>
                  <a:schemeClr val="tx1"/>
                </a:solidFill>
                <a:effectLst/>
                <a:latin typeface="HGMaruGothicMPRO" panose="020F0600000000000000" pitchFamily="34" charset="-128"/>
                <a:ea typeface="HGMaruGothicMPRO" panose="020F0600000000000000" pitchFamily="34" charset="-128"/>
              </a:rPr>
              <a:t>又は</a:t>
            </a:r>
            <a:r>
              <a:rPr lang="ja-JP" altLang="en-US" sz="2400">
                <a:solidFill>
                  <a:srgbClr val="FF0000"/>
                </a:solidFill>
                <a:effectLst/>
                <a:latin typeface="HGMaruGothicMPRO" panose="020F0600000000000000" pitchFamily="34" charset="-128"/>
                <a:ea typeface="HGMaruGothicMPRO" panose="020F0600000000000000" pitchFamily="34" charset="-128"/>
              </a:rPr>
              <a:t>医療</a:t>
            </a:r>
            <a:r>
              <a:rPr lang="en" altLang="ja-JP" sz="2400" dirty="0">
                <a:solidFill>
                  <a:srgbClr val="FF0000"/>
                </a:solidFill>
                <a:effectLst/>
                <a:latin typeface="HGMaruGothicMPRO" panose="020F0600000000000000" pitchFamily="34" charset="-128"/>
                <a:ea typeface="HGMaruGothicMPRO" panose="020F0600000000000000" pitchFamily="34" charset="-128"/>
              </a:rPr>
              <a:t>DX</a:t>
            </a:r>
            <a:r>
              <a:rPr lang="ja-JP" altLang="en-US" sz="2400">
                <a:solidFill>
                  <a:srgbClr val="FF0000"/>
                </a:solidFill>
                <a:effectLst/>
                <a:latin typeface="HGMaruGothicMPRO" panose="020F0600000000000000" pitchFamily="34" charset="-128"/>
                <a:ea typeface="HGMaruGothicMPRO" panose="020F0600000000000000" pitchFamily="34" charset="-128"/>
              </a:rPr>
              <a:t>推進体制整備加算</a:t>
            </a:r>
            <a:r>
              <a:rPr lang="ja-JP" altLang="en-US" sz="2400">
                <a:solidFill>
                  <a:schemeClr val="tx1"/>
                </a:solidFill>
                <a:effectLst/>
                <a:latin typeface="HGMaruGothicMPRO" panose="020F0600000000000000" pitchFamily="34" charset="-128"/>
                <a:ea typeface="HGMaruGothicMPRO" panose="020F0600000000000000" pitchFamily="34" charset="-128"/>
              </a:rPr>
              <a:t>を算定した月は、算定できない。</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12D6A407-C91C-DB63-D87C-75D238F9C258}"/>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4" name="タイトル 1">
            <a:extLst>
              <a:ext uri="{FF2B5EF4-FFF2-40B4-BE49-F238E27FC236}">
                <a16:creationId xmlns:a16="http://schemas.microsoft.com/office/drawing/2014/main" id="{93DC4A81-B19D-AF7D-5BBE-4D22405FA24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9" name="六角形 8">
            <a:extLst>
              <a:ext uri="{FF2B5EF4-FFF2-40B4-BE49-F238E27FC236}">
                <a16:creationId xmlns:a16="http://schemas.microsoft.com/office/drawing/2014/main" id="{38E71B86-D336-701E-A126-CD5CE683D82D}"/>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10" name="六角形 9">
            <a:extLst>
              <a:ext uri="{FF2B5EF4-FFF2-40B4-BE49-F238E27FC236}">
                <a16:creationId xmlns:a16="http://schemas.microsoft.com/office/drawing/2014/main" id="{2CFDB564-A782-03B0-A06A-0EABA5FEA7C9}"/>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11" name="タイトル 1">
            <a:extLst>
              <a:ext uri="{FF2B5EF4-FFF2-40B4-BE49-F238E27FC236}">
                <a16:creationId xmlns:a16="http://schemas.microsoft.com/office/drawing/2014/main" id="{12030338-E062-1EEA-FA3E-422C825C5EE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③</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在宅医療における医療ＤＸの推進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角丸四角形吹き出し 1">
            <a:extLst>
              <a:ext uri="{FF2B5EF4-FFF2-40B4-BE49-F238E27FC236}">
                <a16:creationId xmlns:a16="http://schemas.microsoft.com/office/drawing/2014/main" id="{BBD1502E-3283-7451-98C2-8B36208E1989}"/>
              </a:ext>
            </a:extLst>
          </p:cNvPr>
          <p:cNvSpPr/>
          <p:nvPr/>
        </p:nvSpPr>
        <p:spPr>
          <a:xfrm>
            <a:off x="2652456" y="5448587"/>
            <a:ext cx="3348951" cy="1046806"/>
          </a:xfrm>
          <a:prstGeom prst="wedgeRoundRectCallout">
            <a:avLst>
              <a:gd name="adj1" fmla="val -21485"/>
              <a:gd name="adj2" fmla="val -89823"/>
              <a:gd name="adj3" fmla="val 1666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a:latin typeface="HGMaruGothicMPRO" panose="020F0600000000000000" pitchFamily="34" charset="-128"/>
                <a:ea typeface="HGMaruGothicMPRO" panose="020F0600000000000000" pitchFamily="34" charset="-128"/>
              </a:rPr>
              <a:t>初診３点</a:t>
            </a:r>
            <a:r>
              <a:rPr lang="en-US" altLang="ja-JP" sz="2400" dirty="0">
                <a:latin typeface="HGMaruGothicMPRO" panose="020F0600000000000000" pitchFamily="34" charset="-128"/>
                <a:ea typeface="HGMaruGothicMPRO" panose="020F0600000000000000" pitchFamily="34" charset="-128"/>
              </a:rPr>
              <a:t>/</a:t>
            </a:r>
            <a:r>
              <a:rPr lang="ja-JP" altLang="en-US" sz="2400">
                <a:latin typeface="HGMaruGothicMPRO" panose="020F0600000000000000" pitchFamily="34" charset="-128"/>
                <a:ea typeface="HGMaruGothicMPRO" panose="020F0600000000000000" pitchFamily="34" charset="-128"/>
              </a:rPr>
              <a:t>１点　　　再診２点</a:t>
            </a:r>
            <a:r>
              <a:rPr lang="en-US" altLang="ja-JP" sz="2400" dirty="0">
                <a:latin typeface="HGMaruGothicMPRO" panose="020F0600000000000000" pitchFamily="34" charset="-128"/>
                <a:ea typeface="HGMaruGothicMPRO" panose="020F0600000000000000" pitchFamily="34" charset="-128"/>
              </a:rPr>
              <a:t>/</a:t>
            </a:r>
            <a:r>
              <a:rPr lang="ja-JP" altLang="en-US" sz="2400">
                <a:latin typeface="HGMaruGothicMPRO" panose="020F0600000000000000" pitchFamily="34" charset="-128"/>
                <a:ea typeface="HGMaruGothicMPRO" panose="020F0600000000000000" pitchFamily="34" charset="-128"/>
              </a:rPr>
              <a:t>１点　前述</a:t>
            </a:r>
            <a:endParaRPr kumimoji="1" lang="ja-JP" altLang="en-US" sz="2400">
              <a:latin typeface="HGMaruGothicMPRO" panose="020F0600000000000000" pitchFamily="34" charset="-128"/>
              <a:ea typeface="HGMaruGothicMPRO" panose="020F0600000000000000" pitchFamily="34" charset="-128"/>
            </a:endParaRPr>
          </a:p>
        </p:txBody>
      </p:sp>
      <p:sp>
        <p:nvSpPr>
          <p:cNvPr id="5" name="角丸四角形吹き出し 4">
            <a:extLst>
              <a:ext uri="{FF2B5EF4-FFF2-40B4-BE49-F238E27FC236}">
                <a16:creationId xmlns:a16="http://schemas.microsoft.com/office/drawing/2014/main" id="{570080A9-6B02-17A5-DC9E-AD13A979B462}"/>
              </a:ext>
            </a:extLst>
          </p:cNvPr>
          <p:cNvSpPr/>
          <p:nvPr/>
        </p:nvSpPr>
        <p:spPr>
          <a:xfrm>
            <a:off x="6991971" y="5448587"/>
            <a:ext cx="1958980" cy="668675"/>
          </a:xfrm>
          <a:prstGeom prst="wedgeRoundRectCallout">
            <a:avLst>
              <a:gd name="adj1" fmla="val -21799"/>
              <a:gd name="adj2" fmla="val -115928"/>
              <a:gd name="adj3" fmla="val 1666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a:latin typeface="HGMaruGothicMPRO" panose="020F0600000000000000" pitchFamily="34" charset="-128"/>
                <a:ea typeface="HGMaruGothicMPRO" panose="020F0600000000000000" pitchFamily="34" charset="-128"/>
              </a:rPr>
              <a:t>６点　前述</a:t>
            </a:r>
            <a:endParaRPr kumimoji="1" lang="ja-JP" altLang="en-US" sz="2400">
              <a:latin typeface="HGMaruGothicMPRO" panose="020F0600000000000000" pitchFamily="34" charset="-128"/>
              <a:ea typeface="HGMaruGothicMPRO" panose="020F0600000000000000" pitchFamily="34" charset="-128"/>
            </a:endParaRPr>
          </a:p>
        </p:txBody>
      </p:sp>
      <p:sp>
        <p:nvSpPr>
          <p:cNvPr id="6" name="スライド番号プレースホルダー 5">
            <a:extLst>
              <a:ext uri="{FF2B5EF4-FFF2-40B4-BE49-F238E27FC236}">
                <a16:creationId xmlns:a16="http://schemas.microsoft.com/office/drawing/2014/main" id="{8FEC298B-7D2F-C788-061A-81B249445D7C}"/>
              </a:ext>
            </a:extLst>
          </p:cNvPr>
          <p:cNvSpPr>
            <a:spLocks noGrp="1"/>
          </p:cNvSpPr>
          <p:nvPr>
            <p:ph type="sldNum" sz="quarter" idx="12"/>
          </p:nvPr>
        </p:nvSpPr>
        <p:spPr/>
        <p:txBody>
          <a:bodyPr/>
          <a:lstStyle/>
          <a:p>
            <a:fld id="{7F53A4F6-1DED-4042-94B1-26CBF9BCF6BA}" type="slidenum">
              <a:rPr kumimoji="1" lang="ja-JP" altLang="en-US" smtClean="0"/>
              <a:t>74</a:t>
            </a:fld>
            <a:endParaRPr kumimoji="1" lang="ja-JP" altLang="en-US"/>
          </a:p>
        </p:txBody>
      </p:sp>
    </p:spTree>
    <p:extLst>
      <p:ext uri="{BB962C8B-B14F-4D97-AF65-F5344CB8AC3E}">
        <p14:creationId xmlns:p14="http://schemas.microsoft.com/office/powerpoint/2010/main" val="426435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04C71-775D-96B1-7084-1344C01EC584}"/>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253C345F-F9C1-884A-DBD2-2ABBD895E18B}"/>
              </a:ext>
            </a:extLst>
          </p:cNvPr>
          <p:cNvSpPr txBox="1">
            <a:spLocks/>
          </p:cNvSpPr>
          <p:nvPr/>
        </p:nvSpPr>
        <p:spPr>
          <a:xfrm>
            <a:off x="159632" y="1723075"/>
            <a:ext cx="12032367" cy="4896665"/>
          </a:xfrm>
          <a:prstGeom prst="rect">
            <a:avLst/>
          </a:prstGeom>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latin typeface="HGMaruGothicMPRO" panose="020F0600000000000000" pitchFamily="34" charset="-128"/>
                <a:ea typeface="HGMaruGothicMPRO" panose="020F0600000000000000" pitchFamily="34" charset="-128"/>
              </a:rPr>
              <a:t>施設基準</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電子請求</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在宅での電子資格確認を行う体制</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電子処方箋を発行する体制</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令和７年３月</a:t>
            </a:r>
            <a:r>
              <a:rPr lang="en-US" altLang="ja-JP" sz="2400" dirty="0">
                <a:solidFill>
                  <a:schemeClr val="tx1"/>
                </a:solidFill>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日まで）</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電子カルテ情報共有サービスを活用できる体制</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令和７年９月</a:t>
            </a:r>
            <a:r>
              <a:rPr lang="en-US" altLang="ja-JP" sz="2400" dirty="0">
                <a:solidFill>
                  <a:schemeClr val="tx1"/>
                </a:solidFill>
                <a:latin typeface="HGMaruGothicMPRO" panose="020F0600000000000000" pitchFamily="34" charset="-128"/>
                <a:ea typeface="HGMaruGothicMPRO" panose="020F0600000000000000" pitchFamily="34" charset="-128"/>
              </a:rPr>
              <a:t>30</a:t>
            </a:r>
            <a:r>
              <a:rPr lang="ja-JP" altLang="en-US" sz="2400">
                <a:solidFill>
                  <a:schemeClr val="tx1"/>
                </a:solidFill>
                <a:effectLst/>
                <a:latin typeface="HGMaruGothicMPRO" panose="020F0600000000000000" pitchFamily="34" charset="-128"/>
                <a:ea typeface="HGMaruGothicMPRO" panose="020F0600000000000000" pitchFamily="34" charset="-128"/>
              </a:rPr>
              <a:t>日まで）</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 altLang="ja-JP" sz="2400" dirty="0">
                <a:solidFill>
                  <a:schemeClr val="tx1"/>
                </a:solidFill>
                <a:effectLst/>
                <a:latin typeface="HGMaruGothicMPRO" panose="020F0600000000000000" pitchFamily="34" charset="-128"/>
                <a:ea typeface="HGMaruGothicMPRO" panose="020F0600000000000000" pitchFamily="34" charset="-128"/>
              </a:rPr>
              <a:t>5</a:t>
            </a:r>
            <a:r>
              <a:rPr lang="ja-JP" altLang="en-US" sz="2400">
                <a:solidFill>
                  <a:schemeClr val="tx1"/>
                </a:solidFill>
                <a:latin typeface="HGMaruGothicMPRO" panose="020F0600000000000000" pitchFamily="34" charset="-128"/>
                <a:ea typeface="HGMaruGothicMPRO" panose="020F0600000000000000" pitchFamily="34" charset="-128"/>
              </a:rPr>
              <a:t>）院内</a:t>
            </a:r>
            <a:r>
              <a:rPr lang="ja-JP" altLang="en-US" sz="2400">
                <a:solidFill>
                  <a:schemeClr val="tx1"/>
                </a:solidFill>
                <a:effectLst/>
                <a:latin typeface="HGMaruGothicMPRO" panose="020F0600000000000000" pitchFamily="34" charset="-128"/>
                <a:ea typeface="HGMaruGothicMPRO" panose="020F0600000000000000" pitchFamily="34" charset="-128"/>
              </a:rPr>
              <a:t>掲示</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6</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5</a:t>
            </a:r>
            <a:r>
              <a:rPr lang="ja-JP" altLang="en-US" sz="2400">
                <a:solidFill>
                  <a:schemeClr val="tx1"/>
                </a:solidFill>
                <a:latin typeface="HGMaruGothicMPRO" panose="020F0600000000000000" pitchFamily="34" charset="-128"/>
                <a:ea typeface="HGMaruGothicMPRO" panose="020F0600000000000000" pitchFamily="34" charset="-128"/>
              </a:rPr>
              <a:t>）の</a:t>
            </a:r>
            <a:r>
              <a:rPr lang="ja-JP" altLang="en-US" sz="2400">
                <a:solidFill>
                  <a:srgbClr val="FF0000"/>
                </a:solidFill>
                <a:latin typeface="HGMaruGothicMPRO" panose="020F0600000000000000" pitchFamily="34" charset="-128"/>
                <a:ea typeface="HGMaruGothicMPRO" panose="020F0600000000000000" pitchFamily="34" charset="-128"/>
              </a:rPr>
              <a:t>ウェブサイトへの掲載</a:t>
            </a:r>
            <a:r>
              <a:rPr lang="ja-JP" altLang="en-US" sz="2400">
                <a:solidFill>
                  <a:schemeClr val="tx1"/>
                </a:solidFill>
                <a:effectLst/>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令和７年５月</a:t>
            </a:r>
            <a:r>
              <a:rPr lang="en-US" altLang="ja-JP" sz="2400" dirty="0">
                <a:solidFill>
                  <a:schemeClr val="tx1"/>
                </a:solidFill>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F3777C2B-61B4-58D2-21E3-E2B2F4064D7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4" name="タイトル 1">
            <a:extLst>
              <a:ext uri="{FF2B5EF4-FFF2-40B4-BE49-F238E27FC236}">
                <a16:creationId xmlns:a16="http://schemas.microsoft.com/office/drawing/2014/main" id="{89F84131-E178-B9B4-04B3-CD831DA3AAD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4DED4F1B-BDCC-3B4D-5C66-3497009ACA02}"/>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403445C1-24D3-E93D-6743-5FB50683289B}"/>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4A121E6C-E8E6-1E27-AB76-6D9419181FA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③</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在宅医療における医療ＤＸの推進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2" name="図 1">
            <a:extLst>
              <a:ext uri="{FF2B5EF4-FFF2-40B4-BE49-F238E27FC236}">
                <a16:creationId xmlns:a16="http://schemas.microsoft.com/office/drawing/2014/main" id="{B0348EBF-9C80-17A8-9FCB-CFF067116955}"/>
              </a:ext>
            </a:extLst>
          </p:cNvPr>
          <p:cNvPicPr>
            <a:picLocks noChangeAspect="1"/>
          </p:cNvPicPr>
          <p:nvPr/>
        </p:nvPicPr>
        <p:blipFill>
          <a:blip r:embed="rId2"/>
          <a:stretch>
            <a:fillRect/>
          </a:stretch>
        </p:blipFill>
        <p:spPr>
          <a:xfrm>
            <a:off x="4357402" y="4321886"/>
            <a:ext cx="3477196" cy="2524539"/>
          </a:xfrm>
          <a:prstGeom prst="rect">
            <a:avLst/>
          </a:prstGeom>
        </p:spPr>
      </p:pic>
      <p:sp>
        <p:nvSpPr>
          <p:cNvPr id="6" name="スライド番号プレースホルダー 5">
            <a:extLst>
              <a:ext uri="{FF2B5EF4-FFF2-40B4-BE49-F238E27FC236}">
                <a16:creationId xmlns:a16="http://schemas.microsoft.com/office/drawing/2014/main" id="{8F6176AD-FAB5-23BE-4501-850D9D0951B2}"/>
              </a:ext>
            </a:extLst>
          </p:cNvPr>
          <p:cNvSpPr>
            <a:spLocks noGrp="1"/>
          </p:cNvSpPr>
          <p:nvPr>
            <p:ph type="sldNum" sz="quarter" idx="12"/>
          </p:nvPr>
        </p:nvSpPr>
        <p:spPr/>
        <p:txBody>
          <a:bodyPr/>
          <a:lstStyle/>
          <a:p>
            <a:fld id="{7F53A4F6-1DED-4042-94B1-26CBF9BCF6BA}" type="slidenum">
              <a:rPr kumimoji="1" lang="ja-JP" altLang="en-US" smtClean="0"/>
              <a:t>75</a:t>
            </a:fld>
            <a:endParaRPr kumimoji="1" lang="ja-JP" altLang="en-US"/>
          </a:p>
        </p:txBody>
      </p:sp>
    </p:spTree>
    <p:extLst>
      <p:ext uri="{BB962C8B-B14F-4D97-AF65-F5344CB8AC3E}">
        <p14:creationId xmlns:p14="http://schemas.microsoft.com/office/powerpoint/2010/main" val="410554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FC580-37C3-6F28-69EC-F1AEBD6D5A0F}"/>
            </a:ext>
          </a:extLst>
        </p:cNvPr>
        <p:cNvGrpSpPr/>
        <p:nvPr/>
      </p:nvGrpSpPr>
      <p:grpSpPr>
        <a:xfrm>
          <a:off x="0" y="0"/>
          <a:ext cx="0" cy="0"/>
          <a:chOff x="0" y="0"/>
          <a:chExt cx="0" cy="0"/>
        </a:xfrm>
      </p:grpSpPr>
      <p:sp>
        <p:nvSpPr>
          <p:cNvPr id="3" name="タイトル 1">
            <a:extLst>
              <a:ext uri="{FF2B5EF4-FFF2-40B4-BE49-F238E27FC236}">
                <a16:creationId xmlns:a16="http://schemas.microsoft.com/office/drawing/2014/main" id="{F8A98B0E-C79B-33E1-A070-6DE0E7DCFCF0}"/>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4" name="タイトル 1">
            <a:extLst>
              <a:ext uri="{FF2B5EF4-FFF2-40B4-BE49-F238E27FC236}">
                <a16:creationId xmlns:a16="http://schemas.microsoft.com/office/drawing/2014/main" id="{87FFCCFE-27C6-62CF-5923-29472F8A1838}"/>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90F86370-9F05-1DF2-0F25-CB32F3FA275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③</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在宅医療における医療ＤＸの推進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14" name="グループ化 13">
            <a:extLst>
              <a:ext uri="{FF2B5EF4-FFF2-40B4-BE49-F238E27FC236}">
                <a16:creationId xmlns:a16="http://schemas.microsoft.com/office/drawing/2014/main" id="{2B4D8434-5494-135A-B9AA-32AE7E92DA8C}"/>
              </a:ext>
            </a:extLst>
          </p:cNvPr>
          <p:cNvGrpSpPr>
            <a:grpSpLocks noChangeAspect="1"/>
          </p:cNvGrpSpPr>
          <p:nvPr/>
        </p:nvGrpSpPr>
        <p:grpSpPr>
          <a:xfrm>
            <a:off x="3825802" y="3078831"/>
            <a:ext cx="4133580" cy="3133815"/>
            <a:chOff x="5546794" y="1947281"/>
            <a:chExt cx="5992002" cy="4542752"/>
          </a:xfrm>
        </p:grpSpPr>
        <p:pic>
          <p:nvPicPr>
            <p:cNvPr id="12" name="図 11">
              <a:extLst>
                <a:ext uri="{FF2B5EF4-FFF2-40B4-BE49-F238E27FC236}">
                  <a16:creationId xmlns:a16="http://schemas.microsoft.com/office/drawing/2014/main" id="{999DAE7E-9217-2846-E636-3B77E18DB3C9}"/>
                </a:ext>
              </a:extLst>
            </p:cNvPr>
            <p:cNvPicPr>
              <a:picLocks noChangeAspect="1"/>
            </p:cNvPicPr>
            <p:nvPr/>
          </p:nvPicPr>
          <p:blipFill>
            <a:blip r:embed="rId2"/>
            <a:stretch>
              <a:fillRect/>
            </a:stretch>
          </p:blipFill>
          <p:spPr>
            <a:xfrm>
              <a:off x="5546794" y="1947281"/>
              <a:ext cx="4227439" cy="3037871"/>
            </a:xfrm>
            <a:prstGeom prst="rect">
              <a:avLst/>
            </a:prstGeom>
          </p:spPr>
        </p:pic>
        <p:pic>
          <p:nvPicPr>
            <p:cNvPr id="10" name="図 9">
              <a:extLst>
                <a:ext uri="{FF2B5EF4-FFF2-40B4-BE49-F238E27FC236}">
                  <a16:creationId xmlns:a16="http://schemas.microsoft.com/office/drawing/2014/main" id="{018B4C43-B6FD-04F4-D8B6-A951E79CD00F}"/>
                </a:ext>
              </a:extLst>
            </p:cNvPr>
            <p:cNvPicPr>
              <a:picLocks noChangeAspect="1"/>
            </p:cNvPicPr>
            <p:nvPr/>
          </p:nvPicPr>
          <p:blipFill>
            <a:blip r:embed="rId3"/>
            <a:stretch>
              <a:fillRect/>
            </a:stretch>
          </p:blipFill>
          <p:spPr>
            <a:xfrm>
              <a:off x="8623339" y="4081612"/>
              <a:ext cx="2915457" cy="2408421"/>
            </a:xfrm>
            <a:prstGeom prst="rect">
              <a:avLst/>
            </a:prstGeom>
          </p:spPr>
        </p:pic>
        <p:sp>
          <p:nvSpPr>
            <p:cNvPr id="13" name="曲折矢印 12">
              <a:extLst>
                <a:ext uri="{FF2B5EF4-FFF2-40B4-BE49-F238E27FC236}">
                  <a16:creationId xmlns:a16="http://schemas.microsoft.com/office/drawing/2014/main" id="{28E8A396-D835-1256-7583-1841D42FD64C}"/>
                </a:ext>
              </a:extLst>
            </p:cNvPr>
            <p:cNvSpPr/>
            <p:nvPr/>
          </p:nvSpPr>
          <p:spPr>
            <a:xfrm flipV="1">
              <a:off x="6623484" y="3751873"/>
              <a:ext cx="2915457" cy="2018175"/>
            </a:xfrm>
            <a:prstGeom prst="bentArrow">
              <a:avLst/>
            </a:prstGeom>
            <a:gradFill>
              <a:gsLst>
                <a:gs pos="80000">
                  <a:schemeClr val="bg1"/>
                </a:gs>
                <a:gs pos="29000">
                  <a:srgbClr val="64C6B1"/>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0" name="グループ化 19">
            <a:extLst>
              <a:ext uri="{FF2B5EF4-FFF2-40B4-BE49-F238E27FC236}">
                <a16:creationId xmlns:a16="http://schemas.microsoft.com/office/drawing/2014/main" id="{93904265-D239-E6F1-E54F-ED52C64B6165}"/>
              </a:ext>
            </a:extLst>
          </p:cNvPr>
          <p:cNvGrpSpPr/>
          <p:nvPr/>
        </p:nvGrpSpPr>
        <p:grpSpPr>
          <a:xfrm>
            <a:off x="561512" y="2798150"/>
            <a:ext cx="3548016" cy="3702741"/>
            <a:chOff x="928681" y="2626520"/>
            <a:chExt cx="3548016" cy="3702741"/>
          </a:xfrm>
        </p:grpSpPr>
        <p:pic>
          <p:nvPicPr>
            <p:cNvPr id="18" name="図 17">
              <a:extLst>
                <a:ext uri="{FF2B5EF4-FFF2-40B4-BE49-F238E27FC236}">
                  <a16:creationId xmlns:a16="http://schemas.microsoft.com/office/drawing/2014/main" id="{751665D3-39FE-181D-936A-FD9010B2A54D}"/>
                </a:ext>
              </a:extLst>
            </p:cNvPr>
            <p:cNvPicPr>
              <a:picLocks noChangeAspect="1"/>
            </p:cNvPicPr>
            <p:nvPr/>
          </p:nvPicPr>
          <p:blipFill>
            <a:blip r:embed="rId4"/>
            <a:stretch>
              <a:fillRect/>
            </a:stretch>
          </p:blipFill>
          <p:spPr>
            <a:xfrm>
              <a:off x="928681" y="2626520"/>
              <a:ext cx="1705208" cy="2420295"/>
            </a:xfrm>
            <a:prstGeom prst="rect">
              <a:avLst/>
            </a:prstGeom>
          </p:spPr>
        </p:pic>
        <p:sp>
          <p:nvSpPr>
            <p:cNvPr id="19" name="曲折矢印 18">
              <a:extLst>
                <a:ext uri="{FF2B5EF4-FFF2-40B4-BE49-F238E27FC236}">
                  <a16:creationId xmlns:a16="http://schemas.microsoft.com/office/drawing/2014/main" id="{A136920E-53CF-94FA-E827-42101C6484C7}"/>
                </a:ext>
              </a:extLst>
            </p:cNvPr>
            <p:cNvSpPr/>
            <p:nvPr/>
          </p:nvSpPr>
          <p:spPr>
            <a:xfrm rot="16200000">
              <a:off x="1245689" y="4130523"/>
              <a:ext cx="1746804" cy="1430054"/>
            </a:xfrm>
            <a:prstGeom prst="bentArrow">
              <a:avLst/>
            </a:prstGeom>
            <a:gradFill>
              <a:gsLst>
                <a:gs pos="80000">
                  <a:schemeClr val="bg1"/>
                </a:gs>
                <a:gs pos="29000">
                  <a:srgbClr val="64C6B1"/>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6" name="図 15">
              <a:extLst>
                <a:ext uri="{FF2B5EF4-FFF2-40B4-BE49-F238E27FC236}">
                  <a16:creationId xmlns:a16="http://schemas.microsoft.com/office/drawing/2014/main" id="{BA0FFCF3-054A-DFAB-C81D-C1BB2BC19062}"/>
                </a:ext>
              </a:extLst>
            </p:cNvPr>
            <p:cNvPicPr>
              <a:picLocks noChangeAspect="1"/>
            </p:cNvPicPr>
            <p:nvPr/>
          </p:nvPicPr>
          <p:blipFill>
            <a:blip r:embed="rId5"/>
            <a:stretch>
              <a:fillRect/>
            </a:stretch>
          </p:blipFill>
          <p:spPr>
            <a:xfrm>
              <a:off x="1768922" y="4199145"/>
              <a:ext cx="2707775" cy="2130116"/>
            </a:xfrm>
            <a:prstGeom prst="rect">
              <a:avLst/>
            </a:prstGeom>
          </p:spPr>
        </p:pic>
      </p:grpSp>
      <p:grpSp>
        <p:nvGrpSpPr>
          <p:cNvPr id="24" name="グループ化 23">
            <a:extLst>
              <a:ext uri="{FF2B5EF4-FFF2-40B4-BE49-F238E27FC236}">
                <a16:creationId xmlns:a16="http://schemas.microsoft.com/office/drawing/2014/main" id="{EBB8EE20-E960-5338-269B-B3AB42F9E43B}"/>
              </a:ext>
            </a:extLst>
          </p:cNvPr>
          <p:cNvGrpSpPr>
            <a:grpSpLocks noChangeAspect="1"/>
          </p:cNvGrpSpPr>
          <p:nvPr/>
        </p:nvGrpSpPr>
        <p:grpSpPr>
          <a:xfrm>
            <a:off x="8306060" y="2273094"/>
            <a:ext cx="3874365" cy="4303282"/>
            <a:chOff x="8159215" y="1234923"/>
            <a:chExt cx="4150336" cy="4609802"/>
          </a:xfrm>
        </p:grpSpPr>
        <p:pic>
          <p:nvPicPr>
            <p:cNvPr id="23" name="図 22">
              <a:extLst>
                <a:ext uri="{FF2B5EF4-FFF2-40B4-BE49-F238E27FC236}">
                  <a16:creationId xmlns:a16="http://schemas.microsoft.com/office/drawing/2014/main" id="{A5C1F685-6C98-3B5A-0B7C-4FD55F06E6F0}"/>
                </a:ext>
              </a:extLst>
            </p:cNvPr>
            <p:cNvPicPr>
              <a:picLocks noChangeAspect="1"/>
            </p:cNvPicPr>
            <p:nvPr/>
          </p:nvPicPr>
          <p:blipFill>
            <a:blip r:embed="rId6"/>
            <a:srcRect/>
            <a:stretch/>
          </p:blipFill>
          <p:spPr>
            <a:xfrm flipH="1">
              <a:off x="9185526" y="1234923"/>
              <a:ext cx="3124025" cy="3124025"/>
            </a:xfrm>
            <a:prstGeom prst="rect">
              <a:avLst/>
            </a:prstGeom>
          </p:spPr>
        </p:pic>
        <p:sp>
          <p:nvSpPr>
            <p:cNvPr id="21" name="曲折矢印 20">
              <a:extLst>
                <a:ext uri="{FF2B5EF4-FFF2-40B4-BE49-F238E27FC236}">
                  <a16:creationId xmlns:a16="http://schemas.microsoft.com/office/drawing/2014/main" id="{68CFC319-6E9C-D5DC-CD71-47101E1AD4D2}"/>
                </a:ext>
              </a:extLst>
            </p:cNvPr>
            <p:cNvSpPr/>
            <p:nvPr/>
          </p:nvSpPr>
          <p:spPr>
            <a:xfrm>
              <a:off x="9101356" y="2506195"/>
              <a:ext cx="1530317" cy="1731055"/>
            </a:xfrm>
            <a:prstGeom prst="bentArrow">
              <a:avLst/>
            </a:prstGeom>
            <a:gradFill>
              <a:gsLst>
                <a:gs pos="80000">
                  <a:schemeClr val="bg1"/>
                </a:gs>
                <a:gs pos="29000">
                  <a:srgbClr val="64C6B1"/>
                </a:gs>
              </a:gsLst>
              <a:lin ang="10800000" scaled="0"/>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 name="図 1">
              <a:extLst>
                <a:ext uri="{FF2B5EF4-FFF2-40B4-BE49-F238E27FC236}">
                  <a16:creationId xmlns:a16="http://schemas.microsoft.com/office/drawing/2014/main" id="{AA40C5F0-93F8-F220-CE86-FC7978330E67}"/>
                </a:ext>
              </a:extLst>
            </p:cNvPr>
            <p:cNvPicPr>
              <a:picLocks noChangeAspect="1"/>
            </p:cNvPicPr>
            <p:nvPr/>
          </p:nvPicPr>
          <p:blipFill>
            <a:blip r:embed="rId7"/>
            <a:srcRect/>
            <a:stretch/>
          </p:blipFill>
          <p:spPr>
            <a:xfrm>
              <a:off x="8159215" y="3583379"/>
              <a:ext cx="2405689" cy="2261346"/>
            </a:xfrm>
            <a:prstGeom prst="rect">
              <a:avLst/>
            </a:prstGeom>
          </p:spPr>
        </p:pic>
      </p:grpSp>
      <p:sp>
        <p:nvSpPr>
          <p:cNvPr id="5" name="六角形 4">
            <a:extLst>
              <a:ext uri="{FF2B5EF4-FFF2-40B4-BE49-F238E27FC236}">
                <a16:creationId xmlns:a16="http://schemas.microsoft.com/office/drawing/2014/main" id="{736CBA89-42E5-64AD-9045-E6CE5CAB6319}"/>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23B43EBF-69C9-E769-8FB4-C1A7025B617E}"/>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25" name="タイトル 1">
            <a:extLst>
              <a:ext uri="{FF2B5EF4-FFF2-40B4-BE49-F238E27FC236}">
                <a16:creationId xmlns:a16="http://schemas.microsoft.com/office/drawing/2014/main" id="{1664F23C-707E-0010-1C73-FC26CE99ADCD}"/>
              </a:ext>
            </a:extLst>
          </p:cNvPr>
          <p:cNvSpPr txBox="1">
            <a:spLocks noChangeAspect="1"/>
          </p:cNvSpPr>
          <p:nvPr/>
        </p:nvSpPr>
        <p:spPr>
          <a:xfrm>
            <a:off x="1940089" y="1965916"/>
            <a:ext cx="720000" cy="720000"/>
          </a:xfrm>
          <a:prstGeom prst="rect">
            <a:avLst/>
          </a:prstGeom>
          <a:noFill/>
          <a:ln w="63500">
            <a:solidFill>
              <a:schemeClr val="tx1"/>
            </a:solidFill>
            <a:miter lim="800000"/>
          </a:ln>
        </p:spPr>
        <p:txBody>
          <a:bodyPr vert="horz" lIns="72000" tIns="72000" rIns="72000" bIns="7200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ja-JP" altLang="en-US" sz="4800">
                <a:solidFill>
                  <a:schemeClr val="tx1"/>
                </a:solidFill>
                <a:latin typeface="HG丸ｺﾞｼｯｸM-PRO"/>
                <a:ea typeface="HG丸ｺﾞｼｯｸM-PRO"/>
                <a:cs typeface="HG丸ｺﾞｼｯｸM-PRO"/>
              </a:rPr>
              <a:t>１</a:t>
            </a:r>
            <a:endParaRPr lang="en-US" altLang="ja-JP" sz="4800" dirty="0">
              <a:solidFill>
                <a:schemeClr val="tx1"/>
              </a:solidFill>
              <a:latin typeface="HG丸ｺﾞｼｯｸM-PRO"/>
              <a:ea typeface="HG丸ｺﾞｼｯｸM-PRO"/>
              <a:cs typeface="HG丸ｺﾞｼｯｸM-PRO"/>
            </a:endParaRPr>
          </a:p>
        </p:txBody>
      </p:sp>
      <p:sp>
        <p:nvSpPr>
          <p:cNvPr id="26" name="タイトル 1">
            <a:extLst>
              <a:ext uri="{FF2B5EF4-FFF2-40B4-BE49-F238E27FC236}">
                <a16:creationId xmlns:a16="http://schemas.microsoft.com/office/drawing/2014/main" id="{59CAA9E6-B8FD-047B-F6BE-9BB9FF2C393C}"/>
              </a:ext>
            </a:extLst>
          </p:cNvPr>
          <p:cNvSpPr txBox="1">
            <a:spLocks noChangeAspect="1"/>
          </p:cNvSpPr>
          <p:nvPr/>
        </p:nvSpPr>
        <p:spPr>
          <a:xfrm>
            <a:off x="5736000" y="1964963"/>
            <a:ext cx="720000" cy="720000"/>
          </a:xfrm>
          <a:prstGeom prst="rect">
            <a:avLst/>
          </a:prstGeom>
          <a:noFill/>
          <a:ln w="63500">
            <a:solidFill>
              <a:schemeClr val="tx1"/>
            </a:solidFill>
            <a:miter lim="800000"/>
          </a:ln>
        </p:spPr>
        <p:txBody>
          <a:bodyPr vert="horz" lIns="72000" tIns="72000" rIns="72000" bIns="7200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4800" dirty="0">
                <a:solidFill>
                  <a:schemeClr val="tx1"/>
                </a:solidFill>
                <a:latin typeface="HG丸ｺﾞｼｯｸM-PRO"/>
                <a:ea typeface="HG丸ｺﾞｼｯｸM-PRO"/>
                <a:cs typeface="HG丸ｺﾞｼｯｸM-PRO"/>
              </a:rPr>
              <a:t>2</a:t>
            </a:r>
          </a:p>
        </p:txBody>
      </p:sp>
      <p:sp>
        <p:nvSpPr>
          <p:cNvPr id="27" name="タイトル 1">
            <a:extLst>
              <a:ext uri="{FF2B5EF4-FFF2-40B4-BE49-F238E27FC236}">
                <a16:creationId xmlns:a16="http://schemas.microsoft.com/office/drawing/2014/main" id="{345622E6-B713-8F26-59FB-3FF4BA0ADEE3}"/>
              </a:ext>
            </a:extLst>
          </p:cNvPr>
          <p:cNvSpPr txBox="1">
            <a:spLocks noChangeAspect="1"/>
          </p:cNvSpPr>
          <p:nvPr/>
        </p:nvSpPr>
        <p:spPr>
          <a:xfrm>
            <a:off x="9539835" y="1966402"/>
            <a:ext cx="720000" cy="720000"/>
          </a:xfrm>
          <a:prstGeom prst="rect">
            <a:avLst/>
          </a:prstGeom>
          <a:noFill/>
          <a:ln w="63500">
            <a:solidFill>
              <a:schemeClr val="tx1"/>
            </a:solidFill>
            <a:miter lim="800000"/>
          </a:ln>
        </p:spPr>
        <p:txBody>
          <a:bodyPr vert="horz" lIns="72000" tIns="72000" rIns="72000" bIns="72000" rtlCol="0" anchor="ctr" anchorCtr="1">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4800" dirty="0">
                <a:solidFill>
                  <a:schemeClr val="tx1"/>
                </a:solidFill>
                <a:latin typeface="HG丸ｺﾞｼｯｸM-PRO"/>
                <a:ea typeface="HG丸ｺﾞｼｯｸM-PRO"/>
                <a:cs typeface="HG丸ｺﾞｼｯｸM-PRO"/>
              </a:rPr>
              <a:t>3</a:t>
            </a:r>
          </a:p>
        </p:txBody>
      </p:sp>
      <p:sp>
        <p:nvSpPr>
          <p:cNvPr id="6" name="スライド番号プレースホルダー 5">
            <a:extLst>
              <a:ext uri="{FF2B5EF4-FFF2-40B4-BE49-F238E27FC236}">
                <a16:creationId xmlns:a16="http://schemas.microsoft.com/office/drawing/2014/main" id="{B8D98D19-E302-2986-EA27-688CD11E615C}"/>
              </a:ext>
            </a:extLst>
          </p:cNvPr>
          <p:cNvSpPr>
            <a:spLocks noGrp="1"/>
          </p:cNvSpPr>
          <p:nvPr>
            <p:ph type="sldNum" sz="quarter" idx="12"/>
          </p:nvPr>
        </p:nvSpPr>
        <p:spPr/>
        <p:txBody>
          <a:bodyPr/>
          <a:lstStyle/>
          <a:p>
            <a:fld id="{7F53A4F6-1DED-4042-94B1-26CBF9BCF6BA}" type="slidenum">
              <a:rPr kumimoji="1" lang="ja-JP" altLang="en-US" smtClean="0"/>
              <a:t>76</a:t>
            </a:fld>
            <a:endParaRPr kumimoji="1" lang="ja-JP" altLang="en-US"/>
          </a:p>
        </p:txBody>
      </p:sp>
    </p:spTree>
    <p:extLst>
      <p:ext uri="{BB962C8B-B14F-4D97-AF65-F5344CB8AC3E}">
        <p14:creationId xmlns:p14="http://schemas.microsoft.com/office/powerpoint/2010/main" val="29776831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80A2C-B7B9-3C9F-C74A-3D8F669875B0}"/>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021D0795-474E-57C5-C8BF-326431FAEED5}"/>
              </a:ext>
            </a:extLst>
          </p:cNvPr>
          <p:cNvSpPr txBox="1">
            <a:spLocks/>
          </p:cNvSpPr>
          <p:nvPr/>
        </p:nvSpPr>
        <p:spPr>
          <a:xfrm>
            <a:off x="365760" y="1733841"/>
            <a:ext cx="11521440" cy="4885899"/>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経過措置</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令和７年３月</a:t>
            </a:r>
            <a:r>
              <a:rPr lang="en-US" altLang="ja-JP" sz="2400" dirty="0">
                <a:solidFill>
                  <a:schemeClr val="tx1"/>
                </a:solidFill>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日まで</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令和７年９月</a:t>
            </a:r>
            <a:r>
              <a:rPr lang="en-US" altLang="ja-JP" sz="2400" dirty="0">
                <a:solidFill>
                  <a:schemeClr val="tx1"/>
                </a:solidFill>
                <a:latin typeface="HGMaruGothicMPRO" panose="020F0600000000000000" pitchFamily="34" charset="-128"/>
                <a:ea typeface="HGMaruGothicMPRO" panose="020F0600000000000000" pitchFamily="34" charset="-128"/>
              </a:rPr>
              <a:t>30</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effectLst/>
                <a:latin typeface="HGMaruGothicMPRO" panose="020F0600000000000000" pitchFamily="34" charset="-128"/>
                <a:ea typeface="HGMaruGothicMPRO" panose="020F0600000000000000" pitchFamily="34" charset="-128"/>
              </a:rPr>
              <a:t>4</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3</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令和７年５月</a:t>
            </a:r>
            <a:r>
              <a:rPr lang="en-US" altLang="ja-JP" sz="2400" dirty="0">
                <a:solidFill>
                  <a:schemeClr val="tx1"/>
                </a:solidFill>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a:t>
            </a:r>
            <a:r>
              <a:rPr lang="ja-JP" altLang="en-US" sz="2400">
                <a:solidFill>
                  <a:schemeClr val="tx1"/>
                </a:solidFill>
                <a:latin typeface="HGMaruGothicMPRO" panose="020F0600000000000000" pitchFamily="34" charset="-128"/>
                <a:ea typeface="HGMaruGothicMPRO" panose="020F0600000000000000" pitchFamily="34" charset="-128"/>
              </a:rPr>
              <a:t>（</a:t>
            </a:r>
            <a:r>
              <a:rPr lang="en-US" altLang="ja-JP" sz="2400" dirty="0">
                <a:solidFill>
                  <a:schemeClr val="tx1"/>
                </a:solidFill>
                <a:latin typeface="HGMaruGothicMPRO" panose="020F0600000000000000" pitchFamily="34" charset="-128"/>
                <a:ea typeface="HGMaruGothicMPRO" panose="020F0600000000000000" pitchFamily="34" charset="-128"/>
              </a:rPr>
              <a:t>6</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に該当する。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r>
              <a:rPr lang="ja-JP" altLang="en-US" sz="5400">
                <a:solidFill>
                  <a:srgbClr val="0432FF"/>
                </a:solidFill>
                <a:latin typeface="HGMaruGothicMPRO" panose="020F0600000000000000" pitchFamily="34" charset="-128"/>
                <a:ea typeface="HGMaruGothicMPRO" panose="020F0600000000000000" pitchFamily="34" charset="-128"/>
              </a:rPr>
              <a:t>補助金・助成金を活用しましょう！</a:t>
            </a:r>
            <a:endParaRPr lang="en-US" altLang="ja-JP" sz="5400" dirty="0">
              <a:solidFill>
                <a:srgbClr val="0432FF"/>
              </a:solidFill>
              <a:effectLst/>
              <a:latin typeface="HGMaruGothicMPRO" panose="020F0600000000000000" pitchFamily="34" charset="-128"/>
              <a:ea typeface="HGMaruGothicMPRO" panose="020F0600000000000000" pitchFamily="34" charset="-128"/>
            </a:endParaRPr>
          </a:p>
        </p:txBody>
      </p:sp>
      <p:sp>
        <p:nvSpPr>
          <p:cNvPr id="3" name="タイトル 1">
            <a:extLst>
              <a:ext uri="{FF2B5EF4-FFF2-40B4-BE49-F238E27FC236}">
                <a16:creationId xmlns:a16="http://schemas.microsoft.com/office/drawing/2014/main" id="{6D6F4C83-6F53-E041-7A1E-8C36B7B2C35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4" name="タイトル 1">
            <a:extLst>
              <a:ext uri="{FF2B5EF4-FFF2-40B4-BE49-F238E27FC236}">
                <a16:creationId xmlns:a16="http://schemas.microsoft.com/office/drawing/2014/main" id="{B4E8EABA-F123-EC27-3D38-AADA6A2D395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5" name="六角形 4">
            <a:extLst>
              <a:ext uri="{FF2B5EF4-FFF2-40B4-BE49-F238E27FC236}">
                <a16:creationId xmlns:a16="http://schemas.microsoft.com/office/drawing/2014/main" id="{4261E07F-891D-C853-F251-440BA355D3B3}"/>
              </a:ext>
            </a:extLst>
          </p:cNvPr>
          <p:cNvSpPr/>
          <p:nvPr/>
        </p:nvSpPr>
        <p:spPr>
          <a:xfrm>
            <a:off x="11181721" y="5995724"/>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8" name="六角形 7">
            <a:extLst>
              <a:ext uri="{FF2B5EF4-FFF2-40B4-BE49-F238E27FC236}">
                <a16:creationId xmlns:a16="http://schemas.microsoft.com/office/drawing/2014/main" id="{E9B25241-EBC7-413D-C346-856447C9DC0B}"/>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2A7E5E2E-8A66-43AE-063F-E57C4C81B2C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③</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在宅医療における医療ＤＸの推進</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2" name="スライド番号プレースホルダー 1">
            <a:extLst>
              <a:ext uri="{FF2B5EF4-FFF2-40B4-BE49-F238E27FC236}">
                <a16:creationId xmlns:a16="http://schemas.microsoft.com/office/drawing/2014/main" id="{C9043955-9311-63C9-EF88-F23DE28D4B78}"/>
              </a:ext>
            </a:extLst>
          </p:cNvPr>
          <p:cNvSpPr>
            <a:spLocks noGrp="1"/>
          </p:cNvSpPr>
          <p:nvPr>
            <p:ph type="sldNum" sz="quarter" idx="12"/>
          </p:nvPr>
        </p:nvSpPr>
        <p:spPr/>
        <p:txBody>
          <a:bodyPr/>
          <a:lstStyle/>
          <a:p>
            <a:fld id="{7F53A4F6-1DED-4042-94B1-26CBF9BCF6BA}" type="slidenum">
              <a:rPr kumimoji="1" lang="ja-JP" altLang="en-US" smtClean="0"/>
              <a:t>77</a:t>
            </a:fld>
            <a:endParaRPr kumimoji="1" lang="ja-JP" altLang="en-US"/>
          </a:p>
        </p:txBody>
      </p:sp>
    </p:spTree>
    <p:extLst>
      <p:ext uri="{BB962C8B-B14F-4D97-AF65-F5344CB8AC3E}">
        <p14:creationId xmlns:p14="http://schemas.microsoft.com/office/powerpoint/2010/main" val="35892195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89594-48C8-6A45-8CE3-2BAC5BF39759}"/>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09CC0ACE-8292-314B-3E67-B7F66947035D}"/>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1</a:t>
            </a:r>
            <a:r>
              <a:rPr lang="en-US" altLang="ja-JP" sz="5400" dirty="0">
                <a:solidFill>
                  <a:schemeClr val="tx1"/>
                </a:solidFill>
                <a:latin typeface="HG丸ｺﾞｼｯｸM-PRO"/>
                <a:ea typeface="HG丸ｺﾞｼｯｸM-PRO"/>
                <a:cs typeface="HG丸ｺﾞｼｯｸM-PRO"/>
              </a:rPr>
              <a:t> </a:t>
            </a:r>
            <a:r>
              <a:rPr lang="ja-JP" altLang="en-US" sz="6000">
                <a:solidFill>
                  <a:schemeClr val="tx1"/>
                </a:solidFill>
                <a:latin typeface="HG丸ｺﾞｼｯｸM-PRO"/>
                <a:ea typeface="HG丸ｺﾞｼｯｸM-PRO"/>
                <a:cs typeface="HG丸ｺﾞｼｯｸM-PRO"/>
              </a:rPr>
              <a:t>医療</a:t>
            </a:r>
            <a:r>
              <a:rPr lang="en-US" altLang="ja-JP" sz="6000" dirty="0">
                <a:solidFill>
                  <a:schemeClr val="tx1"/>
                </a:solidFill>
                <a:latin typeface="HG丸ｺﾞｼｯｸM-PRO"/>
                <a:ea typeface="HG丸ｺﾞｼｯｸM-PRO"/>
                <a:cs typeface="HG丸ｺﾞｼｯｸM-PRO"/>
              </a:rPr>
              <a:t>DX</a:t>
            </a:r>
            <a:r>
              <a:rPr lang="ja-JP" altLang="en-US" sz="6000">
                <a:solidFill>
                  <a:schemeClr val="tx1"/>
                </a:solidFill>
                <a:latin typeface="HG丸ｺﾞｼｯｸM-PRO"/>
                <a:ea typeface="HG丸ｺﾞｼｯｸM-PRO"/>
                <a:cs typeface="HG丸ｺﾞｼｯｸM-PRO"/>
              </a:rPr>
              <a:t>の推進による医療情報</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の有効活用、遠隔医療の推進</a:t>
            </a:r>
          </a:p>
        </p:txBody>
      </p:sp>
      <p:sp>
        <p:nvSpPr>
          <p:cNvPr id="4" name="タイトル 1">
            <a:extLst>
              <a:ext uri="{FF2B5EF4-FFF2-40B4-BE49-F238E27FC236}">
                <a16:creationId xmlns:a16="http://schemas.microsoft.com/office/drawing/2014/main" id="{C69AD0D6-9FE3-97C9-C2F4-73AB33C46249}"/>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A5DBF897-2E55-BCA8-7887-7F198802015A}"/>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⑪情報通信機器を用いた</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歯科診療に係る評価の新設</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06AFEA05-209B-3077-B9D5-7C515DFAA2A9}"/>
              </a:ext>
            </a:extLst>
          </p:cNvPr>
          <p:cNvSpPr>
            <a:spLocks noGrp="1"/>
          </p:cNvSpPr>
          <p:nvPr>
            <p:ph type="sldNum" sz="quarter" idx="12"/>
          </p:nvPr>
        </p:nvSpPr>
        <p:spPr/>
        <p:txBody>
          <a:bodyPr/>
          <a:lstStyle/>
          <a:p>
            <a:fld id="{7F53A4F6-1DED-4042-94B1-26CBF9BCF6BA}" type="slidenum">
              <a:rPr kumimoji="1" lang="ja-JP" altLang="en-US" smtClean="0"/>
              <a:t>78</a:t>
            </a:fld>
            <a:endParaRPr kumimoji="1" lang="ja-JP" altLang="en-US"/>
          </a:p>
        </p:txBody>
      </p:sp>
    </p:spTree>
    <p:extLst>
      <p:ext uri="{BB962C8B-B14F-4D97-AF65-F5344CB8AC3E}">
        <p14:creationId xmlns:p14="http://schemas.microsoft.com/office/powerpoint/2010/main" val="14212132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A07A0E-2BBE-A340-6914-DE1571E5F505}"/>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8CC9ECC7-3038-CDC3-4FD5-2F6266FDF74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92787E8F-6A16-EA33-393D-6405EC810211}"/>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BFD25E1F-67BE-11D7-22F7-1E20C97A1553}"/>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D21DF6FC-F83D-9C57-9D75-1D161F9B179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情報通信機器を用いた歯科診療に係る評価の新設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7" name="グループ化 6">
            <a:extLst>
              <a:ext uri="{FF2B5EF4-FFF2-40B4-BE49-F238E27FC236}">
                <a16:creationId xmlns:a16="http://schemas.microsoft.com/office/drawing/2014/main" id="{B327B055-C50D-119E-3647-06B297F5F573}"/>
              </a:ext>
            </a:extLst>
          </p:cNvPr>
          <p:cNvGrpSpPr/>
          <p:nvPr/>
        </p:nvGrpSpPr>
        <p:grpSpPr>
          <a:xfrm>
            <a:off x="537638" y="1786053"/>
            <a:ext cx="10652222" cy="4755481"/>
            <a:chOff x="537638" y="1786053"/>
            <a:chExt cx="10652222" cy="4755481"/>
          </a:xfrm>
        </p:grpSpPr>
        <p:pic>
          <p:nvPicPr>
            <p:cNvPr id="9" name="図 8">
              <a:extLst>
                <a:ext uri="{FF2B5EF4-FFF2-40B4-BE49-F238E27FC236}">
                  <a16:creationId xmlns:a16="http://schemas.microsoft.com/office/drawing/2014/main" id="{3E38918F-84B0-7610-48AB-81F68EE2F947}"/>
                </a:ext>
              </a:extLst>
            </p:cNvPr>
            <p:cNvPicPr>
              <a:picLocks noChangeAspect="1"/>
            </p:cNvPicPr>
            <p:nvPr/>
          </p:nvPicPr>
          <p:blipFill>
            <a:blip r:embed="rId2"/>
            <a:stretch>
              <a:fillRect/>
            </a:stretch>
          </p:blipFill>
          <p:spPr>
            <a:xfrm>
              <a:off x="6434379" y="1786053"/>
              <a:ext cx="4755481" cy="4755481"/>
            </a:xfrm>
            <a:prstGeom prst="rect">
              <a:avLst/>
            </a:prstGeom>
          </p:spPr>
        </p:pic>
        <p:pic>
          <p:nvPicPr>
            <p:cNvPr id="11" name="図 10">
              <a:extLst>
                <a:ext uri="{FF2B5EF4-FFF2-40B4-BE49-F238E27FC236}">
                  <a16:creationId xmlns:a16="http://schemas.microsoft.com/office/drawing/2014/main" id="{E61CA3B9-888A-0F09-9805-ADDA3E8FFFF2}"/>
                </a:ext>
              </a:extLst>
            </p:cNvPr>
            <p:cNvPicPr>
              <a:picLocks noChangeAspect="1"/>
            </p:cNvPicPr>
            <p:nvPr/>
          </p:nvPicPr>
          <p:blipFill>
            <a:blip r:embed="rId3"/>
            <a:stretch>
              <a:fillRect/>
            </a:stretch>
          </p:blipFill>
          <p:spPr>
            <a:xfrm flipH="1">
              <a:off x="537638" y="1786053"/>
              <a:ext cx="5219985" cy="4645786"/>
            </a:xfrm>
            <a:prstGeom prst="rect">
              <a:avLst/>
            </a:prstGeom>
          </p:spPr>
        </p:pic>
        <p:sp>
          <p:nvSpPr>
            <p:cNvPr id="12" name="正方形/長方形 11">
              <a:extLst>
                <a:ext uri="{FF2B5EF4-FFF2-40B4-BE49-F238E27FC236}">
                  <a16:creationId xmlns:a16="http://schemas.microsoft.com/office/drawing/2014/main" id="{806FB00D-E061-1471-9078-27D2612E30C1}"/>
                </a:ext>
              </a:extLst>
            </p:cNvPr>
            <p:cNvSpPr/>
            <p:nvPr/>
          </p:nvSpPr>
          <p:spPr>
            <a:xfrm flipH="1">
              <a:off x="5788698" y="1882489"/>
              <a:ext cx="307302" cy="3900436"/>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タイトル 1">
            <a:extLst>
              <a:ext uri="{FF2B5EF4-FFF2-40B4-BE49-F238E27FC236}">
                <a16:creationId xmlns:a16="http://schemas.microsoft.com/office/drawing/2014/main" id="{51A027D1-5D45-114D-CD3A-55F14481264E}"/>
              </a:ext>
            </a:extLst>
          </p:cNvPr>
          <p:cNvSpPr txBox="1">
            <a:spLocks/>
          </p:cNvSpPr>
          <p:nvPr/>
        </p:nvSpPr>
        <p:spPr>
          <a:xfrm>
            <a:off x="1834573" y="5849797"/>
            <a:ext cx="7846098" cy="94469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800" b="1">
                <a:solidFill>
                  <a:srgbClr val="0432FF"/>
                </a:solidFill>
                <a:latin typeface="HG丸ｺﾞｼｯｸM-PRO"/>
                <a:ea typeface="HG丸ｺﾞｼｯｸM-PRO"/>
                <a:cs typeface="HG丸ｺﾞｼｯｸM-PRO"/>
              </a:rPr>
              <a:t>歯科のオンライン診療元年</a:t>
            </a:r>
            <a:endParaRPr lang="en-US" altLang="ja-JP" sz="4800" b="1" dirty="0">
              <a:solidFill>
                <a:srgbClr val="0432FF"/>
              </a:solidFill>
              <a:latin typeface="HG丸ｺﾞｼｯｸM-PRO"/>
              <a:ea typeface="HG丸ｺﾞｼｯｸM-PRO"/>
              <a:cs typeface="HG丸ｺﾞｼｯｸM-PRO"/>
            </a:endParaRPr>
          </a:p>
        </p:txBody>
      </p:sp>
      <p:grpSp>
        <p:nvGrpSpPr>
          <p:cNvPr id="10" name="グループ化 9">
            <a:extLst>
              <a:ext uri="{FF2B5EF4-FFF2-40B4-BE49-F238E27FC236}">
                <a16:creationId xmlns:a16="http://schemas.microsoft.com/office/drawing/2014/main" id="{D27B735C-802D-CB4F-BCB5-1D13A4F674DB}"/>
              </a:ext>
            </a:extLst>
          </p:cNvPr>
          <p:cNvGrpSpPr/>
          <p:nvPr/>
        </p:nvGrpSpPr>
        <p:grpSpPr>
          <a:xfrm>
            <a:off x="1841796" y="-111828"/>
            <a:ext cx="7951561" cy="7081653"/>
            <a:chOff x="1788673" y="-192127"/>
            <a:chExt cx="7951561" cy="7081653"/>
          </a:xfrm>
        </p:grpSpPr>
        <p:sp>
          <p:nvSpPr>
            <p:cNvPr id="13" name="星 16 12">
              <a:extLst>
                <a:ext uri="{FF2B5EF4-FFF2-40B4-BE49-F238E27FC236}">
                  <a16:creationId xmlns:a16="http://schemas.microsoft.com/office/drawing/2014/main" id="{87383061-AC30-2003-A60F-2D10B7520A6A}"/>
                </a:ext>
              </a:extLst>
            </p:cNvPr>
            <p:cNvSpPr/>
            <p:nvPr/>
          </p:nvSpPr>
          <p:spPr>
            <a:xfrm rot="20700000">
              <a:off x="2577784" y="489278"/>
              <a:ext cx="6373338" cy="5879443"/>
            </a:xfrm>
            <a:prstGeom prst="star16">
              <a:avLst/>
            </a:prstGeom>
            <a:ln>
              <a:noFill/>
            </a:ln>
            <a:effectLst>
              <a:outerShdw blurRad="50800" dist="228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6000">
                <a:latin typeface="cinecaption" panose="02000600000000000000" pitchFamily="2" charset="-128"/>
                <a:ea typeface="cinecaption" panose="02000600000000000000" pitchFamily="2" charset="-128"/>
              </a:endParaRPr>
            </a:p>
          </p:txBody>
        </p:sp>
        <p:sp>
          <p:nvSpPr>
            <p:cNvPr id="14" name="星 16 13">
              <a:extLst>
                <a:ext uri="{FF2B5EF4-FFF2-40B4-BE49-F238E27FC236}">
                  <a16:creationId xmlns:a16="http://schemas.microsoft.com/office/drawing/2014/main" id="{6ED9548C-391E-C706-9B8C-67E1A9B27CFB}"/>
                </a:ext>
              </a:extLst>
            </p:cNvPr>
            <p:cNvSpPr/>
            <p:nvPr/>
          </p:nvSpPr>
          <p:spPr>
            <a:xfrm rot="20700000">
              <a:off x="1788673" y="-192127"/>
              <a:ext cx="7951561" cy="7081653"/>
            </a:xfrm>
            <a:prstGeom prst="star16">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6000">
                  <a:latin typeface="cinecaption" panose="02000600000000000000" pitchFamily="2" charset="-128"/>
                  <a:ea typeface="cinecaption" panose="02000600000000000000" pitchFamily="2" charset="-128"/>
                </a:rPr>
                <a:t>内科化を</a:t>
              </a:r>
              <a:endParaRPr kumimoji="1" lang="en-US" altLang="ja-JP" sz="6000" dirty="0">
                <a:latin typeface="cinecaption" panose="02000600000000000000" pitchFamily="2" charset="-128"/>
                <a:ea typeface="cinecaption" panose="02000600000000000000" pitchFamily="2" charset="-128"/>
              </a:endParaRPr>
            </a:p>
            <a:p>
              <a:pPr algn="ctr"/>
              <a:r>
                <a:rPr kumimoji="1" lang="ja-JP" altLang="en-US" sz="6000">
                  <a:latin typeface="cinecaption" panose="02000600000000000000" pitchFamily="2" charset="-128"/>
                  <a:ea typeface="cinecaption" panose="02000600000000000000" pitchFamily="2" charset="-128"/>
                </a:rPr>
                <a:t>推進せよ！</a:t>
              </a:r>
            </a:p>
          </p:txBody>
        </p:sp>
      </p:grpSp>
      <p:sp>
        <p:nvSpPr>
          <p:cNvPr id="15" name="スライド番号プレースホルダー 14">
            <a:extLst>
              <a:ext uri="{FF2B5EF4-FFF2-40B4-BE49-F238E27FC236}">
                <a16:creationId xmlns:a16="http://schemas.microsoft.com/office/drawing/2014/main" id="{1B92458E-0593-ECF7-8078-9303961ABCC8}"/>
              </a:ext>
            </a:extLst>
          </p:cNvPr>
          <p:cNvSpPr>
            <a:spLocks noGrp="1"/>
          </p:cNvSpPr>
          <p:nvPr>
            <p:ph type="sldNum" sz="quarter" idx="12"/>
          </p:nvPr>
        </p:nvSpPr>
        <p:spPr/>
        <p:txBody>
          <a:bodyPr/>
          <a:lstStyle/>
          <a:p>
            <a:fld id="{7F53A4F6-1DED-4042-94B1-26CBF9BCF6BA}" type="slidenum">
              <a:rPr kumimoji="1" lang="ja-JP" altLang="en-US" smtClean="0"/>
              <a:t>79</a:t>
            </a:fld>
            <a:endParaRPr kumimoji="1" lang="ja-JP" altLang="en-US"/>
          </a:p>
        </p:txBody>
      </p:sp>
    </p:spTree>
    <p:extLst>
      <p:ext uri="{BB962C8B-B14F-4D97-AF65-F5344CB8AC3E}">
        <p14:creationId xmlns:p14="http://schemas.microsoft.com/office/powerpoint/2010/main" val="175193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27504"/>
            <a:ext cx="10515600" cy="1325563"/>
          </a:xfrm>
        </p:spPr>
        <p:txBody>
          <a:bodyPr>
            <a:noAutofit/>
          </a:bodyPr>
          <a:lstStyle/>
          <a:p>
            <a:pPr algn="ctr"/>
            <a:r>
              <a:rPr lang="ja-JP" altLang="en-US" sz="4800">
                <a:solidFill>
                  <a:srgbClr val="FF0000"/>
                </a:solidFill>
                <a:latin typeface="HG丸ｺﾞｼｯｸM-PRO"/>
                <a:ea typeface="HG丸ｺﾞｼｯｸM-PRO"/>
                <a:cs typeface="HG丸ｺﾞｼｯｸM-PRO"/>
              </a:rPr>
              <a:t>医科</a:t>
            </a:r>
            <a:r>
              <a:rPr lang="ja-JP" altLang="en-US" sz="4800">
                <a:latin typeface="HG丸ｺﾞｼｯｸM-PRO"/>
                <a:ea typeface="HG丸ｺﾞｼｯｸM-PRO"/>
                <a:cs typeface="HG丸ｺﾞｼｯｸM-PRO"/>
              </a:rPr>
              <a:t>の取り分（令和３年の場合）</a:t>
            </a:r>
            <a:endParaRPr lang="ja-JP" altLang="en-US" sz="4800" dirty="0">
              <a:latin typeface="HG丸ｺﾞｼｯｸM-PRO"/>
              <a:ea typeface="HG丸ｺﾞｼｯｸM-PRO"/>
              <a:cs typeface="HG丸ｺﾞｼｯｸM-PRO"/>
            </a:endParaRPr>
          </a:p>
        </p:txBody>
      </p:sp>
      <p:sp>
        <p:nvSpPr>
          <p:cNvPr id="3" name="コンテンツ プレースホルダー 2"/>
          <p:cNvSpPr>
            <a:spLocks noGrp="1"/>
          </p:cNvSpPr>
          <p:nvPr>
            <p:ph idx="1"/>
          </p:nvPr>
        </p:nvSpPr>
        <p:spPr>
          <a:xfrm>
            <a:off x="197224" y="1600200"/>
            <a:ext cx="11797552" cy="1359452"/>
          </a:xfrm>
        </p:spPr>
        <p:txBody>
          <a:bodyPr>
            <a:normAutofit/>
          </a:bodyPr>
          <a:lstStyle/>
          <a:p>
            <a:pPr marL="0" indent="0">
              <a:buNone/>
            </a:pPr>
            <a:r>
              <a:rPr lang="en-US" altLang="ja-JP" sz="3600" dirty="0">
                <a:latin typeface="HG丸ｺﾞｼｯｸM-PRO"/>
                <a:ea typeface="HG丸ｺﾞｼｯｸM-PRO"/>
                <a:cs typeface="HG丸ｺﾞｼｯｸM-PRO"/>
              </a:rPr>
              <a:t>45</a:t>
            </a:r>
            <a:r>
              <a:rPr lang="ja-JP" altLang="en-US" sz="3600">
                <a:latin typeface="HG丸ｺﾞｼｯｸM-PRO"/>
                <a:ea typeface="HG丸ｺﾞｼｯｸM-PRO"/>
                <a:cs typeface="HG丸ｺﾞｼｯｸM-PRO"/>
              </a:rPr>
              <a:t>兆</a:t>
            </a:r>
            <a:r>
              <a:rPr lang="en-US" altLang="ja-JP" sz="3600" dirty="0">
                <a:latin typeface="HG丸ｺﾞｼｯｸM-PRO"/>
                <a:ea typeface="HG丸ｺﾞｼｯｸM-PRO"/>
                <a:cs typeface="HG丸ｺﾞｼｯｸM-PRO"/>
              </a:rPr>
              <a:t>359</a:t>
            </a:r>
            <a:r>
              <a:rPr lang="ja-JP" altLang="en-US" sz="3600">
                <a:latin typeface="HG丸ｺﾞｼｯｸM-PRO"/>
                <a:ea typeface="HG丸ｺﾞｼｯｸM-PRO"/>
                <a:cs typeface="HG丸ｺﾞｼｯｸM-PRO"/>
              </a:rPr>
              <a:t>億円／年</a:t>
            </a:r>
            <a:r>
              <a:rPr lang="en-US" altLang="ja-JP" sz="3600" dirty="0">
                <a:latin typeface="HG丸ｺﾞｼｯｸM-PRO"/>
                <a:ea typeface="HG丸ｺﾞｼｯｸM-PRO"/>
                <a:cs typeface="HG丸ｺﾞｼｯｸM-PRO"/>
              </a:rPr>
              <a:t> ×</a:t>
            </a:r>
            <a:r>
              <a:rPr lang="en-US" altLang="en-US" sz="3600" dirty="0">
                <a:latin typeface="HG丸ｺﾞｼｯｸM-PRO"/>
                <a:ea typeface="HG丸ｺﾞｼｯｸM-PRO"/>
                <a:cs typeface="HG丸ｺﾞｼｯｸM-PRO"/>
              </a:rPr>
              <a:t> </a:t>
            </a:r>
            <a:r>
              <a:rPr lang="en-US" altLang="ja-JP" sz="3600" dirty="0">
                <a:latin typeface="HG丸ｺﾞｼｯｸM-PRO"/>
                <a:ea typeface="HG丸ｺﾞｼｯｸM-PRO"/>
                <a:cs typeface="HG丸ｺﾞｼｯｸM-PRO"/>
              </a:rPr>
              <a:t>71.9</a:t>
            </a:r>
            <a:r>
              <a:rPr lang="ja-JP" altLang="en-US" sz="3600">
                <a:latin typeface="HG丸ｺﾞｼｯｸM-PRO"/>
                <a:ea typeface="HG丸ｺﾞｼｯｸM-PRO"/>
                <a:cs typeface="HG丸ｺﾞｼｯｸM-PRO"/>
              </a:rPr>
              <a:t>％</a:t>
            </a:r>
            <a:r>
              <a:rPr lang="en-US" altLang="en-US" sz="3600" dirty="0">
                <a:latin typeface="HG丸ｺﾞｼｯｸM-PRO"/>
                <a:ea typeface="HG丸ｺﾞｼｯｸM-PRO"/>
                <a:cs typeface="HG丸ｺﾞｼｯｸM-PRO"/>
              </a:rPr>
              <a:t> </a:t>
            </a:r>
            <a:r>
              <a:rPr lang="ja-JP" altLang="en-US" sz="3600">
                <a:latin typeface="HG丸ｺﾞｼｯｸM-PRO"/>
                <a:ea typeface="HG丸ｺﾞｼｯｸM-PRO"/>
                <a:cs typeface="HG丸ｺﾞｼｯｸM-PRO"/>
              </a:rPr>
              <a:t>＝</a:t>
            </a:r>
            <a:r>
              <a:rPr lang="en-US" altLang="en-US" sz="3600" dirty="0">
                <a:latin typeface="HG丸ｺﾞｼｯｸM-PRO"/>
                <a:ea typeface="HG丸ｺﾞｼｯｸM-PRO"/>
                <a:cs typeface="HG丸ｺﾞｼｯｸM-PRO"/>
              </a:rPr>
              <a:t> </a:t>
            </a:r>
            <a:r>
              <a:rPr lang="en-US" altLang="ja-JP" sz="3600" dirty="0">
                <a:latin typeface="HG丸ｺﾞｼｯｸM-PRO"/>
                <a:ea typeface="HG丸ｺﾞｼｯｸM-PRO"/>
                <a:cs typeface="HG丸ｺﾞｼｯｸM-PRO"/>
              </a:rPr>
              <a:t>32</a:t>
            </a:r>
            <a:r>
              <a:rPr lang="ja-JP" altLang="en-US" sz="3600">
                <a:latin typeface="HG丸ｺﾞｼｯｸM-PRO"/>
                <a:ea typeface="HG丸ｺﾞｼｯｸM-PRO"/>
                <a:cs typeface="HG丸ｺﾞｼｯｸM-PRO"/>
              </a:rPr>
              <a:t>兆</a:t>
            </a:r>
            <a:r>
              <a:rPr lang="en-US" altLang="ja-JP" sz="3600" dirty="0">
                <a:latin typeface="HG丸ｺﾞｼｯｸM-PRO"/>
                <a:ea typeface="HG丸ｺﾞｼｯｸM-PRO"/>
                <a:cs typeface="HG丸ｺﾞｼｯｸM-PRO"/>
              </a:rPr>
              <a:t>4,025</a:t>
            </a:r>
            <a:r>
              <a:rPr lang="ja-JP" altLang="en-US" sz="3600">
                <a:latin typeface="HG丸ｺﾞｼｯｸM-PRO"/>
                <a:ea typeface="HG丸ｺﾞｼｯｸM-PRO"/>
                <a:cs typeface="HG丸ｺﾞｼｯｸM-PRO"/>
              </a:rPr>
              <a:t>億円</a:t>
            </a:r>
            <a:r>
              <a:rPr lang="ja-JP" altLang="en-US" sz="3600" dirty="0">
                <a:latin typeface="HG丸ｺﾞｼｯｸM-PRO"/>
                <a:ea typeface="HG丸ｺﾞｼｯｸM-PRO"/>
                <a:cs typeface="HG丸ｺﾞｼｯｸM-PRO"/>
              </a:rPr>
              <a:t>／年</a:t>
            </a:r>
          </a:p>
        </p:txBody>
      </p:sp>
      <p:sp>
        <p:nvSpPr>
          <p:cNvPr id="4" name="コンテンツ プレースホルダー 2"/>
          <p:cNvSpPr txBox="1">
            <a:spLocks/>
          </p:cNvSpPr>
          <p:nvPr/>
        </p:nvSpPr>
        <p:spPr>
          <a:xfrm>
            <a:off x="197224" y="2442283"/>
            <a:ext cx="11797552"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dist">
              <a:buNone/>
            </a:pPr>
            <a:r>
              <a:rPr lang="en-US" altLang="ja-JP" dirty="0">
                <a:latin typeface="HG丸ｺﾞｼｯｸM-PRO"/>
                <a:ea typeface="HG丸ｺﾞｼｯｸM-PRO"/>
                <a:cs typeface="HG丸ｺﾞｼｯｸM-PRO"/>
              </a:rPr>
              <a:t>32</a:t>
            </a:r>
            <a:r>
              <a:rPr lang="ja-JP" altLang="en-US">
                <a:latin typeface="HG丸ｺﾞｼｯｸM-PRO"/>
                <a:ea typeface="HG丸ｺﾞｼｯｸM-PRO"/>
                <a:cs typeface="HG丸ｺﾞｼｯｸM-PRO"/>
              </a:rPr>
              <a:t>兆</a:t>
            </a:r>
            <a:r>
              <a:rPr lang="en-US" altLang="ja-JP" dirty="0">
                <a:latin typeface="HG丸ｺﾞｼｯｸM-PRO"/>
                <a:ea typeface="HG丸ｺﾞｼｯｸM-PRO"/>
                <a:cs typeface="HG丸ｺﾞｼｯｸM-PRO"/>
              </a:rPr>
              <a:t>4,025</a:t>
            </a:r>
            <a:r>
              <a:rPr lang="ja-JP" altLang="en-US">
                <a:latin typeface="HG丸ｺﾞｼｯｸM-PRO"/>
                <a:ea typeface="HG丸ｺﾞｼｯｸM-PRO"/>
                <a:cs typeface="HG丸ｺﾞｼｯｸM-PRO"/>
              </a:rPr>
              <a:t>億円</a:t>
            </a:r>
            <a:r>
              <a:rPr lang="ja-JP" altLang="en-US" dirty="0">
                <a:latin typeface="HG丸ｺﾞｼｯｸM-PRO"/>
                <a:ea typeface="HG丸ｺﾞｼｯｸM-PRO"/>
                <a:cs typeface="HG丸ｺﾞｼｯｸM-PRO"/>
              </a:rPr>
              <a:t>／</a:t>
            </a:r>
            <a:r>
              <a:rPr lang="ja-JP" altLang="en-US">
                <a:latin typeface="HG丸ｺﾞｼｯｸM-PRO"/>
                <a:ea typeface="HG丸ｺﾞｼｯｸM-PRO"/>
                <a:cs typeface="HG丸ｺﾞｼｯｸM-PRO"/>
              </a:rPr>
              <a:t>年</a:t>
            </a:r>
            <a:r>
              <a:rPr lang="en-US" altLang="ja-JP" dirty="0">
                <a:latin typeface="HG丸ｺﾞｼｯｸM-PRO"/>
                <a:ea typeface="HG丸ｺﾞｼｯｸM-PRO"/>
                <a:cs typeface="HG丸ｺﾞｼｯｸM-PRO"/>
              </a:rPr>
              <a:t> ÷ 12</a:t>
            </a:r>
            <a:r>
              <a:rPr lang="ja-JP" altLang="en-US">
                <a:latin typeface="HG丸ｺﾞｼｯｸM-PRO"/>
                <a:ea typeface="HG丸ｺﾞｼｯｸM-PRO"/>
                <a:cs typeface="HG丸ｺﾞｼｯｸM-PRO"/>
              </a:rPr>
              <a:t>月</a:t>
            </a:r>
            <a:r>
              <a:rPr lang="en-US" altLang="ja-JP" dirty="0">
                <a:latin typeface="HG丸ｺﾞｼｯｸM-PRO"/>
                <a:ea typeface="HG丸ｺﾞｼｯｸM-PRO"/>
                <a:cs typeface="HG丸ｺﾞｼｯｸM-PRO"/>
              </a:rPr>
              <a:t> </a:t>
            </a:r>
            <a:r>
              <a:rPr lang="ja-JP" altLang="en-US">
                <a:latin typeface="HG丸ｺﾞｼｯｸM-PRO"/>
                <a:ea typeface="HG丸ｺﾞｼｯｸM-PRO"/>
                <a:cs typeface="HG丸ｺﾞｼｯｸM-PRO"/>
              </a:rPr>
              <a:t>＝</a:t>
            </a:r>
            <a:r>
              <a:rPr lang="en-US" altLang="ja-JP" dirty="0">
                <a:latin typeface="HG丸ｺﾞｼｯｸM-PRO"/>
                <a:ea typeface="HG丸ｺﾞｼｯｸM-PRO"/>
                <a:cs typeface="HG丸ｺﾞｼｯｸM-PRO"/>
              </a:rPr>
              <a:t> </a:t>
            </a:r>
            <a:r>
              <a:rPr lang="ja-JP" altLang="en-US">
                <a:latin typeface="HG丸ｺﾞｼｯｸM-PRO"/>
                <a:ea typeface="HG丸ｺﾞｼｯｸM-PRO"/>
                <a:cs typeface="HG丸ｺﾞｼｯｸM-PRO"/>
              </a:rPr>
              <a:t>２兆</a:t>
            </a:r>
            <a:r>
              <a:rPr lang="en-US" altLang="ja-JP" dirty="0">
                <a:latin typeface="HG丸ｺﾞｼｯｸM-PRO"/>
                <a:ea typeface="HG丸ｺﾞｼｯｸM-PRO"/>
                <a:cs typeface="HG丸ｺﾞｼｯｸM-PRO"/>
              </a:rPr>
              <a:t>7,002</a:t>
            </a:r>
            <a:r>
              <a:rPr lang="ja-JP" altLang="en-US">
                <a:latin typeface="HG丸ｺﾞｼｯｸM-PRO"/>
                <a:ea typeface="HG丸ｺﾞｼｯｸM-PRO"/>
                <a:cs typeface="HG丸ｺﾞｼｯｸM-PRO"/>
              </a:rPr>
              <a:t>億</a:t>
            </a:r>
            <a:r>
              <a:rPr lang="en-US" altLang="ja-JP" dirty="0">
                <a:latin typeface="HG丸ｺﾞｼｯｸM-PRO"/>
                <a:ea typeface="HG丸ｺﾞｼｯｸM-PRO"/>
                <a:cs typeface="HG丸ｺﾞｼｯｸM-PRO"/>
              </a:rPr>
              <a:t>830</a:t>
            </a:r>
            <a:r>
              <a:rPr lang="ja-JP" altLang="en-US">
                <a:latin typeface="HG丸ｺﾞｼｯｸM-PRO"/>
                <a:ea typeface="HG丸ｺﾞｼｯｸM-PRO"/>
                <a:cs typeface="HG丸ｺﾞｼｯｸM-PRO"/>
              </a:rPr>
              <a:t>万円</a:t>
            </a:r>
            <a:r>
              <a:rPr lang="ja-JP" altLang="en-US" dirty="0">
                <a:latin typeface="HG丸ｺﾞｼｯｸM-PRO"/>
                <a:ea typeface="HG丸ｺﾞｼｯｸM-PRO"/>
                <a:cs typeface="HG丸ｺﾞｼｯｸM-PRO"/>
              </a:rPr>
              <a:t>／月</a:t>
            </a:r>
          </a:p>
        </p:txBody>
      </p:sp>
      <p:sp>
        <p:nvSpPr>
          <p:cNvPr id="5" name="コンテンツ プレースホルダー 2"/>
          <p:cNvSpPr txBox="1">
            <a:spLocks/>
          </p:cNvSpPr>
          <p:nvPr/>
        </p:nvSpPr>
        <p:spPr>
          <a:xfrm>
            <a:off x="318051" y="3766224"/>
            <a:ext cx="11676723" cy="1359452"/>
          </a:xfrm>
          <a:prstGeom prst="rect">
            <a:avLst/>
          </a:prstGeom>
        </p:spPr>
        <p:txBody>
          <a:bodyPr vert="horz" wrap="none" lIns="0" tIns="45720" rIns="0" bIns="45720" rtlCol="0" anchor="ctr" anchorCtr="0">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sz="4200">
                <a:solidFill>
                  <a:srgbClr val="FF0000"/>
                </a:solidFill>
                <a:latin typeface="HG丸ｺﾞｼｯｸM-PRO"/>
                <a:ea typeface="HG丸ｺﾞｼｯｸM-PRO"/>
                <a:cs typeface="HG丸ｺﾞｼｯｸM-PRO"/>
              </a:rPr>
              <a:t>令和３年</a:t>
            </a:r>
            <a:r>
              <a:rPr lang="ja-JP" altLang="en-US" sz="4200" dirty="0">
                <a:solidFill>
                  <a:srgbClr val="FF0000"/>
                </a:solidFill>
                <a:latin typeface="HG丸ｺﾞｼｯｸM-PRO"/>
                <a:ea typeface="HG丸ｺﾞｼｯｸM-PRO"/>
                <a:cs typeface="HG丸ｺﾞｼｯｸM-PRO"/>
              </a:rPr>
              <a:t>の日本</a:t>
            </a:r>
            <a:r>
              <a:rPr lang="ja-JP" altLang="en-US" sz="4200">
                <a:solidFill>
                  <a:srgbClr val="FF0000"/>
                </a:solidFill>
                <a:latin typeface="HG丸ｺﾞｼｯｸM-PRO"/>
                <a:ea typeface="HG丸ｺﾞｼｯｸM-PRO"/>
                <a:cs typeface="HG丸ｺﾞｼｯｸM-PRO"/>
              </a:rPr>
              <a:t>の登録医師</a:t>
            </a:r>
            <a:r>
              <a:rPr lang="ja-JP" altLang="en-US" sz="4200" dirty="0">
                <a:solidFill>
                  <a:srgbClr val="FF0000"/>
                </a:solidFill>
                <a:latin typeface="HG丸ｺﾞｼｯｸM-PRO"/>
                <a:ea typeface="HG丸ｺﾞｼｯｸM-PRO"/>
                <a:cs typeface="HG丸ｺﾞｼｯｸM-PRO"/>
              </a:rPr>
              <a:t>人口 </a:t>
            </a:r>
            <a:r>
              <a:rPr lang="ja-JP" altLang="en-US" sz="4200">
                <a:solidFill>
                  <a:srgbClr val="FF0000"/>
                </a:solidFill>
                <a:latin typeface="HG丸ｺﾞｼｯｸM-PRO"/>
                <a:ea typeface="HG丸ｺﾞｼｯｸM-PRO"/>
                <a:cs typeface="HG丸ｺﾞｼｯｸM-PRO"/>
              </a:rPr>
              <a:t>＝ </a:t>
            </a:r>
            <a:r>
              <a:rPr lang="en-US" altLang="ja-JP" sz="4200" dirty="0">
                <a:solidFill>
                  <a:srgbClr val="FF0000"/>
                </a:solidFill>
                <a:latin typeface="HG丸ｺﾞｼｯｸM-PRO"/>
                <a:ea typeface="HG丸ｺﾞｼｯｸM-PRO"/>
                <a:cs typeface="HG丸ｺﾞｼｯｸM-PRO"/>
              </a:rPr>
              <a:t>339,623</a:t>
            </a:r>
            <a:r>
              <a:rPr lang="ja-JP" altLang="en-US" sz="4200">
                <a:solidFill>
                  <a:srgbClr val="FF0000"/>
                </a:solidFill>
                <a:latin typeface="HG丸ｺﾞｼｯｸM-PRO"/>
                <a:ea typeface="HG丸ｺﾞｼｯｸM-PRO"/>
                <a:cs typeface="HG丸ｺﾞｼｯｸM-PRO"/>
              </a:rPr>
              <a:t>人</a:t>
            </a:r>
            <a:endParaRPr lang="ja-JP" altLang="en-US" sz="4200" dirty="0">
              <a:solidFill>
                <a:srgbClr val="FF0000"/>
              </a:solidFill>
              <a:latin typeface="HG丸ｺﾞｼｯｸM-PRO"/>
              <a:ea typeface="HG丸ｺﾞｼｯｸM-PRO"/>
              <a:cs typeface="HG丸ｺﾞｼｯｸM-PRO"/>
            </a:endParaRPr>
          </a:p>
        </p:txBody>
      </p:sp>
      <p:sp>
        <p:nvSpPr>
          <p:cNvPr id="6" name="コンテンツ プレースホルダー 2"/>
          <p:cNvSpPr txBox="1">
            <a:spLocks/>
          </p:cNvSpPr>
          <p:nvPr/>
        </p:nvSpPr>
        <p:spPr>
          <a:xfrm>
            <a:off x="197223" y="5041349"/>
            <a:ext cx="7581803"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800">
                <a:latin typeface="HG丸ｺﾞｼｯｸM-PRO"/>
                <a:ea typeface="HG丸ｺﾞｼｯｸM-PRO"/>
                <a:cs typeface="HG丸ｺﾞｼｯｸM-PRO"/>
              </a:rPr>
              <a:t>２兆</a:t>
            </a:r>
            <a:r>
              <a:rPr lang="en-US" altLang="ja-JP" sz="2800" dirty="0">
                <a:latin typeface="HG丸ｺﾞｼｯｸM-PRO"/>
                <a:ea typeface="HG丸ｺﾞｼｯｸM-PRO"/>
                <a:cs typeface="HG丸ｺﾞｼｯｸM-PRO"/>
              </a:rPr>
              <a:t>7,002</a:t>
            </a:r>
            <a:r>
              <a:rPr lang="ja-JP" altLang="en-US" sz="2800">
                <a:latin typeface="HG丸ｺﾞｼｯｸM-PRO"/>
                <a:ea typeface="HG丸ｺﾞｼｯｸM-PRO"/>
                <a:cs typeface="HG丸ｺﾞｼｯｸM-PRO"/>
              </a:rPr>
              <a:t>億</a:t>
            </a:r>
            <a:r>
              <a:rPr lang="en-US" altLang="ja-JP" sz="2800" dirty="0">
                <a:latin typeface="HG丸ｺﾞｼｯｸM-PRO"/>
                <a:ea typeface="HG丸ｺﾞｼｯｸM-PRO"/>
                <a:cs typeface="HG丸ｺﾞｼｯｸM-PRO"/>
              </a:rPr>
              <a:t>830</a:t>
            </a:r>
            <a:r>
              <a:rPr lang="ja-JP" altLang="en-US" sz="2800">
                <a:latin typeface="HG丸ｺﾞｼｯｸM-PRO"/>
                <a:ea typeface="HG丸ｺﾞｼｯｸM-PRO"/>
                <a:cs typeface="HG丸ｺﾞｼｯｸM-PRO"/>
              </a:rPr>
              <a:t>万円</a:t>
            </a:r>
            <a:r>
              <a:rPr lang="ja-JP" altLang="en-US" sz="2800" dirty="0">
                <a:latin typeface="HG丸ｺﾞｼｯｸM-PRO"/>
                <a:ea typeface="HG丸ｺﾞｼｯｸM-PRO"/>
                <a:cs typeface="HG丸ｺﾞｼｯｸM-PRO"/>
              </a:rPr>
              <a:t>／月</a:t>
            </a:r>
            <a:r>
              <a:rPr lang="en-US" altLang="ja-JP" sz="2800" dirty="0">
                <a:latin typeface="HG丸ｺﾞｼｯｸM-PRO"/>
                <a:ea typeface="HG丸ｺﾞｼｯｸM-PRO"/>
                <a:cs typeface="HG丸ｺﾞｼｯｸM-PRO"/>
              </a:rPr>
              <a:t>÷ </a:t>
            </a:r>
            <a:r>
              <a:rPr lang="en-US" altLang="ja-JP" sz="2800" dirty="0">
                <a:solidFill>
                  <a:srgbClr val="FF0000"/>
                </a:solidFill>
                <a:latin typeface="HG丸ｺﾞｼｯｸM-PRO"/>
                <a:ea typeface="HG丸ｺﾞｼｯｸM-PRO"/>
                <a:cs typeface="HG丸ｺﾞｼｯｸM-PRO"/>
              </a:rPr>
              <a:t>339,623</a:t>
            </a:r>
            <a:r>
              <a:rPr lang="ja-JP" altLang="en-US" sz="2800">
                <a:solidFill>
                  <a:srgbClr val="FF0000"/>
                </a:solidFill>
                <a:latin typeface="HG丸ｺﾞｼｯｸM-PRO"/>
                <a:ea typeface="HG丸ｺﾞｼｯｸM-PRO"/>
                <a:cs typeface="HG丸ｺﾞｼｯｸM-PRO"/>
              </a:rPr>
              <a:t>人</a:t>
            </a:r>
            <a:r>
              <a:rPr lang="en-US" altLang="ja-JP" sz="2800" dirty="0">
                <a:solidFill>
                  <a:srgbClr val="0432FF"/>
                </a:solidFill>
                <a:latin typeface="HG丸ｺﾞｼｯｸM-PRO"/>
                <a:ea typeface="HG丸ｺﾞｼｯｸM-PRO"/>
                <a:cs typeface="HG丸ｺﾞｼｯｸM-PRO"/>
              </a:rPr>
              <a:t> </a:t>
            </a:r>
            <a:r>
              <a:rPr lang="en-US" altLang="ja-JP" sz="2800" dirty="0">
                <a:latin typeface="HG丸ｺﾞｼｯｸM-PRO"/>
                <a:ea typeface="HG丸ｺﾞｼｯｸM-PRO"/>
                <a:cs typeface="HG丸ｺﾞｼｯｸM-PRO"/>
              </a:rPr>
              <a:t>≒</a:t>
            </a:r>
            <a:endParaRPr lang="ja-JP" altLang="en-US" sz="2800" dirty="0">
              <a:solidFill>
                <a:srgbClr val="FF0000"/>
              </a:solidFill>
              <a:latin typeface="HG丸ｺﾞｼｯｸM-PRO"/>
              <a:ea typeface="HG丸ｺﾞｼｯｸM-PRO"/>
              <a:cs typeface="HG丸ｺﾞｼｯｸM-PRO"/>
            </a:endParaRPr>
          </a:p>
        </p:txBody>
      </p:sp>
      <p:sp>
        <p:nvSpPr>
          <p:cNvPr id="7" name="コンテンツ プレースホルダー 2"/>
          <p:cNvSpPr txBox="1">
            <a:spLocks/>
          </p:cNvSpPr>
          <p:nvPr/>
        </p:nvSpPr>
        <p:spPr>
          <a:xfrm>
            <a:off x="7147725" y="4945923"/>
            <a:ext cx="4847049"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buNone/>
            </a:pPr>
            <a:r>
              <a:rPr lang="en-US" altLang="ja-JP" sz="3600" b="1" u="sng" dirty="0">
                <a:solidFill>
                  <a:srgbClr val="0432FF"/>
                </a:solidFill>
                <a:latin typeface="HG丸ｺﾞｼｯｸM-PRO"/>
                <a:ea typeface="HG丸ｺﾞｼｯｸM-PRO"/>
                <a:cs typeface="HG丸ｺﾞｼｯｸM-PRO"/>
              </a:rPr>
              <a:t>7,950,605</a:t>
            </a:r>
            <a:r>
              <a:rPr lang="ja-JP" altLang="en-US" sz="3600" b="1" u="sng">
                <a:solidFill>
                  <a:srgbClr val="0432FF"/>
                </a:solidFill>
                <a:latin typeface="HG丸ｺﾞｼｯｸM-PRO"/>
                <a:ea typeface="HG丸ｺﾞｼｯｸM-PRO"/>
                <a:cs typeface="HG丸ｺﾞｼｯｸM-PRO"/>
              </a:rPr>
              <a:t>円</a:t>
            </a:r>
            <a:r>
              <a:rPr lang="ja-JP" altLang="en-US" sz="3600" b="1" u="sng" dirty="0">
                <a:solidFill>
                  <a:srgbClr val="0432FF"/>
                </a:solidFill>
                <a:latin typeface="HG丸ｺﾞｼｯｸM-PRO"/>
                <a:ea typeface="HG丸ｺﾞｼｯｸM-PRO"/>
                <a:cs typeface="HG丸ｺﾞｼｯｸM-PRO"/>
              </a:rPr>
              <a:t>／月</a:t>
            </a:r>
          </a:p>
        </p:txBody>
      </p:sp>
      <p:sp>
        <p:nvSpPr>
          <p:cNvPr id="8" name="スライド番号プレースホルダー 7">
            <a:extLst>
              <a:ext uri="{FF2B5EF4-FFF2-40B4-BE49-F238E27FC236}">
                <a16:creationId xmlns:a16="http://schemas.microsoft.com/office/drawing/2014/main" id="{543F9A3E-B1BE-2BE3-60FA-1FA53B155DD7}"/>
              </a:ext>
            </a:extLst>
          </p:cNvPr>
          <p:cNvSpPr>
            <a:spLocks noGrp="1"/>
          </p:cNvSpPr>
          <p:nvPr>
            <p:ph type="sldNum" sz="quarter" idx="12"/>
          </p:nvPr>
        </p:nvSpPr>
        <p:spPr/>
        <p:txBody>
          <a:bodyPr/>
          <a:lstStyle/>
          <a:p>
            <a:fld id="{7F53A4F6-1DED-4042-94B1-26CBF9BCF6BA}" type="slidenum">
              <a:rPr kumimoji="1" lang="ja-JP" altLang="en-US" smtClean="0"/>
              <a:t>8</a:t>
            </a:fld>
            <a:endParaRPr kumimoji="1" lang="ja-JP" altLang="en-US"/>
          </a:p>
        </p:txBody>
      </p:sp>
    </p:spTree>
    <p:extLst>
      <p:ext uri="{BB962C8B-B14F-4D97-AF65-F5344CB8AC3E}">
        <p14:creationId xmlns:p14="http://schemas.microsoft.com/office/powerpoint/2010/main" val="125228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1700"/>
                            </p:stCondLst>
                            <p:childTnLst>
                              <p:par>
                                <p:cTn id="24" presetID="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キャッシュレジスタ"/>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873045"/>
            <a:ext cx="11521440" cy="474669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rPr>
              <a:t>これまでの情報通信機器を用いた歯科診療の実態も踏まえ、継続的な口腔機能管理を行う患者及び新興感染症等に罹患している患者で歯科疾患による急性症状等を有する者に対する情報通信機器を用いた歯科診療を行う場合について、新たな評価を行う。</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rPr>
              <a:t>　初診及び再診について、</a:t>
            </a:r>
            <a:r>
              <a:rPr lang="ja-JP" altLang="en-US" sz="2400">
                <a:solidFill>
                  <a:srgbClr val="FF0000"/>
                </a:solidFill>
                <a:latin typeface="HGMaruGothicMPRO" panose="020F0600000000000000" pitchFamily="34" charset="-128"/>
                <a:ea typeface="HGMaruGothicMPRO" panose="020F0600000000000000" pitchFamily="34" charset="-128"/>
              </a:rPr>
              <a:t>情報通信機器を用いて歯科診療</a:t>
            </a:r>
            <a:r>
              <a:rPr lang="ja-JP" altLang="en-US" sz="2400">
                <a:solidFill>
                  <a:schemeClr val="tx1"/>
                </a:solidFill>
                <a:latin typeface="HGMaruGothicMPRO" panose="020F0600000000000000" pitchFamily="34" charset="-128"/>
                <a:ea typeface="HGMaruGothicMPRO" panose="020F0600000000000000" pitchFamily="34" charset="-128"/>
              </a:rPr>
              <a:t>を行なった場合の評価を新設する。</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58A07A0E-2BBE-A340-6914-DE1571E5F505}"/>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8CC9ECC7-3038-CDC3-4FD5-2F6266FDF74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92787E8F-6A16-EA33-393D-6405EC810211}"/>
              </a:ext>
            </a:extLst>
          </p:cNvPr>
          <p:cNvSpPr/>
          <p:nvPr/>
        </p:nvSpPr>
        <p:spPr>
          <a:xfrm>
            <a:off x="11189860"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BFD25E1F-67BE-11D7-22F7-1E20C97A1553}"/>
              </a:ext>
            </a:extLst>
          </p:cNvPr>
          <p:cNvSpPr/>
          <p:nvPr/>
        </p:nvSpPr>
        <p:spPr>
          <a:xfrm>
            <a:off x="10191156"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D21DF6FC-F83D-9C57-9D75-1D161F9B179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情報通信機器を用いた歯科診療に係る評価の新設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5" name="グループ化 4">
            <a:extLst>
              <a:ext uri="{FF2B5EF4-FFF2-40B4-BE49-F238E27FC236}">
                <a16:creationId xmlns:a16="http://schemas.microsoft.com/office/drawing/2014/main" id="{9AA0E4BB-E652-7193-24F0-670C54E5AC97}"/>
              </a:ext>
            </a:extLst>
          </p:cNvPr>
          <p:cNvGrpSpPr>
            <a:grpSpLocks noChangeAspect="1"/>
          </p:cNvGrpSpPr>
          <p:nvPr/>
        </p:nvGrpSpPr>
        <p:grpSpPr>
          <a:xfrm>
            <a:off x="4341268" y="5357791"/>
            <a:ext cx="3509464" cy="1566733"/>
            <a:chOff x="537638" y="1786053"/>
            <a:chExt cx="10652222" cy="4755481"/>
          </a:xfrm>
        </p:grpSpPr>
        <p:pic>
          <p:nvPicPr>
            <p:cNvPr id="9" name="図 8">
              <a:extLst>
                <a:ext uri="{FF2B5EF4-FFF2-40B4-BE49-F238E27FC236}">
                  <a16:creationId xmlns:a16="http://schemas.microsoft.com/office/drawing/2014/main" id="{6143C82B-5F50-4CBD-13A8-00E87466B2FB}"/>
                </a:ext>
              </a:extLst>
            </p:cNvPr>
            <p:cNvPicPr>
              <a:picLocks noChangeAspect="1"/>
            </p:cNvPicPr>
            <p:nvPr/>
          </p:nvPicPr>
          <p:blipFill>
            <a:blip r:embed="rId2"/>
            <a:stretch>
              <a:fillRect/>
            </a:stretch>
          </p:blipFill>
          <p:spPr>
            <a:xfrm>
              <a:off x="6434379" y="1786053"/>
              <a:ext cx="4755481" cy="4755481"/>
            </a:xfrm>
            <a:prstGeom prst="rect">
              <a:avLst/>
            </a:prstGeom>
          </p:spPr>
        </p:pic>
        <p:pic>
          <p:nvPicPr>
            <p:cNvPr id="10" name="図 9">
              <a:extLst>
                <a:ext uri="{FF2B5EF4-FFF2-40B4-BE49-F238E27FC236}">
                  <a16:creationId xmlns:a16="http://schemas.microsoft.com/office/drawing/2014/main" id="{71A37F58-C879-C6D3-42F5-2D6D1372EB45}"/>
                </a:ext>
              </a:extLst>
            </p:cNvPr>
            <p:cNvPicPr>
              <a:picLocks noChangeAspect="1"/>
            </p:cNvPicPr>
            <p:nvPr/>
          </p:nvPicPr>
          <p:blipFill>
            <a:blip r:embed="rId3"/>
            <a:stretch>
              <a:fillRect/>
            </a:stretch>
          </p:blipFill>
          <p:spPr>
            <a:xfrm flipH="1">
              <a:off x="537638" y="1786053"/>
              <a:ext cx="5219985" cy="4645786"/>
            </a:xfrm>
            <a:prstGeom prst="rect">
              <a:avLst/>
            </a:prstGeom>
          </p:spPr>
        </p:pic>
        <p:sp>
          <p:nvSpPr>
            <p:cNvPr id="11" name="正方形/長方形 10">
              <a:extLst>
                <a:ext uri="{FF2B5EF4-FFF2-40B4-BE49-F238E27FC236}">
                  <a16:creationId xmlns:a16="http://schemas.microsoft.com/office/drawing/2014/main" id="{2E1B31D2-A348-CE15-DEF9-49A342C610E5}"/>
                </a:ext>
              </a:extLst>
            </p:cNvPr>
            <p:cNvSpPr/>
            <p:nvPr/>
          </p:nvSpPr>
          <p:spPr>
            <a:xfrm flipH="1">
              <a:off x="5788698" y="1882489"/>
              <a:ext cx="307302" cy="3900436"/>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スライド番号プレースホルダー 11">
            <a:extLst>
              <a:ext uri="{FF2B5EF4-FFF2-40B4-BE49-F238E27FC236}">
                <a16:creationId xmlns:a16="http://schemas.microsoft.com/office/drawing/2014/main" id="{24F05C41-333B-2B60-A0F3-97B986D959BA}"/>
              </a:ext>
            </a:extLst>
          </p:cNvPr>
          <p:cNvSpPr>
            <a:spLocks noGrp="1"/>
          </p:cNvSpPr>
          <p:nvPr>
            <p:ph type="sldNum" sz="quarter" idx="12"/>
          </p:nvPr>
        </p:nvSpPr>
        <p:spPr/>
        <p:txBody>
          <a:bodyPr/>
          <a:lstStyle/>
          <a:p>
            <a:fld id="{7F53A4F6-1DED-4042-94B1-26CBF9BCF6BA}" type="slidenum">
              <a:rPr kumimoji="1" lang="ja-JP" altLang="en-US" smtClean="0"/>
              <a:t>80</a:t>
            </a:fld>
            <a:endParaRPr kumimoji="1" lang="ja-JP" altLang="en-US"/>
          </a:p>
        </p:txBody>
      </p:sp>
    </p:spTree>
    <p:extLst>
      <p:ext uri="{BB962C8B-B14F-4D97-AF65-F5344CB8AC3E}">
        <p14:creationId xmlns:p14="http://schemas.microsoft.com/office/powerpoint/2010/main" val="11409871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（新）初診料（情報通信機器を用いた場合）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（新）再診料（情報通信機器を用いた場合）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a:t>
            </a:r>
            <a:r>
              <a:rPr lang="ja-JP" altLang="en-US" sz="2400">
                <a:solidFill>
                  <a:schemeClr val="tx1"/>
                </a:solidFill>
                <a:effectLst/>
                <a:latin typeface="HGMaruGothicMPRO" panose="020F0600000000000000" pitchFamily="34" charset="-128"/>
                <a:ea typeface="HGMaruGothicMPRO" panose="020F0600000000000000" pitchFamily="34" charset="-128"/>
              </a:rPr>
              <a:t>届け出た保険医療機関にて、情報通信機器を用いた歯科診療を行うことが必要と認められる者に対し、</a:t>
            </a:r>
            <a:r>
              <a:rPr lang="ja-JP" altLang="en-US" sz="2400">
                <a:solidFill>
                  <a:srgbClr val="FF0000"/>
                </a:solidFill>
                <a:effectLst/>
                <a:latin typeface="HGMaruGothicMPRO" panose="020F0600000000000000" pitchFamily="34" charset="-128"/>
                <a:ea typeface="HGMaruGothicMPRO" panose="020F0600000000000000" pitchFamily="34" charset="-128"/>
              </a:rPr>
              <a:t>情報通信機器を用いた初診を行った場合</a:t>
            </a:r>
            <a:r>
              <a:rPr lang="ja-JP" altLang="en-US" sz="2400">
                <a:solidFill>
                  <a:schemeClr val="tx1"/>
                </a:solidFill>
                <a:effectLst/>
                <a:latin typeface="HGMaruGothicMPRO" panose="020F0600000000000000" pitchFamily="34" charset="-128"/>
                <a:ea typeface="HGMaruGothicMPRO" panose="020F0600000000000000" pitchFamily="34" charset="-128"/>
              </a:rPr>
              <a:t>、院内感染防止対策に関する届出の有無にかかわらず、歯科初診料又は地域歯科診療支援病院歯科初診料について、</a:t>
            </a:r>
            <a:r>
              <a:rPr lang="ja-JP" altLang="en-US" sz="2400">
                <a:solidFill>
                  <a:srgbClr val="FF0000"/>
                </a:solidFill>
                <a:effectLst/>
                <a:latin typeface="HGMaruGothicMPRO" panose="020F0600000000000000" pitchFamily="34" charset="-128"/>
                <a:ea typeface="HGMaruGothicMPRO" panose="020F0600000000000000" pitchFamily="34" charset="-128"/>
              </a:rPr>
              <a:t>所定点数に代えて</a:t>
            </a:r>
            <a:r>
              <a:rPr lang="en-US" altLang="ja-JP" sz="2400" dirty="0">
                <a:solidFill>
                  <a:srgbClr val="FF0000"/>
                </a:solidFill>
                <a:latin typeface="HGMaruGothicMPRO" panose="020F0600000000000000" pitchFamily="34" charset="-128"/>
                <a:ea typeface="HGMaruGothicMPRO" panose="020F0600000000000000" pitchFamily="34" charset="-128"/>
              </a:rPr>
              <a:t>233</a:t>
            </a:r>
            <a:r>
              <a:rPr lang="ja-JP" altLang="en-US" sz="2400">
                <a:solidFill>
                  <a:srgbClr val="FF0000"/>
                </a:solidFill>
                <a:effectLst/>
                <a:latin typeface="HGMaruGothicMPRO" panose="020F0600000000000000" pitchFamily="34" charset="-128"/>
                <a:ea typeface="HGMaruGothicMPRO" panose="020F0600000000000000" pitchFamily="34" charset="-128"/>
              </a:rPr>
              <a:t>点を算定する</a:t>
            </a:r>
            <a:r>
              <a:rPr lang="ja-JP" altLang="en-US" sz="2400">
                <a:solidFill>
                  <a:schemeClr val="tx1"/>
                </a:solidFill>
                <a:effectLst/>
                <a:latin typeface="HGMaruGothicMPRO" panose="020F0600000000000000" pitchFamily="34" charset="-128"/>
                <a:ea typeface="HGMaruGothicMPRO" panose="020F0600000000000000" pitchFamily="34" charset="-128"/>
              </a:rPr>
              <a:t>。 </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en-US" altLang="ja-JP" sz="2400" dirty="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再診料も同様。</a:t>
            </a: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58A07A0E-2BBE-A340-6914-DE1571E5F505}"/>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8CC9ECC7-3038-CDC3-4FD5-2F6266FDF74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92787E8F-6A16-EA33-393D-6405EC810211}"/>
              </a:ext>
            </a:extLst>
          </p:cNvPr>
          <p:cNvSpPr/>
          <p:nvPr/>
        </p:nvSpPr>
        <p:spPr>
          <a:xfrm>
            <a:off x="11189861" y="6006490"/>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403223B4-B697-F01E-29B6-5CBFFA7834C9}"/>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B781C604-540A-59B0-AB61-D42F0145DBE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情報通信機器を用いた歯科診療に係る評価の新設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942ACE24-019B-58BC-D153-8873208680D7}"/>
              </a:ext>
            </a:extLst>
          </p:cNvPr>
          <p:cNvSpPr txBox="1">
            <a:spLocks/>
          </p:cNvSpPr>
          <p:nvPr/>
        </p:nvSpPr>
        <p:spPr>
          <a:xfrm>
            <a:off x="8181974" y="1834220"/>
            <a:ext cx="1545772" cy="899020"/>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233</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r>
              <a:rPr lang="en-US" altLang="ja-JP" sz="2400" dirty="0">
                <a:solidFill>
                  <a:schemeClr val="tx1"/>
                </a:solidFill>
                <a:latin typeface="HG丸ｺﾞｼｯｸM-PRO"/>
                <a:ea typeface="HG丸ｺﾞｼｯｸM-PRO"/>
                <a:cs typeface="HG丸ｺﾞｼｯｸM-PRO"/>
              </a:rPr>
              <a:t>51</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grpSp>
        <p:nvGrpSpPr>
          <p:cNvPr id="8" name="グループ化 7">
            <a:extLst>
              <a:ext uri="{FF2B5EF4-FFF2-40B4-BE49-F238E27FC236}">
                <a16:creationId xmlns:a16="http://schemas.microsoft.com/office/drawing/2014/main" id="{DDAB84B4-3AF4-C1B6-C54F-CFA7BF538551}"/>
              </a:ext>
            </a:extLst>
          </p:cNvPr>
          <p:cNvGrpSpPr>
            <a:grpSpLocks noChangeAspect="1"/>
          </p:cNvGrpSpPr>
          <p:nvPr/>
        </p:nvGrpSpPr>
        <p:grpSpPr>
          <a:xfrm>
            <a:off x="4341268" y="5357791"/>
            <a:ext cx="3509464" cy="1566733"/>
            <a:chOff x="537638" y="1786053"/>
            <a:chExt cx="10652222" cy="4755481"/>
          </a:xfrm>
        </p:grpSpPr>
        <p:pic>
          <p:nvPicPr>
            <p:cNvPr id="10" name="図 9">
              <a:extLst>
                <a:ext uri="{FF2B5EF4-FFF2-40B4-BE49-F238E27FC236}">
                  <a16:creationId xmlns:a16="http://schemas.microsoft.com/office/drawing/2014/main" id="{FF1D6155-BA44-B0D1-1E4B-01DDDF10956A}"/>
                </a:ext>
              </a:extLst>
            </p:cNvPr>
            <p:cNvPicPr>
              <a:picLocks noChangeAspect="1"/>
            </p:cNvPicPr>
            <p:nvPr/>
          </p:nvPicPr>
          <p:blipFill>
            <a:blip r:embed="rId2"/>
            <a:stretch>
              <a:fillRect/>
            </a:stretch>
          </p:blipFill>
          <p:spPr>
            <a:xfrm>
              <a:off x="6434379" y="1786053"/>
              <a:ext cx="4755481" cy="4755481"/>
            </a:xfrm>
            <a:prstGeom prst="rect">
              <a:avLst/>
            </a:prstGeom>
          </p:spPr>
        </p:pic>
        <p:pic>
          <p:nvPicPr>
            <p:cNvPr id="11" name="図 10">
              <a:extLst>
                <a:ext uri="{FF2B5EF4-FFF2-40B4-BE49-F238E27FC236}">
                  <a16:creationId xmlns:a16="http://schemas.microsoft.com/office/drawing/2014/main" id="{3C93519D-D5AF-44BC-0708-A88305564021}"/>
                </a:ext>
              </a:extLst>
            </p:cNvPr>
            <p:cNvPicPr>
              <a:picLocks noChangeAspect="1"/>
            </p:cNvPicPr>
            <p:nvPr/>
          </p:nvPicPr>
          <p:blipFill>
            <a:blip r:embed="rId3"/>
            <a:stretch>
              <a:fillRect/>
            </a:stretch>
          </p:blipFill>
          <p:spPr>
            <a:xfrm flipH="1">
              <a:off x="537638" y="1786053"/>
              <a:ext cx="5219985" cy="4645786"/>
            </a:xfrm>
            <a:prstGeom prst="rect">
              <a:avLst/>
            </a:prstGeom>
          </p:spPr>
        </p:pic>
        <p:sp>
          <p:nvSpPr>
            <p:cNvPr id="12" name="正方形/長方形 11">
              <a:extLst>
                <a:ext uri="{FF2B5EF4-FFF2-40B4-BE49-F238E27FC236}">
                  <a16:creationId xmlns:a16="http://schemas.microsoft.com/office/drawing/2014/main" id="{9FC7A5E7-54E5-2B8D-84D0-479E67EA3550}"/>
                </a:ext>
              </a:extLst>
            </p:cNvPr>
            <p:cNvSpPr/>
            <p:nvPr/>
          </p:nvSpPr>
          <p:spPr>
            <a:xfrm flipH="1">
              <a:off x="5788698" y="1882489"/>
              <a:ext cx="307302" cy="3900436"/>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スライド番号プレースホルダー 12">
            <a:extLst>
              <a:ext uri="{FF2B5EF4-FFF2-40B4-BE49-F238E27FC236}">
                <a16:creationId xmlns:a16="http://schemas.microsoft.com/office/drawing/2014/main" id="{E9DE1AB5-6DD1-13B3-66DE-885A2065191F}"/>
              </a:ext>
            </a:extLst>
          </p:cNvPr>
          <p:cNvSpPr>
            <a:spLocks noGrp="1"/>
          </p:cNvSpPr>
          <p:nvPr>
            <p:ph type="sldNum" sz="quarter" idx="12"/>
          </p:nvPr>
        </p:nvSpPr>
        <p:spPr/>
        <p:txBody>
          <a:bodyPr/>
          <a:lstStyle/>
          <a:p>
            <a:fld id="{7F53A4F6-1DED-4042-94B1-26CBF9BCF6BA}" type="slidenum">
              <a:rPr kumimoji="1" lang="ja-JP" altLang="en-US" smtClean="0"/>
              <a:t>81</a:t>
            </a:fld>
            <a:endParaRPr kumimoji="1" lang="ja-JP" altLang="en-US"/>
          </a:p>
        </p:txBody>
      </p:sp>
    </p:spTree>
    <p:extLst>
      <p:ext uri="{BB962C8B-B14F-4D97-AF65-F5344CB8AC3E}">
        <p14:creationId xmlns:p14="http://schemas.microsoft.com/office/powerpoint/2010/main" val="29211706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0701B-8690-83D8-0A57-B2026F5C07FA}"/>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8E200555-9F24-8DE0-4D8A-CD9F99B11C3A}"/>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a:t>
            </a:r>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新）歯科特定疾患療養管理料（情報通信機器を用いた場合）</a:t>
            </a:r>
            <a:endParaRPr lang="en-US" altLang="ja-JP" sz="2800" b="1" dirty="0">
              <a:solidFill>
                <a:srgbClr val="0432FF"/>
              </a:solidFill>
              <a:latin typeface="HGMaruGothicMPRO" panose="020F0600000000000000" pitchFamily="34" charset="-128"/>
              <a:ea typeface="HGMaruGothicMPRO" panose="020F0600000000000000" pitchFamily="34" charset="-128"/>
              <a:cs typeface="HG丸ｺﾞｼｯｸM-PRO"/>
            </a:endParaRPr>
          </a:p>
          <a:p>
            <a:pPr algn="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a:t>
            </a:r>
            <a:r>
              <a:rPr lang="ja-JP" altLang="en-US" sz="2400">
                <a:solidFill>
                  <a:schemeClr val="tx1"/>
                </a:solidFill>
                <a:effectLst/>
                <a:latin typeface="HGMaruGothicMPRO" panose="020F0600000000000000" pitchFamily="34" charset="-128"/>
                <a:ea typeface="HGMaruGothicMPRO" panose="020F0600000000000000" pitchFamily="34" charset="-128"/>
              </a:rPr>
              <a:t>届け出た保険医療機関において、情報通信機器を用いた歯科診療を行うことが必要と認められる者</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過去に特疾管を算定した患者</a:t>
            </a:r>
            <a:r>
              <a:rPr lang="ja-JP" altLang="en-US" sz="2400">
                <a:solidFill>
                  <a:schemeClr val="tx1"/>
                </a:solidFill>
                <a:effectLst/>
                <a:latin typeface="HGMaruGothicMPRO" panose="020F0600000000000000" pitchFamily="34" charset="-128"/>
                <a:ea typeface="HGMaruGothicMPRO" panose="020F0600000000000000" pitchFamily="34" charset="-128"/>
              </a:rPr>
              <a:t>に限る。</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に対し、特疾管を算定すべき医学管理を情報通信機器を用いて行った場合、</a:t>
            </a:r>
            <a:r>
              <a:rPr lang="ja-JP" altLang="en-US" sz="2400">
                <a:solidFill>
                  <a:srgbClr val="FF0000"/>
                </a:solidFill>
                <a:effectLst/>
                <a:latin typeface="HGMaruGothicMPRO" panose="020F0600000000000000" pitchFamily="34" charset="-128"/>
                <a:ea typeface="HGMaruGothicMPRO" panose="020F0600000000000000" pitchFamily="34" charset="-128"/>
              </a:rPr>
              <a:t>所定点数に代えて</a:t>
            </a:r>
            <a:r>
              <a:rPr lang="en-US" altLang="ja-JP" sz="2400" dirty="0">
                <a:solidFill>
                  <a:srgbClr val="FF0000"/>
                </a:solidFill>
                <a:latin typeface="HGMaruGothicMPRO" panose="020F0600000000000000" pitchFamily="34" charset="-128"/>
                <a:ea typeface="HGMaruGothicMPRO" panose="020F0600000000000000" pitchFamily="34" charset="-128"/>
              </a:rPr>
              <a:t>148</a:t>
            </a:r>
            <a:r>
              <a:rPr lang="ja-JP" altLang="en-US" sz="2400">
                <a:solidFill>
                  <a:srgbClr val="FF0000"/>
                </a:solidFill>
                <a:effectLst/>
                <a:latin typeface="HGMaruGothicMPRO" panose="020F0600000000000000" pitchFamily="34" charset="-128"/>
                <a:ea typeface="HGMaruGothicMPRO" panose="020F0600000000000000" pitchFamily="34" charset="-128"/>
              </a:rPr>
              <a:t>点を算定</a:t>
            </a:r>
            <a:r>
              <a:rPr lang="ja-JP" altLang="en-US" sz="2400">
                <a:solidFill>
                  <a:schemeClr val="tx1"/>
                </a:solidFill>
                <a:effectLst/>
                <a:latin typeface="HGMaruGothicMPRO" panose="020F0600000000000000" pitchFamily="34" charset="-128"/>
                <a:ea typeface="HGMaruGothicMPRO" panose="020F0600000000000000" pitchFamily="34" charset="-128"/>
              </a:rPr>
              <a:t>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82CB477B-AB91-ADDC-CD9B-3D752D3CFB42}"/>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2631C343-ACCD-DC23-E30C-1A58CB385E7B}"/>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0DDF0E4D-11B2-C4FB-5179-760D88367F51}"/>
              </a:ext>
            </a:extLst>
          </p:cNvPr>
          <p:cNvSpPr/>
          <p:nvPr/>
        </p:nvSpPr>
        <p:spPr>
          <a:xfrm>
            <a:off x="11189861" y="6006490"/>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DFF6073F-F14F-63D2-B6B8-893D887D5864}"/>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9A6E1E5F-507D-28AF-709A-40B2161B3BB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情報通信機器を用いた歯科診療に係る評価の新設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5492DF74-3236-71AE-C303-34A7402DB0B4}"/>
              </a:ext>
            </a:extLst>
          </p:cNvPr>
          <p:cNvSpPr txBox="1">
            <a:spLocks/>
          </p:cNvSpPr>
          <p:nvPr/>
        </p:nvSpPr>
        <p:spPr>
          <a:xfrm>
            <a:off x="10280468" y="2198275"/>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148</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grpSp>
        <p:nvGrpSpPr>
          <p:cNvPr id="8" name="グループ化 7">
            <a:extLst>
              <a:ext uri="{FF2B5EF4-FFF2-40B4-BE49-F238E27FC236}">
                <a16:creationId xmlns:a16="http://schemas.microsoft.com/office/drawing/2014/main" id="{111C222E-FD9D-B473-C79D-3B18B3220950}"/>
              </a:ext>
            </a:extLst>
          </p:cNvPr>
          <p:cNvGrpSpPr>
            <a:grpSpLocks noChangeAspect="1"/>
          </p:cNvGrpSpPr>
          <p:nvPr/>
        </p:nvGrpSpPr>
        <p:grpSpPr>
          <a:xfrm>
            <a:off x="6607050" y="5291267"/>
            <a:ext cx="3509464" cy="1566733"/>
            <a:chOff x="537638" y="1786053"/>
            <a:chExt cx="10652222" cy="4755481"/>
          </a:xfrm>
        </p:grpSpPr>
        <p:pic>
          <p:nvPicPr>
            <p:cNvPr id="10" name="図 9">
              <a:extLst>
                <a:ext uri="{FF2B5EF4-FFF2-40B4-BE49-F238E27FC236}">
                  <a16:creationId xmlns:a16="http://schemas.microsoft.com/office/drawing/2014/main" id="{5A942732-0F7B-F0ED-2380-22765E65AC6A}"/>
                </a:ext>
              </a:extLst>
            </p:cNvPr>
            <p:cNvPicPr>
              <a:picLocks noChangeAspect="1"/>
            </p:cNvPicPr>
            <p:nvPr/>
          </p:nvPicPr>
          <p:blipFill>
            <a:blip r:embed="rId2"/>
            <a:stretch>
              <a:fillRect/>
            </a:stretch>
          </p:blipFill>
          <p:spPr>
            <a:xfrm>
              <a:off x="6434379" y="1786053"/>
              <a:ext cx="4755481" cy="4755481"/>
            </a:xfrm>
            <a:prstGeom prst="rect">
              <a:avLst/>
            </a:prstGeom>
          </p:spPr>
        </p:pic>
        <p:pic>
          <p:nvPicPr>
            <p:cNvPr id="11" name="図 10">
              <a:extLst>
                <a:ext uri="{FF2B5EF4-FFF2-40B4-BE49-F238E27FC236}">
                  <a16:creationId xmlns:a16="http://schemas.microsoft.com/office/drawing/2014/main" id="{9D7AAB7D-6CFB-E8D6-CF84-A16527BFF307}"/>
                </a:ext>
              </a:extLst>
            </p:cNvPr>
            <p:cNvPicPr>
              <a:picLocks noChangeAspect="1"/>
            </p:cNvPicPr>
            <p:nvPr/>
          </p:nvPicPr>
          <p:blipFill>
            <a:blip r:embed="rId3"/>
            <a:stretch>
              <a:fillRect/>
            </a:stretch>
          </p:blipFill>
          <p:spPr>
            <a:xfrm flipH="1">
              <a:off x="537638" y="1786053"/>
              <a:ext cx="5219985" cy="4645786"/>
            </a:xfrm>
            <a:prstGeom prst="rect">
              <a:avLst/>
            </a:prstGeom>
          </p:spPr>
        </p:pic>
        <p:sp>
          <p:nvSpPr>
            <p:cNvPr id="12" name="正方形/長方形 11">
              <a:extLst>
                <a:ext uri="{FF2B5EF4-FFF2-40B4-BE49-F238E27FC236}">
                  <a16:creationId xmlns:a16="http://schemas.microsoft.com/office/drawing/2014/main" id="{6557B78C-7A4C-8A53-091C-6FE7BA46C0D8}"/>
                </a:ext>
              </a:extLst>
            </p:cNvPr>
            <p:cNvSpPr/>
            <p:nvPr/>
          </p:nvSpPr>
          <p:spPr>
            <a:xfrm flipH="1">
              <a:off x="5788698" y="1882489"/>
              <a:ext cx="307302" cy="3900436"/>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角丸四角形 12">
            <a:extLst>
              <a:ext uri="{FF2B5EF4-FFF2-40B4-BE49-F238E27FC236}">
                <a16:creationId xmlns:a16="http://schemas.microsoft.com/office/drawing/2014/main" id="{7ABCB25B-5968-9940-1C3C-5BAC662688A0}"/>
              </a:ext>
            </a:extLst>
          </p:cNvPr>
          <p:cNvSpPr/>
          <p:nvPr/>
        </p:nvSpPr>
        <p:spPr>
          <a:xfrm>
            <a:off x="457200" y="5214257"/>
            <a:ext cx="6125949" cy="1502229"/>
          </a:xfrm>
          <a:prstGeom prst="roundRect">
            <a:avLst>
              <a:gd name="adj" fmla="val 1159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36000" bIns="36000" rtlCol="0" anchor="t" anchorCtr="0"/>
          <a:lstStyle/>
          <a:p>
            <a:pPr marL="285750" indent="-285750">
              <a:buFont typeface="Wingdings" pitchFamily="2" charset="2"/>
              <a:buChar char="l"/>
            </a:pPr>
            <a:r>
              <a:rPr lang="ja-JP" altLang="en-US" sz="1200" strike="sngStrike">
                <a:solidFill>
                  <a:srgbClr val="000000"/>
                </a:solidFill>
                <a:effectLst/>
                <a:latin typeface="HGMaruGothicMPRO" panose="020F0600000000000000" pitchFamily="34" charset="-128"/>
                <a:ea typeface="HGMaruGothicMPRO" panose="020F0600000000000000" pitchFamily="34" charset="-128"/>
              </a:rPr>
              <a:t>顎・口腔の先天異常</a:t>
            </a:r>
            <a:endParaRPr lang="en-US" altLang="ja-JP" sz="1200" strike="sngStrike" dirty="0">
              <a:solidFill>
                <a:srgbClr val="000000"/>
              </a:solidFill>
              <a:effectLst/>
              <a:latin typeface="HGMaruGothicMPRO" panose="020F0600000000000000" pitchFamily="34" charset="-128"/>
              <a:ea typeface="HGMaruGothicMPRO" panose="020F0600000000000000" pitchFamily="34" charset="-128"/>
            </a:endParaRPr>
          </a:p>
          <a:p>
            <a:pPr marL="285750" indent="-285750">
              <a:buFont typeface="Wingdings" pitchFamily="2" charset="2"/>
              <a:buChar char="l"/>
            </a:pPr>
            <a:r>
              <a:rPr lang="ja-JP" altLang="en-US" sz="1200">
                <a:solidFill>
                  <a:srgbClr val="FF0000"/>
                </a:solidFill>
                <a:effectLst/>
                <a:latin typeface="HGMaruGothicMPRO" panose="020F0600000000000000" pitchFamily="34" charset="-128"/>
                <a:ea typeface="HGMaruGothicMPRO" panose="020F0600000000000000" pitchFamily="34" charset="-128"/>
              </a:rPr>
              <a:t>舌痛症（心因性によるものを含む。）</a:t>
            </a:r>
            <a:endParaRPr lang="en-US" altLang="ja-JP" sz="1200" strike="sngStrike" dirty="0">
              <a:solidFill>
                <a:srgbClr val="FF0000"/>
              </a:solidFill>
              <a:effectLst/>
              <a:latin typeface="HGMaruGothicMPRO" panose="020F0600000000000000" pitchFamily="34" charset="-128"/>
              <a:ea typeface="HGMaruGothicMPRO" panose="020F0600000000000000" pitchFamily="34" charset="-128"/>
            </a:endParaRPr>
          </a:p>
          <a:p>
            <a:pPr marL="285750" indent="-285750">
              <a:buFont typeface="Wingdings" pitchFamily="2" charset="2"/>
              <a:buChar char="l"/>
            </a:pPr>
            <a:r>
              <a:rPr lang="ja-JP" altLang="en-US" sz="1200" strike="sngStrike">
                <a:solidFill>
                  <a:srgbClr val="000000"/>
                </a:solidFill>
                <a:effectLst/>
                <a:latin typeface="HGMaruGothicMPRO" panose="020F0600000000000000" pitchFamily="34" charset="-128"/>
                <a:ea typeface="HGMaruGothicMPRO" panose="020F0600000000000000" pitchFamily="34" charset="-128"/>
              </a:rPr>
              <a:t>口腔軟組織の疾患（難治性のものに限る。）</a:t>
            </a:r>
            <a:endParaRPr lang="en-US" altLang="ja-JP" sz="1200" strike="sngStrike" dirty="0">
              <a:solidFill>
                <a:srgbClr val="000000"/>
              </a:solidFill>
              <a:effectLst/>
              <a:latin typeface="HGMaruGothicMPRO" panose="020F0600000000000000" pitchFamily="34" charset="-128"/>
              <a:ea typeface="HGMaruGothicMPRO" panose="020F0600000000000000" pitchFamily="34" charset="-128"/>
            </a:endParaRPr>
          </a:p>
          <a:p>
            <a:pPr marL="285750" indent="-285750">
              <a:buFont typeface="Wingdings" pitchFamily="2" charset="2"/>
              <a:buChar char="l"/>
            </a:pPr>
            <a:r>
              <a:rPr lang="ja-JP" altLang="en-US" sz="1200" strike="sngStrike">
                <a:solidFill>
                  <a:srgbClr val="000000"/>
                </a:solidFill>
                <a:effectLst/>
                <a:latin typeface="HGMaruGothicMPRO" panose="020F0600000000000000" pitchFamily="34" charset="-128"/>
                <a:ea typeface="HGMaruGothicMPRO" panose="020F0600000000000000" pitchFamily="34" charset="-128"/>
              </a:rPr>
              <a:t>口腔乾燥症（放射線治療又は化学療法を原因とするものに限る。）</a:t>
            </a:r>
            <a:endParaRPr lang="en-US" altLang="ja-JP" sz="1200" strike="sngStrike" dirty="0">
              <a:solidFill>
                <a:srgbClr val="000000"/>
              </a:solidFill>
              <a:effectLst/>
              <a:latin typeface="HGMaruGothicMPRO" panose="020F0600000000000000" pitchFamily="34" charset="-128"/>
              <a:ea typeface="HGMaruGothicMPRO" panose="020F0600000000000000" pitchFamily="34" charset="-128"/>
            </a:endParaRPr>
          </a:p>
          <a:p>
            <a:pPr marL="285750" indent="-285750">
              <a:buFont typeface="Wingdings" pitchFamily="2" charset="2"/>
              <a:buChar char="l"/>
            </a:pPr>
            <a:r>
              <a:rPr lang="ja-JP" altLang="en-US" sz="1200" strike="sngStrike">
                <a:solidFill>
                  <a:srgbClr val="000000"/>
                </a:solidFill>
                <a:effectLst/>
                <a:latin typeface="HGMaruGothicMPRO" panose="020F0600000000000000" pitchFamily="34" charset="-128"/>
                <a:ea typeface="HGMaruGothicMPRO" panose="020F0600000000000000" pitchFamily="34" charset="-128"/>
              </a:rPr>
              <a:t>睡眠時無呼吸症候群（口腔内装置治療を要するものに限る。） </a:t>
            </a:r>
            <a:endParaRPr lang="en-US" altLang="ja-JP" sz="1200" strike="sngStrike" dirty="0">
              <a:solidFill>
                <a:srgbClr val="000000"/>
              </a:solidFill>
              <a:effectLst/>
              <a:latin typeface="HGMaruGothicMPRO" panose="020F0600000000000000" pitchFamily="34" charset="-128"/>
              <a:ea typeface="HGMaruGothicMPRO" panose="020F0600000000000000" pitchFamily="34" charset="-128"/>
            </a:endParaRPr>
          </a:p>
          <a:p>
            <a:pPr marL="285750" indent="-285750">
              <a:buFont typeface="Wingdings" pitchFamily="2" charset="2"/>
              <a:buChar char="l"/>
            </a:pPr>
            <a:r>
              <a:rPr lang="ja-JP" altLang="en-US" sz="1200" strike="sngStrike">
                <a:solidFill>
                  <a:srgbClr val="000000"/>
                </a:solidFill>
                <a:effectLst/>
                <a:latin typeface="HGMaruGothicMPRO" panose="020F0600000000000000" pitchFamily="34" charset="-128"/>
                <a:ea typeface="HGMaruGothicMPRO" panose="020F0600000000000000" pitchFamily="34" charset="-128"/>
              </a:rPr>
              <a:t>骨吸収抑制薬関連顎骨壊死（骨露出を伴うものに限る。）又は放射線性顎骨壊死</a:t>
            </a:r>
            <a:endParaRPr lang="en-US" altLang="ja-JP" sz="1200" strike="sngStrike" dirty="0">
              <a:solidFill>
                <a:srgbClr val="000000"/>
              </a:solidFill>
              <a:effectLst/>
              <a:latin typeface="HGMaruGothicMPRO" panose="020F0600000000000000" pitchFamily="34" charset="-128"/>
              <a:ea typeface="HGMaruGothicMPRO" panose="020F0600000000000000" pitchFamily="34" charset="-128"/>
            </a:endParaRPr>
          </a:p>
          <a:p>
            <a:pPr marL="285750" indent="-285750">
              <a:buFont typeface="Wingdings" pitchFamily="2" charset="2"/>
              <a:buChar char="l"/>
            </a:pPr>
            <a:r>
              <a:rPr lang="ja-JP" altLang="en-US" sz="1200">
                <a:solidFill>
                  <a:srgbClr val="FF0000"/>
                </a:solidFill>
                <a:effectLst/>
                <a:latin typeface="HGMaruGothicMPRO" panose="020F0600000000000000" pitchFamily="34" charset="-128"/>
                <a:ea typeface="HGMaruGothicMPRO" panose="020F0600000000000000" pitchFamily="34" charset="-128"/>
              </a:rPr>
              <a:t>三叉神経ニューロパチー</a:t>
            </a:r>
          </a:p>
          <a:p>
            <a:endParaRPr kumimoji="1" lang="ja-JP" altLang="en-US" sz="1200">
              <a:solidFill>
                <a:schemeClr val="tx1"/>
              </a:solidFill>
              <a:latin typeface="HGMaruGothicMPRO" panose="020F0600000000000000" pitchFamily="34" charset="-128"/>
              <a:ea typeface="HGMaruGothicMPRO" panose="020F0600000000000000" pitchFamily="34" charset="-128"/>
            </a:endParaRPr>
          </a:p>
        </p:txBody>
      </p:sp>
      <p:sp>
        <p:nvSpPr>
          <p:cNvPr id="14" name="スライド番号プレースホルダー 13">
            <a:extLst>
              <a:ext uri="{FF2B5EF4-FFF2-40B4-BE49-F238E27FC236}">
                <a16:creationId xmlns:a16="http://schemas.microsoft.com/office/drawing/2014/main" id="{43E9EC04-F2D4-1F15-916D-59EF8797152D}"/>
              </a:ext>
            </a:extLst>
          </p:cNvPr>
          <p:cNvSpPr>
            <a:spLocks noGrp="1"/>
          </p:cNvSpPr>
          <p:nvPr>
            <p:ph type="sldNum" sz="quarter" idx="12"/>
          </p:nvPr>
        </p:nvSpPr>
        <p:spPr/>
        <p:txBody>
          <a:bodyPr/>
          <a:lstStyle/>
          <a:p>
            <a:fld id="{7F53A4F6-1DED-4042-94B1-26CBF9BCF6BA}" type="slidenum">
              <a:rPr kumimoji="1" lang="ja-JP" altLang="en-US" smtClean="0"/>
              <a:t>82</a:t>
            </a:fld>
            <a:endParaRPr kumimoji="1" lang="ja-JP" altLang="en-US"/>
          </a:p>
        </p:txBody>
      </p:sp>
    </p:spTree>
    <p:extLst>
      <p:ext uri="{BB962C8B-B14F-4D97-AF65-F5344CB8AC3E}">
        <p14:creationId xmlns:p14="http://schemas.microsoft.com/office/powerpoint/2010/main" val="32018545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7F5A9-3566-074F-A4EC-E70F4BA748F0}"/>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A3154802-EC23-C680-B108-0EA2B2E252FF}"/>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（新）小児口腔機能管理料（情報通信機器を用いた場合）　　　</a:t>
            </a:r>
            <a:endParaRPr lang="en-US" altLang="ja-JP" sz="2800" b="1" dirty="0">
              <a:solidFill>
                <a:srgbClr val="0432FF"/>
              </a:solidFill>
              <a:latin typeface="HGMaruGothicMPRO" panose="020F0600000000000000" pitchFamily="34" charset="-128"/>
              <a:ea typeface="HGMaruGothicMPRO" panose="020F0600000000000000" pitchFamily="34" charset="-128"/>
              <a:cs typeface="HG丸ｺﾞｼｯｸM-PRO"/>
            </a:endParaRPr>
          </a:p>
          <a:p>
            <a:pPr algn="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a:t>
            </a:r>
            <a:r>
              <a:rPr lang="ja-JP" altLang="en-US" sz="2400">
                <a:solidFill>
                  <a:schemeClr val="tx1"/>
                </a:solidFill>
                <a:effectLst/>
                <a:latin typeface="HGMaruGothicMPRO" panose="020F0600000000000000" pitchFamily="34" charset="-128"/>
                <a:ea typeface="HGMaruGothicMPRO" panose="020F0600000000000000" pitchFamily="34" charset="-128"/>
              </a:rPr>
              <a:t>届け出た保険医療機関にて、情報通信機器を用いた歯科診療を行うことが必要と認められる者</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過去に</a:t>
            </a:r>
            <a:r>
              <a:rPr lang="ja-JP" altLang="en-US" sz="2400">
                <a:solidFill>
                  <a:srgbClr val="FF0000"/>
                </a:solidFill>
                <a:latin typeface="HGMaruGothicMPRO" panose="020F0600000000000000" pitchFamily="34" charset="-128"/>
                <a:ea typeface="HGMaruGothicMPRO" panose="020F0600000000000000" pitchFamily="34" charset="-128"/>
              </a:rPr>
              <a:t>小機能</a:t>
            </a:r>
            <a:r>
              <a:rPr lang="ja-JP" altLang="en-US" sz="2400">
                <a:solidFill>
                  <a:srgbClr val="FF0000"/>
                </a:solidFill>
                <a:effectLst/>
                <a:latin typeface="HGMaruGothicMPRO" panose="020F0600000000000000" pitchFamily="34" charset="-128"/>
                <a:ea typeface="HGMaruGothicMPRO" panose="020F0600000000000000" pitchFamily="34" charset="-128"/>
              </a:rPr>
              <a:t>を算定した患者</a:t>
            </a:r>
            <a:r>
              <a:rPr lang="ja-JP" altLang="en-US" sz="2400">
                <a:solidFill>
                  <a:schemeClr val="tx1"/>
                </a:solidFill>
                <a:effectLst/>
                <a:latin typeface="HGMaruGothicMPRO" panose="020F0600000000000000" pitchFamily="34" charset="-128"/>
                <a:ea typeface="HGMaruGothicMPRO" panose="020F0600000000000000" pitchFamily="34" charset="-128"/>
              </a:rPr>
              <a:t>に限る。</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に対し、</a:t>
            </a:r>
            <a:r>
              <a:rPr lang="ja-JP" altLang="en-US" sz="2400">
                <a:solidFill>
                  <a:schemeClr val="tx1"/>
                </a:solidFill>
                <a:latin typeface="HGMaruGothicMPRO" panose="020F0600000000000000" pitchFamily="34" charset="-128"/>
                <a:ea typeface="HGMaruGothicMPRO" panose="020F0600000000000000" pitchFamily="34" charset="-128"/>
              </a:rPr>
              <a:t>小機能</a:t>
            </a:r>
            <a:r>
              <a:rPr lang="ja-JP" altLang="en-US" sz="2400">
                <a:solidFill>
                  <a:schemeClr val="tx1"/>
                </a:solidFill>
                <a:effectLst/>
                <a:latin typeface="HGMaruGothicMPRO" panose="020F0600000000000000" pitchFamily="34" charset="-128"/>
                <a:ea typeface="HGMaruGothicMPRO" panose="020F0600000000000000" pitchFamily="34" charset="-128"/>
              </a:rPr>
              <a:t>を算定すべき医学管理を情報通信機器を用いて行った場合、</a:t>
            </a:r>
            <a:r>
              <a:rPr lang="ja-JP" altLang="en-US" sz="2400">
                <a:solidFill>
                  <a:srgbClr val="FF0000"/>
                </a:solidFill>
                <a:effectLst/>
                <a:latin typeface="HGMaruGothicMPRO" panose="020F0600000000000000" pitchFamily="34" charset="-128"/>
                <a:ea typeface="HGMaruGothicMPRO" panose="020F0600000000000000" pitchFamily="34" charset="-128"/>
              </a:rPr>
              <a:t>所定点数に代えて</a:t>
            </a:r>
            <a:r>
              <a:rPr lang="en-US" altLang="ja-JP" sz="2400" dirty="0">
                <a:solidFill>
                  <a:srgbClr val="FF0000"/>
                </a:solidFill>
                <a:latin typeface="HGMaruGothicMPRO" panose="020F0600000000000000" pitchFamily="34" charset="-128"/>
                <a:ea typeface="HGMaruGothicMPRO" panose="020F0600000000000000" pitchFamily="34" charset="-128"/>
              </a:rPr>
              <a:t>53</a:t>
            </a:r>
            <a:r>
              <a:rPr lang="ja-JP" altLang="en-US" sz="2400">
                <a:solidFill>
                  <a:srgbClr val="FF0000"/>
                </a:solidFill>
                <a:effectLst/>
                <a:latin typeface="HGMaruGothicMPRO" panose="020F0600000000000000" pitchFamily="34" charset="-128"/>
                <a:ea typeface="HGMaruGothicMPRO" panose="020F0600000000000000" pitchFamily="34" charset="-128"/>
              </a:rPr>
              <a:t>点を算定</a:t>
            </a:r>
            <a:r>
              <a:rPr lang="ja-JP" altLang="en-US" sz="2400">
                <a:solidFill>
                  <a:schemeClr val="tx1"/>
                </a:solidFill>
                <a:effectLst/>
                <a:latin typeface="HGMaruGothicMPRO" panose="020F0600000000000000" pitchFamily="34" charset="-128"/>
                <a:ea typeface="HGMaruGothicMPRO" panose="020F0600000000000000" pitchFamily="34" charset="-128"/>
              </a:rPr>
              <a:t>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0F297CD3-259B-9DA4-8796-2DE889DA219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12C3377-DC58-F8F0-ED75-FA6B03B02793}"/>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64336C3B-0C52-E65D-6A8E-E7CAE55B5AA6}"/>
              </a:ext>
            </a:extLst>
          </p:cNvPr>
          <p:cNvSpPr/>
          <p:nvPr/>
        </p:nvSpPr>
        <p:spPr>
          <a:xfrm>
            <a:off x="11189861" y="6006490"/>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A25B46A1-71BF-F0BF-87CA-40A76C2FC3BD}"/>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2119543C-238C-0EA4-429B-614DC7F2709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情報通信機器を用いた歯科診療に係る評価の新設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5" name="グループ化 4">
            <a:extLst>
              <a:ext uri="{FF2B5EF4-FFF2-40B4-BE49-F238E27FC236}">
                <a16:creationId xmlns:a16="http://schemas.microsoft.com/office/drawing/2014/main" id="{05155553-EF59-612F-3B2C-3E123132C33E}"/>
              </a:ext>
            </a:extLst>
          </p:cNvPr>
          <p:cNvGrpSpPr>
            <a:grpSpLocks noChangeAspect="1"/>
          </p:cNvGrpSpPr>
          <p:nvPr/>
        </p:nvGrpSpPr>
        <p:grpSpPr>
          <a:xfrm>
            <a:off x="4341268" y="5357791"/>
            <a:ext cx="3509464" cy="1566733"/>
            <a:chOff x="537638" y="1786053"/>
            <a:chExt cx="10652222" cy="4755481"/>
          </a:xfrm>
        </p:grpSpPr>
        <p:pic>
          <p:nvPicPr>
            <p:cNvPr id="8" name="図 7">
              <a:extLst>
                <a:ext uri="{FF2B5EF4-FFF2-40B4-BE49-F238E27FC236}">
                  <a16:creationId xmlns:a16="http://schemas.microsoft.com/office/drawing/2014/main" id="{0F354FC5-6F13-E580-0E5C-B8952793E37E}"/>
                </a:ext>
              </a:extLst>
            </p:cNvPr>
            <p:cNvPicPr>
              <a:picLocks noChangeAspect="1"/>
            </p:cNvPicPr>
            <p:nvPr/>
          </p:nvPicPr>
          <p:blipFill>
            <a:blip r:embed="rId2"/>
            <a:stretch>
              <a:fillRect/>
            </a:stretch>
          </p:blipFill>
          <p:spPr>
            <a:xfrm>
              <a:off x="6434379" y="1786053"/>
              <a:ext cx="4755481" cy="4755481"/>
            </a:xfrm>
            <a:prstGeom prst="rect">
              <a:avLst/>
            </a:prstGeom>
          </p:spPr>
        </p:pic>
        <p:pic>
          <p:nvPicPr>
            <p:cNvPr id="10" name="図 9">
              <a:extLst>
                <a:ext uri="{FF2B5EF4-FFF2-40B4-BE49-F238E27FC236}">
                  <a16:creationId xmlns:a16="http://schemas.microsoft.com/office/drawing/2014/main" id="{0392E6B0-7B0A-1475-DFBE-9DEF8A8D3CE2}"/>
                </a:ext>
              </a:extLst>
            </p:cNvPr>
            <p:cNvPicPr>
              <a:picLocks noChangeAspect="1"/>
            </p:cNvPicPr>
            <p:nvPr/>
          </p:nvPicPr>
          <p:blipFill>
            <a:blip r:embed="rId3"/>
            <a:stretch>
              <a:fillRect/>
            </a:stretch>
          </p:blipFill>
          <p:spPr>
            <a:xfrm flipH="1">
              <a:off x="537638" y="1786053"/>
              <a:ext cx="5219985" cy="4645786"/>
            </a:xfrm>
            <a:prstGeom prst="rect">
              <a:avLst/>
            </a:prstGeom>
          </p:spPr>
        </p:pic>
        <p:sp>
          <p:nvSpPr>
            <p:cNvPr id="11" name="正方形/長方形 10">
              <a:extLst>
                <a:ext uri="{FF2B5EF4-FFF2-40B4-BE49-F238E27FC236}">
                  <a16:creationId xmlns:a16="http://schemas.microsoft.com/office/drawing/2014/main" id="{33D44B02-6CE5-FE50-1521-966143185199}"/>
                </a:ext>
              </a:extLst>
            </p:cNvPr>
            <p:cNvSpPr/>
            <p:nvPr/>
          </p:nvSpPr>
          <p:spPr>
            <a:xfrm flipH="1">
              <a:off x="5788698" y="1882489"/>
              <a:ext cx="307302" cy="3900436"/>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42270ABD-A612-7458-2FDF-2249FFE4FB8C}"/>
              </a:ext>
            </a:extLst>
          </p:cNvPr>
          <p:cNvSpPr txBox="1">
            <a:spLocks/>
          </p:cNvSpPr>
          <p:nvPr/>
        </p:nvSpPr>
        <p:spPr>
          <a:xfrm>
            <a:off x="10266180" y="1823091"/>
            <a:ext cx="1545772" cy="850701"/>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53</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sp>
        <p:nvSpPr>
          <p:cNvPr id="13" name="スライド番号プレースホルダー 12">
            <a:extLst>
              <a:ext uri="{FF2B5EF4-FFF2-40B4-BE49-F238E27FC236}">
                <a16:creationId xmlns:a16="http://schemas.microsoft.com/office/drawing/2014/main" id="{F52A0252-B4A2-DBC7-8462-BEF7CB8EB261}"/>
              </a:ext>
            </a:extLst>
          </p:cNvPr>
          <p:cNvSpPr>
            <a:spLocks noGrp="1"/>
          </p:cNvSpPr>
          <p:nvPr>
            <p:ph type="sldNum" sz="quarter" idx="12"/>
          </p:nvPr>
        </p:nvSpPr>
        <p:spPr/>
        <p:txBody>
          <a:bodyPr/>
          <a:lstStyle/>
          <a:p>
            <a:fld id="{7F53A4F6-1DED-4042-94B1-26CBF9BCF6BA}" type="slidenum">
              <a:rPr kumimoji="1" lang="ja-JP" altLang="en-US" smtClean="0"/>
              <a:t>83</a:t>
            </a:fld>
            <a:endParaRPr kumimoji="1" lang="ja-JP" altLang="en-US"/>
          </a:p>
        </p:txBody>
      </p:sp>
    </p:spTree>
    <p:extLst>
      <p:ext uri="{BB962C8B-B14F-4D97-AF65-F5344CB8AC3E}">
        <p14:creationId xmlns:p14="http://schemas.microsoft.com/office/powerpoint/2010/main" val="39688977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51FDC-5710-9E56-353A-4F0139E27DAE}"/>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D7173A2F-57DD-ED65-9B8E-7A8F665E56DB}"/>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　口腔機能管理料（情報通信機器を用いた場合）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［算定要件］</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施設基準を</a:t>
            </a:r>
            <a:r>
              <a:rPr lang="ja-JP" altLang="en-US" sz="2400">
                <a:solidFill>
                  <a:schemeClr val="tx1"/>
                </a:solidFill>
                <a:effectLst/>
                <a:latin typeface="HGMaruGothicMPRO" panose="020F0600000000000000" pitchFamily="34" charset="-128"/>
                <a:ea typeface="HGMaruGothicMPRO" panose="020F0600000000000000" pitchFamily="34" charset="-128"/>
              </a:rPr>
              <a:t>届け出た保険医療機関にて、情報通信機器を用いた歯科診療を行うことが必要と認められる者</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rgbClr val="FF0000"/>
                </a:solidFill>
                <a:effectLst/>
                <a:latin typeface="HGMaruGothicMPRO" panose="020F0600000000000000" pitchFamily="34" charset="-128"/>
                <a:ea typeface="HGMaruGothicMPRO" panose="020F0600000000000000" pitchFamily="34" charset="-128"/>
              </a:rPr>
              <a:t>過去に</a:t>
            </a:r>
            <a:r>
              <a:rPr lang="ja-JP" altLang="en-US" sz="2400">
                <a:solidFill>
                  <a:srgbClr val="FF0000"/>
                </a:solidFill>
                <a:latin typeface="HGMaruGothicMPRO" panose="020F0600000000000000" pitchFamily="34" charset="-128"/>
                <a:ea typeface="HGMaruGothicMPRO" panose="020F0600000000000000" pitchFamily="34" charset="-128"/>
              </a:rPr>
              <a:t>口機能</a:t>
            </a:r>
            <a:r>
              <a:rPr lang="ja-JP" altLang="en-US" sz="2400">
                <a:solidFill>
                  <a:srgbClr val="FF0000"/>
                </a:solidFill>
                <a:effectLst/>
                <a:latin typeface="HGMaruGothicMPRO" panose="020F0600000000000000" pitchFamily="34" charset="-128"/>
                <a:ea typeface="HGMaruGothicMPRO" panose="020F0600000000000000" pitchFamily="34" charset="-128"/>
              </a:rPr>
              <a:t>を算定した患者</a:t>
            </a:r>
            <a:r>
              <a:rPr lang="ja-JP" altLang="en-US" sz="2400">
                <a:solidFill>
                  <a:schemeClr val="tx1"/>
                </a:solidFill>
                <a:effectLst/>
                <a:latin typeface="HGMaruGothicMPRO" panose="020F0600000000000000" pitchFamily="34" charset="-128"/>
                <a:ea typeface="HGMaruGothicMPRO" panose="020F0600000000000000" pitchFamily="34" charset="-128"/>
              </a:rPr>
              <a:t>に限る。</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に対し、</a:t>
            </a:r>
            <a:r>
              <a:rPr lang="ja-JP" altLang="en-US" sz="2400">
                <a:solidFill>
                  <a:schemeClr val="tx1"/>
                </a:solidFill>
                <a:latin typeface="HGMaruGothicMPRO" panose="020F0600000000000000" pitchFamily="34" charset="-128"/>
                <a:ea typeface="HGMaruGothicMPRO" panose="020F0600000000000000" pitchFamily="34" charset="-128"/>
              </a:rPr>
              <a:t>口機能</a:t>
            </a:r>
            <a:r>
              <a:rPr lang="ja-JP" altLang="en-US" sz="2400">
                <a:solidFill>
                  <a:schemeClr val="tx1"/>
                </a:solidFill>
                <a:effectLst/>
                <a:latin typeface="HGMaruGothicMPRO" panose="020F0600000000000000" pitchFamily="34" charset="-128"/>
                <a:ea typeface="HGMaruGothicMPRO" panose="020F0600000000000000" pitchFamily="34" charset="-128"/>
              </a:rPr>
              <a:t>を算定すべき医学管理を情報通信機器を用いて行った場合、</a:t>
            </a:r>
            <a:r>
              <a:rPr lang="ja-JP" altLang="en-US" sz="2400">
                <a:solidFill>
                  <a:srgbClr val="FF0000"/>
                </a:solidFill>
                <a:effectLst/>
                <a:latin typeface="HGMaruGothicMPRO" panose="020F0600000000000000" pitchFamily="34" charset="-128"/>
                <a:ea typeface="HGMaruGothicMPRO" panose="020F0600000000000000" pitchFamily="34" charset="-128"/>
              </a:rPr>
              <a:t>所定点数に代えて</a:t>
            </a:r>
            <a:r>
              <a:rPr lang="en-US" altLang="ja-JP" sz="2400" dirty="0">
                <a:solidFill>
                  <a:srgbClr val="FF0000"/>
                </a:solidFill>
                <a:latin typeface="HGMaruGothicMPRO" panose="020F0600000000000000" pitchFamily="34" charset="-128"/>
                <a:ea typeface="HGMaruGothicMPRO" panose="020F0600000000000000" pitchFamily="34" charset="-128"/>
              </a:rPr>
              <a:t>53</a:t>
            </a:r>
            <a:r>
              <a:rPr lang="ja-JP" altLang="en-US" sz="2400">
                <a:solidFill>
                  <a:srgbClr val="FF0000"/>
                </a:solidFill>
                <a:effectLst/>
                <a:latin typeface="HGMaruGothicMPRO" panose="020F0600000000000000" pitchFamily="34" charset="-128"/>
                <a:ea typeface="HGMaruGothicMPRO" panose="020F0600000000000000" pitchFamily="34" charset="-128"/>
              </a:rPr>
              <a:t>点を算定</a:t>
            </a:r>
            <a:r>
              <a:rPr lang="ja-JP" altLang="en-US" sz="2400">
                <a:solidFill>
                  <a:schemeClr val="tx1"/>
                </a:solidFill>
                <a:effectLst/>
                <a:latin typeface="HGMaruGothicMPRO" panose="020F0600000000000000" pitchFamily="34" charset="-128"/>
                <a:ea typeface="HGMaruGothicMPRO" panose="020F0600000000000000" pitchFamily="34" charset="-128"/>
              </a:rPr>
              <a:t>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38651B8C-C028-03E3-3F07-41FFE3DAEF50}"/>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875F938-35AD-EE3A-115C-59AC1FC13326}"/>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95CA8650-33CA-5DC1-80FD-165D9C4C9FA2}"/>
              </a:ext>
            </a:extLst>
          </p:cNvPr>
          <p:cNvSpPr/>
          <p:nvPr/>
        </p:nvSpPr>
        <p:spPr>
          <a:xfrm>
            <a:off x="11189861" y="6006490"/>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41BE6D36-C55A-DABB-4E72-CA1A51DC252B}"/>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AAF2E64E-A049-1AA6-14EF-8F0A77AEFCCB}"/>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情報通信機器を用いた歯科診療に係る評価の新設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5" name="グループ化 4">
            <a:extLst>
              <a:ext uri="{FF2B5EF4-FFF2-40B4-BE49-F238E27FC236}">
                <a16:creationId xmlns:a16="http://schemas.microsoft.com/office/drawing/2014/main" id="{5C8EE061-2F38-92F8-B578-E5C541511E44}"/>
              </a:ext>
            </a:extLst>
          </p:cNvPr>
          <p:cNvGrpSpPr>
            <a:grpSpLocks noChangeAspect="1"/>
          </p:cNvGrpSpPr>
          <p:nvPr/>
        </p:nvGrpSpPr>
        <p:grpSpPr>
          <a:xfrm>
            <a:off x="5168451" y="4615544"/>
            <a:ext cx="4871392" cy="2174740"/>
            <a:chOff x="537638" y="1786053"/>
            <a:chExt cx="10652222" cy="4755481"/>
          </a:xfrm>
        </p:grpSpPr>
        <p:pic>
          <p:nvPicPr>
            <p:cNvPr id="8" name="図 7">
              <a:extLst>
                <a:ext uri="{FF2B5EF4-FFF2-40B4-BE49-F238E27FC236}">
                  <a16:creationId xmlns:a16="http://schemas.microsoft.com/office/drawing/2014/main" id="{889171CF-84C3-BABF-C75E-8028D9EB46E8}"/>
                </a:ext>
              </a:extLst>
            </p:cNvPr>
            <p:cNvPicPr>
              <a:picLocks noChangeAspect="1"/>
            </p:cNvPicPr>
            <p:nvPr/>
          </p:nvPicPr>
          <p:blipFill>
            <a:blip r:embed="rId2"/>
            <a:stretch>
              <a:fillRect/>
            </a:stretch>
          </p:blipFill>
          <p:spPr>
            <a:xfrm>
              <a:off x="6434379" y="1786053"/>
              <a:ext cx="4755481" cy="4755481"/>
            </a:xfrm>
            <a:prstGeom prst="rect">
              <a:avLst/>
            </a:prstGeom>
          </p:spPr>
        </p:pic>
        <p:pic>
          <p:nvPicPr>
            <p:cNvPr id="10" name="図 9">
              <a:extLst>
                <a:ext uri="{FF2B5EF4-FFF2-40B4-BE49-F238E27FC236}">
                  <a16:creationId xmlns:a16="http://schemas.microsoft.com/office/drawing/2014/main" id="{A1BF4542-DDBA-78DC-FDD1-773D953A71D7}"/>
                </a:ext>
              </a:extLst>
            </p:cNvPr>
            <p:cNvPicPr>
              <a:picLocks noChangeAspect="1"/>
            </p:cNvPicPr>
            <p:nvPr/>
          </p:nvPicPr>
          <p:blipFill>
            <a:blip r:embed="rId3"/>
            <a:stretch>
              <a:fillRect/>
            </a:stretch>
          </p:blipFill>
          <p:spPr>
            <a:xfrm flipH="1">
              <a:off x="537638" y="1786053"/>
              <a:ext cx="5219985" cy="4645786"/>
            </a:xfrm>
            <a:prstGeom prst="rect">
              <a:avLst/>
            </a:prstGeom>
          </p:spPr>
        </p:pic>
        <p:sp>
          <p:nvSpPr>
            <p:cNvPr id="11" name="正方形/長方形 10">
              <a:extLst>
                <a:ext uri="{FF2B5EF4-FFF2-40B4-BE49-F238E27FC236}">
                  <a16:creationId xmlns:a16="http://schemas.microsoft.com/office/drawing/2014/main" id="{B0EBED43-6E3C-52C4-B46E-3C0ED8710ABF}"/>
                </a:ext>
              </a:extLst>
            </p:cNvPr>
            <p:cNvSpPr/>
            <p:nvPr/>
          </p:nvSpPr>
          <p:spPr>
            <a:xfrm flipH="1">
              <a:off x="5788698" y="1882489"/>
              <a:ext cx="307302" cy="3900436"/>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F862B814-08ED-0804-19DD-5266C8F70E91}"/>
              </a:ext>
            </a:extLst>
          </p:cNvPr>
          <p:cNvSpPr txBox="1">
            <a:spLocks/>
          </p:cNvSpPr>
          <p:nvPr/>
        </p:nvSpPr>
        <p:spPr>
          <a:xfrm>
            <a:off x="9960487" y="1806198"/>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53</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grpSp>
        <p:nvGrpSpPr>
          <p:cNvPr id="19" name="グループ化 18">
            <a:extLst>
              <a:ext uri="{FF2B5EF4-FFF2-40B4-BE49-F238E27FC236}">
                <a16:creationId xmlns:a16="http://schemas.microsoft.com/office/drawing/2014/main" id="{D8F8C7AC-5B9E-F3EC-962E-FB7F6BAF6972}"/>
              </a:ext>
            </a:extLst>
          </p:cNvPr>
          <p:cNvGrpSpPr>
            <a:grpSpLocks noChangeAspect="1"/>
          </p:cNvGrpSpPr>
          <p:nvPr/>
        </p:nvGrpSpPr>
        <p:grpSpPr>
          <a:xfrm>
            <a:off x="1605180" y="4878594"/>
            <a:ext cx="3073146" cy="1741146"/>
            <a:chOff x="2649310" y="4832111"/>
            <a:chExt cx="3459726" cy="1960170"/>
          </a:xfrm>
        </p:grpSpPr>
        <p:pic>
          <p:nvPicPr>
            <p:cNvPr id="18" name="図 17">
              <a:extLst>
                <a:ext uri="{FF2B5EF4-FFF2-40B4-BE49-F238E27FC236}">
                  <a16:creationId xmlns:a16="http://schemas.microsoft.com/office/drawing/2014/main" id="{C82CE076-67A7-E40C-0814-1AA2C8009622}"/>
                </a:ext>
              </a:extLst>
            </p:cNvPr>
            <p:cNvPicPr>
              <a:picLocks noChangeAspect="1"/>
            </p:cNvPicPr>
            <p:nvPr/>
          </p:nvPicPr>
          <p:blipFill>
            <a:blip r:embed="rId4"/>
            <a:stretch>
              <a:fillRect/>
            </a:stretch>
          </p:blipFill>
          <p:spPr>
            <a:xfrm>
              <a:off x="2649310" y="5009954"/>
              <a:ext cx="3159579" cy="1782327"/>
            </a:xfrm>
            <a:prstGeom prst="rect">
              <a:avLst/>
            </a:prstGeom>
            <a:ln>
              <a:solidFill>
                <a:schemeClr val="accent1">
                  <a:shade val="15000"/>
                </a:schemeClr>
              </a:solidFill>
            </a:ln>
          </p:spPr>
        </p:pic>
        <p:pic>
          <p:nvPicPr>
            <p:cNvPr id="16" name="図 15">
              <a:extLst>
                <a:ext uri="{FF2B5EF4-FFF2-40B4-BE49-F238E27FC236}">
                  <a16:creationId xmlns:a16="http://schemas.microsoft.com/office/drawing/2014/main" id="{846219D9-E483-6CFC-A9B4-098A73D1E33C}"/>
                </a:ext>
              </a:extLst>
            </p:cNvPr>
            <p:cNvPicPr>
              <a:picLocks noChangeAspect="1"/>
            </p:cNvPicPr>
            <p:nvPr/>
          </p:nvPicPr>
          <p:blipFill>
            <a:blip r:embed="rId5"/>
            <a:stretch>
              <a:fillRect/>
            </a:stretch>
          </p:blipFill>
          <p:spPr>
            <a:xfrm>
              <a:off x="3721436" y="4832111"/>
              <a:ext cx="2387600" cy="800100"/>
            </a:xfrm>
            <a:prstGeom prst="rect">
              <a:avLst/>
            </a:prstGeom>
          </p:spPr>
        </p:pic>
      </p:grpSp>
      <p:sp>
        <p:nvSpPr>
          <p:cNvPr id="23" name="フリーフォーム 22">
            <a:extLst>
              <a:ext uri="{FF2B5EF4-FFF2-40B4-BE49-F238E27FC236}">
                <a16:creationId xmlns:a16="http://schemas.microsoft.com/office/drawing/2014/main" id="{4668976B-ADC4-300C-94BB-6FB805972886}"/>
              </a:ext>
            </a:extLst>
          </p:cNvPr>
          <p:cNvSpPr/>
          <p:nvPr/>
        </p:nvSpPr>
        <p:spPr>
          <a:xfrm>
            <a:off x="6213475" y="4972050"/>
            <a:ext cx="1066800" cy="933450"/>
          </a:xfrm>
          <a:custGeom>
            <a:avLst/>
            <a:gdLst>
              <a:gd name="connsiteX0" fmla="*/ 0 w 1066800"/>
              <a:gd name="connsiteY0" fmla="*/ 0 h 933450"/>
              <a:gd name="connsiteX1" fmla="*/ 0 w 1066800"/>
              <a:gd name="connsiteY1" fmla="*/ 911225 h 933450"/>
              <a:gd name="connsiteX2" fmla="*/ 1066800 w 1066800"/>
              <a:gd name="connsiteY2" fmla="*/ 933450 h 933450"/>
              <a:gd name="connsiteX3" fmla="*/ 1057275 w 1066800"/>
              <a:gd name="connsiteY3" fmla="*/ 3175 h 933450"/>
              <a:gd name="connsiteX4" fmla="*/ 0 w 1066800"/>
              <a:gd name="connsiteY4" fmla="*/ 0 h 93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0" h="933450">
                <a:moveTo>
                  <a:pt x="0" y="0"/>
                </a:moveTo>
                <a:lnTo>
                  <a:pt x="0" y="911225"/>
                </a:lnTo>
                <a:lnTo>
                  <a:pt x="1066800" y="933450"/>
                </a:lnTo>
                <a:lnTo>
                  <a:pt x="1057275" y="317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6228D982-8C51-8C65-4D8C-4DB03EE7820C}"/>
              </a:ext>
            </a:extLst>
          </p:cNvPr>
          <p:cNvPicPr>
            <a:picLocks noChangeAspect="1"/>
          </p:cNvPicPr>
          <p:nvPr/>
        </p:nvPicPr>
        <p:blipFill>
          <a:blip r:embed="rId6"/>
          <a:stretch>
            <a:fillRect/>
          </a:stretch>
        </p:blipFill>
        <p:spPr>
          <a:xfrm>
            <a:off x="6290728" y="5001875"/>
            <a:ext cx="855792" cy="855792"/>
          </a:xfrm>
          <a:prstGeom prst="rect">
            <a:avLst/>
          </a:prstGeom>
        </p:spPr>
      </p:pic>
      <p:sp>
        <p:nvSpPr>
          <p:cNvPr id="13" name="スライド番号プレースホルダー 12">
            <a:extLst>
              <a:ext uri="{FF2B5EF4-FFF2-40B4-BE49-F238E27FC236}">
                <a16:creationId xmlns:a16="http://schemas.microsoft.com/office/drawing/2014/main" id="{7BED89A7-15B0-FF9C-E490-EB21EB5B1640}"/>
              </a:ext>
            </a:extLst>
          </p:cNvPr>
          <p:cNvSpPr>
            <a:spLocks noGrp="1"/>
          </p:cNvSpPr>
          <p:nvPr>
            <p:ph type="sldNum" sz="quarter" idx="12"/>
          </p:nvPr>
        </p:nvSpPr>
        <p:spPr/>
        <p:txBody>
          <a:bodyPr/>
          <a:lstStyle/>
          <a:p>
            <a:fld id="{7F53A4F6-1DED-4042-94B1-26CBF9BCF6BA}" type="slidenum">
              <a:rPr kumimoji="1" lang="ja-JP" altLang="en-US" smtClean="0"/>
              <a:t>84</a:t>
            </a:fld>
            <a:endParaRPr kumimoji="1" lang="ja-JP" altLang="en-US"/>
          </a:p>
        </p:txBody>
      </p:sp>
    </p:spTree>
    <p:extLst>
      <p:ext uri="{BB962C8B-B14F-4D97-AF65-F5344CB8AC3E}">
        <p14:creationId xmlns:p14="http://schemas.microsoft.com/office/powerpoint/2010/main" val="1829576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CEB29-51F4-974F-4E5C-7CEFF31F64B8}"/>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09A14BA0-74CE-E8DE-2D8E-D222B7219918}"/>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［施設基準］</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情報通信機器を用いた歯科診療を行うにつき十分な体制が整備されていること。</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r>
              <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再診、特疾管、小機能及び口機能についても同様。</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p:txBody>
      </p:sp>
      <p:sp>
        <p:nvSpPr>
          <p:cNvPr id="2" name="タイトル 1">
            <a:extLst>
              <a:ext uri="{FF2B5EF4-FFF2-40B4-BE49-F238E27FC236}">
                <a16:creationId xmlns:a16="http://schemas.microsoft.com/office/drawing/2014/main" id="{B2F27014-9FCC-3C5E-5C66-36F28E4380C2}"/>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A6905F90-709C-7FA6-C113-1CEF0440BFE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0B0CA5F5-B3BB-3ECF-49F9-AA066D089BB2}"/>
              </a:ext>
            </a:extLst>
          </p:cNvPr>
          <p:cNvSpPr/>
          <p:nvPr/>
        </p:nvSpPr>
        <p:spPr>
          <a:xfrm>
            <a:off x="11189861" y="6006490"/>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374C455A-35B2-94A8-79C1-09F67D3B5F87}"/>
              </a:ext>
            </a:extLst>
          </p:cNvPr>
          <p:cNvSpPr/>
          <p:nvPr/>
        </p:nvSpPr>
        <p:spPr>
          <a:xfrm>
            <a:off x="10191157" y="6006490"/>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9" name="タイトル 1">
            <a:extLst>
              <a:ext uri="{FF2B5EF4-FFF2-40B4-BE49-F238E27FC236}">
                <a16:creationId xmlns:a16="http://schemas.microsoft.com/office/drawing/2014/main" id="{7170FBEF-81F2-B018-DFCD-0BF197CD8C25}"/>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⑪</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情報通信機器を用いた歯科診療に係る評価の新設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1" name="図 10">
            <a:extLst>
              <a:ext uri="{FF2B5EF4-FFF2-40B4-BE49-F238E27FC236}">
                <a16:creationId xmlns:a16="http://schemas.microsoft.com/office/drawing/2014/main" id="{0BC85C9E-5028-DBD1-169C-B3D5993B8F2C}"/>
              </a:ext>
            </a:extLst>
          </p:cNvPr>
          <p:cNvPicPr>
            <a:picLocks noChangeAspect="1"/>
          </p:cNvPicPr>
          <p:nvPr/>
        </p:nvPicPr>
        <p:blipFill>
          <a:blip r:embed="rId2"/>
          <a:stretch>
            <a:fillRect/>
          </a:stretch>
        </p:blipFill>
        <p:spPr>
          <a:xfrm>
            <a:off x="4197539" y="3236465"/>
            <a:ext cx="3796922" cy="3796922"/>
          </a:xfrm>
          <a:prstGeom prst="rect">
            <a:avLst/>
          </a:prstGeom>
        </p:spPr>
      </p:pic>
      <p:sp>
        <p:nvSpPr>
          <p:cNvPr id="5" name="スライド番号プレースホルダー 4">
            <a:extLst>
              <a:ext uri="{FF2B5EF4-FFF2-40B4-BE49-F238E27FC236}">
                <a16:creationId xmlns:a16="http://schemas.microsoft.com/office/drawing/2014/main" id="{5434A4BF-D36E-0EAC-96B2-A38AC98E9B3F}"/>
              </a:ext>
            </a:extLst>
          </p:cNvPr>
          <p:cNvSpPr>
            <a:spLocks noGrp="1"/>
          </p:cNvSpPr>
          <p:nvPr>
            <p:ph type="sldNum" sz="quarter" idx="12"/>
          </p:nvPr>
        </p:nvSpPr>
        <p:spPr/>
        <p:txBody>
          <a:bodyPr/>
          <a:lstStyle/>
          <a:p>
            <a:fld id="{7F53A4F6-1DED-4042-94B1-26CBF9BCF6BA}" type="slidenum">
              <a:rPr kumimoji="1" lang="ja-JP" altLang="en-US" smtClean="0"/>
              <a:t>85</a:t>
            </a:fld>
            <a:endParaRPr kumimoji="1" lang="ja-JP" altLang="en-US"/>
          </a:p>
        </p:txBody>
      </p:sp>
    </p:spTree>
    <p:extLst>
      <p:ext uri="{BB962C8B-B14F-4D97-AF65-F5344CB8AC3E}">
        <p14:creationId xmlns:p14="http://schemas.microsoft.com/office/powerpoint/2010/main" val="28051858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5D7D1-6702-3D97-10AA-CDC73C147397}"/>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4986C92F-F2AD-2652-6967-11687F49C36C}"/>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1</a:t>
            </a:r>
            <a:r>
              <a:rPr lang="en-US" altLang="ja-JP" sz="5400" dirty="0">
                <a:solidFill>
                  <a:schemeClr val="tx1"/>
                </a:solidFill>
                <a:latin typeface="HG丸ｺﾞｼｯｸM-PRO"/>
                <a:ea typeface="HG丸ｺﾞｼｯｸM-PRO"/>
                <a:cs typeface="HG丸ｺﾞｼｯｸM-PRO"/>
              </a:rPr>
              <a:t> </a:t>
            </a:r>
            <a:r>
              <a:rPr lang="ja-JP" altLang="en-US" sz="6000">
                <a:solidFill>
                  <a:schemeClr val="tx1"/>
                </a:solidFill>
                <a:latin typeface="HG丸ｺﾞｼｯｸM-PRO"/>
                <a:ea typeface="HG丸ｺﾞｼｯｸM-PRO"/>
                <a:cs typeface="HG丸ｺﾞｼｯｸM-PRO"/>
              </a:rPr>
              <a:t>医療</a:t>
            </a:r>
            <a:r>
              <a:rPr lang="en-US" altLang="ja-JP" sz="6000" dirty="0">
                <a:solidFill>
                  <a:schemeClr val="tx1"/>
                </a:solidFill>
                <a:latin typeface="HG丸ｺﾞｼｯｸM-PRO"/>
                <a:ea typeface="HG丸ｺﾞｼｯｸM-PRO"/>
                <a:cs typeface="HG丸ｺﾞｼｯｸM-PRO"/>
              </a:rPr>
              <a:t>DX</a:t>
            </a:r>
            <a:r>
              <a:rPr lang="ja-JP" altLang="en-US" sz="6000">
                <a:solidFill>
                  <a:schemeClr val="tx1"/>
                </a:solidFill>
                <a:latin typeface="HG丸ｺﾞｼｯｸM-PRO"/>
                <a:ea typeface="HG丸ｺﾞｼｯｸM-PRO"/>
                <a:cs typeface="HG丸ｺﾞｼｯｸM-PRO"/>
              </a:rPr>
              <a:t>の推進による医療情報</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の有効活用、遠隔医療の推進</a:t>
            </a:r>
          </a:p>
        </p:txBody>
      </p:sp>
      <p:sp>
        <p:nvSpPr>
          <p:cNvPr id="4" name="タイトル 1">
            <a:extLst>
              <a:ext uri="{FF2B5EF4-FFF2-40B4-BE49-F238E27FC236}">
                <a16:creationId xmlns:a16="http://schemas.microsoft.com/office/drawing/2014/main" id="{CE2FCEFF-C1C7-FEE7-5629-433C65FE1D30}"/>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5F955A08-57AA-4988-BD13-F60654858BB1}"/>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6000">
                <a:solidFill>
                  <a:schemeClr val="tx1"/>
                </a:solidFill>
                <a:latin typeface="HGMaruGothicMPRO" panose="020F0600000000000000" pitchFamily="34" charset="-128"/>
                <a:ea typeface="HGMaruGothicMPRO" panose="020F0600000000000000" pitchFamily="34" charset="-128"/>
              </a:rPr>
              <a:t>⑫</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歯科遠隔連携診療料の新設</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1693A80C-09CD-9800-54ED-890B1DAADD41}"/>
              </a:ext>
            </a:extLst>
          </p:cNvPr>
          <p:cNvSpPr>
            <a:spLocks noGrp="1"/>
          </p:cNvSpPr>
          <p:nvPr>
            <p:ph type="sldNum" sz="quarter" idx="12"/>
          </p:nvPr>
        </p:nvSpPr>
        <p:spPr/>
        <p:txBody>
          <a:bodyPr/>
          <a:lstStyle/>
          <a:p>
            <a:fld id="{7F53A4F6-1DED-4042-94B1-26CBF9BCF6BA}" type="slidenum">
              <a:rPr kumimoji="1" lang="ja-JP" altLang="en-US" smtClean="0"/>
              <a:t>86</a:t>
            </a:fld>
            <a:endParaRPr kumimoji="1" lang="ja-JP" altLang="en-US"/>
          </a:p>
        </p:txBody>
      </p:sp>
    </p:spTree>
    <p:extLst>
      <p:ext uri="{BB962C8B-B14F-4D97-AF65-F5344CB8AC3E}">
        <p14:creationId xmlns:p14="http://schemas.microsoft.com/office/powerpoint/2010/main" val="15079048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bg1">
                    <a:lumMod val="75000"/>
                  </a:schemeClr>
                </a:solidFill>
                <a:latin typeface="HGMaruGothicMPRO" panose="020F0600000000000000" pitchFamily="34" charset="-128"/>
                <a:ea typeface="HGMaruGothicMPRO" panose="020F0600000000000000" pitchFamily="34" charset="-128"/>
              </a:rPr>
              <a:t>　</a:t>
            </a:r>
            <a:r>
              <a:rPr lang="ja-JP" altLang="en-US" sz="2400">
                <a:solidFill>
                  <a:schemeClr val="tx1"/>
                </a:solidFill>
                <a:latin typeface="HGMaruGothicMPRO" panose="020F0600000000000000" pitchFamily="34" charset="-128"/>
                <a:ea typeface="HGMaruGothicMPRO" panose="020F0600000000000000" pitchFamily="34" charset="-128"/>
              </a:rPr>
              <a:t>口腔がんの経過観察等、専門性の観点等から近隣の医療機関では対応が困難な場合において、近隣の歯科医療機関の歯科医師と連携して遠隔地の歯科医師が情報通信機器を用いた歯科診療を行う場合について、新たな評価を行う。</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bg1">
                    <a:lumMod val="75000"/>
                  </a:schemeClr>
                </a:solidFill>
                <a:latin typeface="HGMaruGothicMPRO" panose="020F0600000000000000" pitchFamily="34" charset="-128"/>
                <a:ea typeface="HGMaruGothicMPRO" panose="020F0600000000000000" pitchFamily="34" charset="-128"/>
              </a:rPr>
              <a:t>　</a:t>
            </a:r>
            <a:r>
              <a:rPr lang="ja-JP" altLang="en-US" sz="2400">
                <a:solidFill>
                  <a:srgbClr val="FF0000"/>
                </a:solidFill>
                <a:latin typeface="HGMaruGothicMPRO" panose="020F0600000000000000" pitchFamily="34" charset="-128"/>
                <a:ea typeface="HGMaruGothicMPRO" panose="020F0600000000000000" pitchFamily="34" charset="-128"/>
              </a:rPr>
              <a:t>口腔がん手術後の経過観察等、専門性が求められる疾患の患者</a:t>
            </a:r>
            <a:r>
              <a:rPr lang="ja-JP" altLang="en-US" sz="2400">
                <a:solidFill>
                  <a:schemeClr val="tx1"/>
                </a:solidFill>
                <a:latin typeface="HGMaruGothicMPRO" panose="020F0600000000000000" pitchFamily="34" charset="-128"/>
                <a:ea typeface="HGMaruGothicMPRO" panose="020F0600000000000000" pitchFamily="34" charset="-128"/>
              </a:rPr>
              <a:t>に対し、事前に診療情報を共有した上で、</a:t>
            </a:r>
            <a:r>
              <a:rPr lang="ja-JP" altLang="en-US" sz="2400">
                <a:solidFill>
                  <a:srgbClr val="FF0000"/>
                </a:solidFill>
                <a:latin typeface="HGMaruGothicMPRO" panose="020F0600000000000000" pitchFamily="34" charset="-128"/>
                <a:ea typeface="HGMaruGothicMPRO" panose="020F0600000000000000" pitchFamily="34" charset="-128"/>
              </a:rPr>
              <a:t>近隣の歯科医師と連携して遠隔地の歯科医師が情報通信機器を用いた診療</a:t>
            </a:r>
            <a:r>
              <a:rPr lang="ja-JP" altLang="en-US" sz="2400">
                <a:solidFill>
                  <a:schemeClr val="tx1"/>
                </a:solidFill>
                <a:latin typeface="HGMaruGothicMPRO" panose="020F0600000000000000" pitchFamily="34" charset="-128"/>
                <a:ea typeface="HGMaruGothicMPRO" panose="020F0600000000000000" pitchFamily="34" charset="-128"/>
              </a:rPr>
              <a:t>の評価を新設する。</a:t>
            </a:r>
            <a:endParaRPr lang="en-US" altLang="ja-JP" sz="2400" dirty="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399F1A55-310A-03D3-72CD-C4111AF4CB99}"/>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BB355CFA-A267-31F8-92C3-9490EA1A37C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0C29D28B-CD7B-1925-C4C9-94DF94D40AB8}"/>
              </a:ext>
            </a:extLst>
          </p:cNvPr>
          <p:cNvSpPr/>
          <p:nvPr/>
        </p:nvSpPr>
        <p:spPr>
          <a:xfrm>
            <a:off x="11201435" y="5994915"/>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4779A0FD-0E14-AF51-A46C-50AABE1F4BF3}"/>
              </a:ext>
            </a:extLst>
          </p:cNvPr>
          <p:cNvSpPr/>
          <p:nvPr/>
        </p:nvSpPr>
        <p:spPr>
          <a:xfrm>
            <a:off x="10202731" y="5994915"/>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D68BAE84-4F2A-14DD-CDFD-4EEE1E8C2CD2}"/>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⑫</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歯科遠隔連携診療料の新設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スライド番号プレースホルダー 4">
            <a:extLst>
              <a:ext uri="{FF2B5EF4-FFF2-40B4-BE49-F238E27FC236}">
                <a16:creationId xmlns:a16="http://schemas.microsoft.com/office/drawing/2014/main" id="{E9B90956-C6A7-54B6-7BA1-7C8BCB99ED43}"/>
              </a:ext>
            </a:extLst>
          </p:cNvPr>
          <p:cNvSpPr>
            <a:spLocks noGrp="1"/>
          </p:cNvSpPr>
          <p:nvPr>
            <p:ph type="sldNum" sz="quarter" idx="12"/>
          </p:nvPr>
        </p:nvSpPr>
        <p:spPr/>
        <p:txBody>
          <a:bodyPr/>
          <a:lstStyle/>
          <a:p>
            <a:fld id="{7F53A4F6-1DED-4042-94B1-26CBF9BCF6BA}" type="slidenum">
              <a:rPr kumimoji="1" lang="ja-JP" altLang="en-US" smtClean="0"/>
              <a:t>87</a:t>
            </a:fld>
            <a:endParaRPr kumimoji="1" lang="ja-JP" altLang="en-US"/>
          </a:p>
        </p:txBody>
      </p:sp>
    </p:spTree>
    <p:extLst>
      <p:ext uri="{BB962C8B-B14F-4D97-AF65-F5344CB8AC3E}">
        <p14:creationId xmlns:p14="http://schemas.microsoft.com/office/powerpoint/2010/main" val="2828221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6748-2D1A-0BCA-68C7-03B32B73179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947FDD3-3AA8-9FFA-ED01-37CCA112F19D}"/>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3C69EEE2-93E9-159B-BF23-88621870B2A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14992DC4-396B-3219-68AE-FA0D24985035}"/>
              </a:ext>
            </a:extLst>
          </p:cNvPr>
          <p:cNvSpPr/>
          <p:nvPr/>
        </p:nvSpPr>
        <p:spPr>
          <a:xfrm>
            <a:off x="11189859"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3DEA0C5C-FB31-CA72-27B3-A3D897CC3024}"/>
              </a:ext>
            </a:extLst>
          </p:cNvPr>
          <p:cNvSpPr/>
          <p:nvPr/>
        </p:nvSpPr>
        <p:spPr>
          <a:xfrm>
            <a:off x="10191155"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4295E654-A267-FD5E-9E3F-8346B01CB5EE}"/>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⑫</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歯科遠隔連携診療料の新設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grpSp>
        <p:nvGrpSpPr>
          <p:cNvPr id="14" name="グループ化 13">
            <a:extLst>
              <a:ext uri="{FF2B5EF4-FFF2-40B4-BE49-F238E27FC236}">
                <a16:creationId xmlns:a16="http://schemas.microsoft.com/office/drawing/2014/main" id="{3605C885-6C0F-6AB5-4BBF-FBB31006B404}"/>
              </a:ext>
            </a:extLst>
          </p:cNvPr>
          <p:cNvGrpSpPr/>
          <p:nvPr/>
        </p:nvGrpSpPr>
        <p:grpSpPr>
          <a:xfrm>
            <a:off x="1284857" y="1828176"/>
            <a:ext cx="9212256" cy="5364355"/>
            <a:chOff x="1284857" y="1828176"/>
            <a:chExt cx="9212256" cy="5364355"/>
          </a:xfrm>
        </p:grpSpPr>
        <p:pic>
          <p:nvPicPr>
            <p:cNvPr id="10" name="図 9">
              <a:extLst>
                <a:ext uri="{FF2B5EF4-FFF2-40B4-BE49-F238E27FC236}">
                  <a16:creationId xmlns:a16="http://schemas.microsoft.com/office/drawing/2014/main" id="{745C9711-9701-6411-482E-831B1299F57D}"/>
                </a:ext>
              </a:extLst>
            </p:cNvPr>
            <p:cNvPicPr>
              <a:picLocks noChangeAspect="1"/>
            </p:cNvPicPr>
            <p:nvPr/>
          </p:nvPicPr>
          <p:blipFill>
            <a:blip r:embed="rId3"/>
            <a:stretch>
              <a:fillRect/>
            </a:stretch>
          </p:blipFill>
          <p:spPr>
            <a:xfrm>
              <a:off x="7021912" y="3257336"/>
              <a:ext cx="3475201" cy="3475201"/>
            </a:xfrm>
            <a:prstGeom prst="rect">
              <a:avLst/>
            </a:prstGeom>
          </p:spPr>
        </p:pic>
        <p:grpSp>
          <p:nvGrpSpPr>
            <p:cNvPr id="13" name="グループ化 12">
              <a:extLst>
                <a:ext uri="{FF2B5EF4-FFF2-40B4-BE49-F238E27FC236}">
                  <a16:creationId xmlns:a16="http://schemas.microsoft.com/office/drawing/2014/main" id="{A385AAE9-8893-483F-7F80-4F4AB535C32D}"/>
                </a:ext>
              </a:extLst>
            </p:cNvPr>
            <p:cNvGrpSpPr/>
            <p:nvPr/>
          </p:nvGrpSpPr>
          <p:grpSpPr>
            <a:xfrm>
              <a:off x="1284857" y="1828176"/>
              <a:ext cx="6533998" cy="5364355"/>
              <a:chOff x="1652715" y="1817665"/>
              <a:chExt cx="6533998" cy="5364355"/>
            </a:xfrm>
          </p:grpSpPr>
          <p:grpSp>
            <p:nvGrpSpPr>
              <p:cNvPr id="5" name="グループ化 4">
                <a:extLst>
                  <a:ext uri="{FF2B5EF4-FFF2-40B4-BE49-F238E27FC236}">
                    <a16:creationId xmlns:a16="http://schemas.microsoft.com/office/drawing/2014/main" id="{C6154F48-2EEE-E73C-2002-71684A497BFD}"/>
                  </a:ext>
                </a:extLst>
              </p:cNvPr>
              <p:cNvGrpSpPr/>
              <p:nvPr/>
            </p:nvGrpSpPr>
            <p:grpSpPr>
              <a:xfrm>
                <a:off x="1750018" y="1817665"/>
                <a:ext cx="6436695" cy="5364355"/>
                <a:chOff x="3381862" y="1802949"/>
                <a:chExt cx="6436695" cy="5364355"/>
              </a:xfrm>
            </p:grpSpPr>
            <p:pic>
              <p:nvPicPr>
                <p:cNvPr id="11" name="図 10">
                  <a:extLst>
                    <a:ext uri="{FF2B5EF4-FFF2-40B4-BE49-F238E27FC236}">
                      <a16:creationId xmlns:a16="http://schemas.microsoft.com/office/drawing/2014/main" id="{007CF33A-7923-D92C-4A7A-45F32F52A47C}"/>
                    </a:ext>
                  </a:extLst>
                </p:cNvPr>
                <p:cNvPicPr>
                  <a:picLocks noChangeAspect="1"/>
                </p:cNvPicPr>
                <p:nvPr/>
              </p:nvPicPr>
              <p:blipFill>
                <a:blip r:embed="rId4"/>
                <a:stretch>
                  <a:fillRect/>
                </a:stretch>
              </p:blipFill>
              <p:spPr>
                <a:xfrm>
                  <a:off x="6583842" y="1802949"/>
                  <a:ext cx="3234715" cy="5054242"/>
                </a:xfrm>
                <a:prstGeom prst="rect">
                  <a:avLst/>
                </a:prstGeom>
              </p:spPr>
            </p:pic>
            <p:pic>
              <p:nvPicPr>
                <p:cNvPr id="9" name="図 8">
                  <a:extLst>
                    <a:ext uri="{FF2B5EF4-FFF2-40B4-BE49-F238E27FC236}">
                      <a16:creationId xmlns:a16="http://schemas.microsoft.com/office/drawing/2014/main" id="{89F0B2A6-6E2D-D777-6FF2-9DD262C48C33}"/>
                    </a:ext>
                  </a:extLst>
                </p:cNvPr>
                <p:cNvPicPr>
                  <a:picLocks noChangeAspect="1"/>
                </p:cNvPicPr>
                <p:nvPr/>
              </p:nvPicPr>
              <p:blipFill>
                <a:blip r:embed="rId5"/>
                <a:stretch>
                  <a:fillRect/>
                </a:stretch>
              </p:blipFill>
              <p:spPr>
                <a:xfrm>
                  <a:off x="3381862" y="2646104"/>
                  <a:ext cx="5080000" cy="4521200"/>
                </a:xfrm>
                <a:prstGeom prst="rect">
                  <a:avLst/>
                </a:prstGeom>
              </p:spPr>
            </p:pic>
          </p:grpSp>
          <p:sp>
            <p:nvSpPr>
              <p:cNvPr id="12" name="正方形/長方形 11">
                <a:extLst>
                  <a:ext uri="{FF2B5EF4-FFF2-40B4-BE49-F238E27FC236}">
                    <a16:creationId xmlns:a16="http://schemas.microsoft.com/office/drawing/2014/main" id="{B083C74B-461F-BCBB-4B5C-CEFFBFE94AAE}"/>
                  </a:ext>
                </a:extLst>
              </p:cNvPr>
              <p:cNvSpPr/>
              <p:nvPr/>
            </p:nvSpPr>
            <p:spPr>
              <a:xfrm>
                <a:off x="1652715" y="6580682"/>
                <a:ext cx="6251064" cy="277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7" name="スライド番号プレースホルダー 6">
            <a:extLst>
              <a:ext uri="{FF2B5EF4-FFF2-40B4-BE49-F238E27FC236}">
                <a16:creationId xmlns:a16="http://schemas.microsoft.com/office/drawing/2014/main" id="{ACE74C8A-5505-C4DF-DB5D-C3E1AAC721BD}"/>
              </a:ext>
            </a:extLst>
          </p:cNvPr>
          <p:cNvSpPr>
            <a:spLocks noGrp="1"/>
          </p:cNvSpPr>
          <p:nvPr>
            <p:ph type="sldNum" sz="quarter" idx="12"/>
          </p:nvPr>
        </p:nvSpPr>
        <p:spPr/>
        <p:txBody>
          <a:bodyPr/>
          <a:lstStyle/>
          <a:p>
            <a:fld id="{7F53A4F6-1DED-4042-94B1-26CBF9BCF6BA}" type="slidenum">
              <a:rPr kumimoji="1" lang="ja-JP" altLang="en-US" smtClean="0"/>
              <a:t>88</a:t>
            </a:fld>
            <a:endParaRPr kumimoji="1" lang="ja-JP" altLang="en-US"/>
          </a:p>
        </p:txBody>
      </p:sp>
    </p:spTree>
    <p:extLst>
      <p:ext uri="{BB962C8B-B14F-4D97-AF65-F5344CB8AC3E}">
        <p14:creationId xmlns:p14="http://schemas.microsoft.com/office/powerpoint/2010/main" val="21690301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800" b="1">
                <a:solidFill>
                  <a:srgbClr val="0432FF"/>
                </a:solidFill>
                <a:latin typeface="HGMaruGothicMPRO" panose="020F0600000000000000" pitchFamily="34" charset="-128"/>
                <a:ea typeface="HGMaruGothicMPRO" panose="020F0600000000000000" pitchFamily="34" charset="-128"/>
                <a:cs typeface="HG丸ｺﾞｼｯｸM-PRO"/>
              </a:rPr>
              <a:t>（新）歯科遠隔連携診療料　　　</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［対象患者］</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以下のいずれかに該当する患者</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丸ｺﾞｼｯｸM-PRO"/>
                <a:ea typeface="HG丸ｺﾞｼｯｸM-PRO"/>
                <a:cs typeface="HG丸ｺﾞｼｯｸM-PRO"/>
              </a:rPr>
              <a:t>（</a:t>
            </a:r>
            <a:r>
              <a:rPr lang="en-US" altLang="ja-JP" sz="2400" dirty="0">
                <a:solidFill>
                  <a:schemeClr val="tx1"/>
                </a:solidFill>
                <a:latin typeface="HG丸ｺﾞｼｯｸM-PRO"/>
                <a:ea typeface="HG丸ｺﾞｼｯｸM-PRO"/>
                <a:cs typeface="HG丸ｺﾞｼｯｸM-PRO"/>
              </a:rPr>
              <a:t>1</a:t>
            </a:r>
            <a:r>
              <a:rPr lang="ja-JP" altLang="en-US" sz="2400">
                <a:solidFill>
                  <a:schemeClr val="tx1"/>
                </a:solidFill>
                <a:latin typeface="HG丸ｺﾞｼｯｸM-PRO"/>
                <a:ea typeface="HG丸ｺﾞｼｯｸM-PRO"/>
                <a:cs typeface="HG丸ｺﾞｼｯｸM-PRO"/>
              </a:rPr>
              <a:t>）</a:t>
            </a:r>
            <a:r>
              <a:rPr lang="ja-JP" altLang="en-US" sz="2400">
                <a:solidFill>
                  <a:srgbClr val="FF0000"/>
                </a:solidFill>
                <a:latin typeface="HG丸ｺﾞｼｯｸM-PRO"/>
                <a:ea typeface="HG丸ｺﾞｼｯｸM-PRO"/>
                <a:cs typeface="HG丸ｺﾞｼｯｸM-PRO"/>
              </a:rPr>
              <a:t>口腔領域の悪性新生物の術後の経過観察等</a:t>
            </a:r>
            <a:r>
              <a:rPr lang="ja-JP" altLang="en-US" sz="2400">
                <a:solidFill>
                  <a:schemeClr val="tx1"/>
                </a:solidFill>
                <a:latin typeface="HG丸ｺﾞｼｯｸM-PRO"/>
                <a:ea typeface="HG丸ｺﾞｼｯｸM-PRO"/>
                <a:cs typeface="HG丸ｺﾞｼｯｸM-PRO"/>
              </a:rPr>
              <a:t>の専門的な医療を必要とする患者</a:t>
            </a:r>
            <a:endParaRPr lang="en-US" altLang="ja-JP" sz="2400"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a:t>
            </a:r>
            <a:r>
              <a:rPr lang="en-US" altLang="ja-JP" sz="2400" dirty="0">
                <a:solidFill>
                  <a:schemeClr val="tx1"/>
                </a:solidFill>
                <a:latin typeface="HG丸ｺﾞｼｯｸM-PRO"/>
                <a:ea typeface="HG丸ｺﾞｼｯｸM-PRO"/>
                <a:cs typeface="HG丸ｺﾞｼｯｸM-PRO"/>
              </a:rPr>
              <a:t>2</a:t>
            </a:r>
            <a:r>
              <a:rPr lang="ja-JP" altLang="en-US" sz="2400">
                <a:solidFill>
                  <a:schemeClr val="tx1"/>
                </a:solidFill>
                <a:latin typeface="HG丸ｺﾞｼｯｸM-PRO"/>
                <a:ea typeface="HG丸ｺﾞｼｯｸM-PRO"/>
                <a:cs typeface="HG丸ｺﾞｼｯｸM-PRO"/>
              </a:rPr>
              <a:t>）</a:t>
            </a:r>
            <a:r>
              <a:rPr lang="ja-JP" altLang="en-US" sz="2400">
                <a:solidFill>
                  <a:srgbClr val="FF0000"/>
                </a:solidFill>
                <a:latin typeface="HG丸ｺﾞｼｯｸM-PRO"/>
                <a:ea typeface="HG丸ｺﾞｼｯｸM-PRO"/>
                <a:cs typeface="HG丸ｺﾞｼｯｸM-PRO"/>
              </a:rPr>
              <a:t>口腔軟組織の疾患（難治性のものに限る。）</a:t>
            </a:r>
            <a:r>
              <a:rPr lang="ja-JP" altLang="en-US" sz="2400">
                <a:solidFill>
                  <a:schemeClr val="tx1"/>
                </a:solidFill>
                <a:latin typeface="HG丸ｺﾞｼｯｸM-PRO"/>
                <a:ea typeface="HG丸ｺﾞｼｯｸM-PRO"/>
                <a:cs typeface="HG丸ｺﾞｼｯｸM-PRO"/>
              </a:rPr>
              <a:t>又は</a:t>
            </a:r>
            <a:r>
              <a:rPr lang="ja-JP" altLang="en-US" sz="2400">
                <a:solidFill>
                  <a:srgbClr val="FF0000"/>
                </a:solidFill>
                <a:latin typeface="HG丸ｺﾞｼｯｸM-PRO"/>
                <a:ea typeface="HG丸ｺﾞｼｯｸM-PRO"/>
                <a:cs typeface="HG丸ｺﾞｼｯｸM-PRO"/>
              </a:rPr>
              <a:t>薬剤関連顎骨壊死</a:t>
            </a:r>
            <a:r>
              <a:rPr lang="ja-JP" altLang="en-US" sz="2400">
                <a:solidFill>
                  <a:schemeClr val="tx1"/>
                </a:solidFill>
                <a:latin typeface="HG丸ｺﾞｼｯｸM-PRO"/>
                <a:ea typeface="HG丸ｺﾞｼｯｸM-PRO"/>
                <a:cs typeface="HG丸ｺﾞｼｯｸM-PRO"/>
              </a:rPr>
              <a:t>の経過観</a:t>
            </a:r>
            <a:endParaRPr lang="en-US" altLang="ja-JP" sz="2400"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　　察等の専門的な医療を必要とする患者</a:t>
            </a:r>
            <a:endParaRPr lang="en-US" altLang="ja-JP" sz="2400" dirty="0">
              <a:solidFill>
                <a:schemeClr val="tx1"/>
              </a:solidFill>
              <a:latin typeface="HG丸ｺﾞｼｯｸM-PRO"/>
              <a:ea typeface="HG丸ｺﾞｼｯｸM-PRO"/>
              <a:cs typeface="HG丸ｺﾞｼｯｸM-PRO"/>
            </a:endParaRPr>
          </a:p>
          <a:p>
            <a:pPr algn="l"/>
            <a:endParaRPr lang="en-US" altLang="ja-JP" sz="1200"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［施設基準］</a:t>
            </a:r>
            <a:endParaRPr lang="en-US" altLang="ja-JP" sz="2400"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　情報通信機器を用いた診療を行うにつき十分な体制が整備されていること。</a:t>
            </a:r>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399F1A55-310A-03D3-72CD-C4111AF4CB99}"/>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BB355CFA-A267-31F8-92C3-9490EA1A37C2}"/>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0C29D28B-CD7B-1925-C4C9-94DF94D40AB8}"/>
              </a:ext>
            </a:extLst>
          </p:cNvPr>
          <p:cNvSpPr/>
          <p:nvPr/>
        </p:nvSpPr>
        <p:spPr>
          <a:xfrm>
            <a:off x="11189859"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4779A0FD-0E14-AF51-A46C-50AABE1F4BF3}"/>
              </a:ext>
            </a:extLst>
          </p:cNvPr>
          <p:cNvSpPr/>
          <p:nvPr/>
        </p:nvSpPr>
        <p:spPr>
          <a:xfrm>
            <a:off x="10191155"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93F91482-61F4-1EAD-D411-F9B4E5A8CE26}"/>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⑫</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歯科遠隔連携診療料の新設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14AF24DE-5F78-DC99-3CFC-B96CD9795FB3}"/>
              </a:ext>
            </a:extLst>
          </p:cNvPr>
          <p:cNvSpPr txBox="1">
            <a:spLocks/>
          </p:cNvSpPr>
          <p:nvPr/>
        </p:nvSpPr>
        <p:spPr>
          <a:xfrm>
            <a:off x="5265961" y="1840597"/>
            <a:ext cx="1545772" cy="660896"/>
          </a:xfrm>
          <a:prstGeom prst="rect">
            <a:avLst/>
          </a:prstGeom>
          <a:solidFill>
            <a:schemeClr val="bg1"/>
          </a:solidFill>
        </p:spPr>
        <p:txBody>
          <a:bodyPr vert="horz" lIns="0" tIns="0" rIns="0" bIns="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r"/>
            <a:r>
              <a:rPr lang="en-US" altLang="ja-JP" sz="2400" dirty="0">
                <a:solidFill>
                  <a:schemeClr val="tx1"/>
                </a:solidFill>
                <a:latin typeface="HG丸ｺﾞｼｯｸM-PRO"/>
                <a:ea typeface="HG丸ｺﾞｼｯｸM-PRO"/>
                <a:cs typeface="HG丸ｺﾞｼｯｸM-PRO"/>
              </a:rPr>
              <a:t>500</a:t>
            </a:r>
            <a:r>
              <a:rPr lang="ja-JP" altLang="en-US" sz="2400">
                <a:solidFill>
                  <a:schemeClr val="tx1"/>
                </a:solidFill>
                <a:latin typeface="HG丸ｺﾞｼｯｸM-PRO"/>
                <a:ea typeface="HG丸ｺﾞｼｯｸM-PRO"/>
                <a:cs typeface="HG丸ｺﾞｼｯｸM-PRO"/>
              </a:rPr>
              <a:t>点</a:t>
            </a: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a:p>
            <a:pPr algn="r"/>
            <a:endParaRPr lang="en-US" altLang="ja-JP" sz="2400" dirty="0">
              <a:solidFill>
                <a:schemeClr val="tx1"/>
              </a:solidFill>
              <a:latin typeface="HG丸ｺﾞｼｯｸM-PRO"/>
              <a:ea typeface="HG丸ｺﾞｼｯｸM-PRO"/>
              <a:cs typeface="HG丸ｺﾞｼｯｸM-PRO"/>
            </a:endParaRPr>
          </a:p>
        </p:txBody>
      </p:sp>
      <p:pic>
        <p:nvPicPr>
          <p:cNvPr id="13" name="図 12">
            <a:extLst>
              <a:ext uri="{FF2B5EF4-FFF2-40B4-BE49-F238E27FC236}">
                <a16:creationId xmlns:a16="http://schemas.microsoft.com/office/drawing/2014/main" id="{7A250F34-78F0-2806-3292-A454823EEC30}"/>
              </a:ext>
            </a:extLst>
          </p:cNvPr>
          <p:cNvPicPr>
            <a:picLocks noChangeAspect="1"/>
          </p:cNvPicPr>
          <p:nvPr/>
        </p:nvPicPr>
        <p:blipFill>
          <a:blip r:embed="rId2"/>
          <a:stretch>
            <a:fillRect/>
          </a:stretch>
        </p:blipFill>
        <p:spPr>
          <a:xfrm>
            <a:off x="4770492" y="5342692"/>
            <a:ext cx="2651016" cy="1543074"/>
          </a:xfrm>
          <a:prstGeom prst="rect">
            <a:avLst/>
          </a:prstGeom>
        </p:spPr>
      </p:pic>
      <p:sp>
        <p:nvSpPr>
          <p:cNvPr id="9" name="スライド番号プレースホルダー 8">
            <a:extLst>
              <a:ext uri="{FF2B5EF4-FFF2-40B4-BE49-F238E27FC236}">
                <a16:creationId xmlns:a16="http://schemas.microsoft.com/office/drawing/2014/main" id="{DA029B09-3ACD-ECA3-1AA9-34DE5C7BD6E7}"/>
              </a:ext>
            </a:extLst>
          </p:cNvPr>
          <p:cNvSpPr>
            <a:spLocks noGrp="1"/>
          </p:cNvSpPr>
          <p:nvPr>
            <p:ph type="sldNum" sz="quarter" idx="12"/>
          </p:nvPr>
        </p:nvSpPr>
        <p:spPr/>
        <p:txBody>
          <a:bodyPr/>
          <a:lstStyle/>
          <a:p>
            <a:fld id="{7F53A4F6-1DED-4042-94B1-26CBF9BCF6BA}" type="slidenum">
              <a:rPr kumimoji="1" lang="ja-JP" altLang="en-US" smtClean="0"/>
              <a:t>89</a:t>
            </a:fld>
            <a:endParaRPr kumimoji="1" lang="ja-JP" altLang="en-US"/>
          </a:p>
        </p:txBody>
      </p:sp>
    </p:spTree>
    <p:extLst>
      <p:ext uri="{BB962C8B-B14F-4D97-AF65-F5344CB8AC3E}">
        <p14:creationId xmlns:p14="http://schemas.microsoft.com/office/powerpoint/2010/main" val="125337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27504"/>
            <a:ext cx="10515600" cy="1325563"/>
          </a:xfrm>
        </p:spPr>
        <p:txBody>
          <a:bodyPr>
            <a:noAutofit/>
          </a:bodyPr>
          <a:lstStyle/>
          <a:p>
            <a:pPr algn="ctr"/>
            <a:r>
              <a:rPr lang="ja-JP" altLang="en-US" sz="4000">
                <a:solidFill>
                  <a:srgbClr val="FF0000"/>
                </a:solidFill>
                <a:latin typeface="HG丸ｺﾞｼｯｸM-PRO"/>
                <a:ea typeface="HG丸ｺﾞｼｯｸM-PRO"/>
                <a:cs typeface="HG丸ｺﾞｼｯｸM-PRO"/>
              </a:rPr>
              <a:t>医科一般診療所</a:t>
            </a:r>
            <a:r>
              <a:rPr lang="ja-JP" altLang="en-US" sz="4000">
                <a:latin typeface="HG丸ｺﾞｼｯｸM-PRO"/>
                <a:ea typeface="HG丸ｺﾞｼｯｸM-PRO"/>
                <a:cs typeface="HG丸ｺﾞｼｯｸM-PRO"/>
              </a:rPr>
              <a:t>の取り分（令和３年の場合）</a:t>
            </a:r>
            <a:endParaRPr lang="ja-JP" altLang="en-US" sz="4000" dirty="0">
              <a:latin typeface="HG丸ｺﾞｼｯｸM-PRO"/>
              <a:ea typeface="HG丸ｺﾞｼｯｸM-PRO"/>
              <a:cs typeface="HG丸ｺﾞｼｯｸM-PRO"/>
            </a:endParaRPr>
          </a:p>
        </p:txBody>
      </p:sp>
      <p:sp>
        <p:nvSpPr>
          <p:cNvPr id="3" name="コンテンツ プレースホルダー 2"/>
          <p:cNvSpPr>
            <a:spLocks noGrp="1"/>
          </p:cNvSpPr>
          <p:nvPr>
            <p:ph idx="1"/>
          </p:nvPr>
        </p:nvSpPr>
        <p:spPr>
          <a:xfrm>
            <a:off x="197224" y="1600200"/>
            <a:ext cx="11797552" cy="1359452"/>
          </a:xfrm>
        </p:spPr>
        <p:txBody>
          <a:bodyPr>
            <a:normAutofit/>
          </a:bodyPr>
          <a:lstStyle/>
          <a:p>
            <a:pPr marL="0" indent="0" algn="dist">
              <a:buNone/>
            </a:pPr>
            <a:r>
              <a:rPr lang="en-US" altLang="ja-JP" sz="3600" dirty="0">
                <a:latin typeface="HG丸ｺﾞｼｯｸM-PRO"/>
                <a:ea typeface="HG丸ｺﾞｼｯｸM-PRO"/>
                <a:cs typeface="HG丸ｺﾞｼｯｸM-PRO"/>
              </a:rPr>
              <a:t>45</a:t>
            </a:r>
            <a:r>
              <a:rPr lang="ja-JP" altLang="en-US" sz="3600">
                <a:latin typeface="HG丸ｺﾞｼｯｸM-PRO"/>
                <a:ea typeface="HG丸ｺﾞｼｯｸM-PRO"/>
                <a:cs typeface="HG丸ｺﾞｼｯｸM-PRO"/>
              </a:rPr>
              <a:t>兆</a:t>
            </a:r>
            <a:r>
              <a:rPr lang="en-US" altLang="ja-JP" sz="3600" dirty="0">
                <a:latin typeface="HG丸ｺﾞｼｯｸM-PRO"/>
                <a:ea typeface="HG丸ｺﾞｼｯｸM-PRO"/>
                <a:cs typeface="HG丸ｺﾞｼｯｸM-PRO"/>
              </a:rPr>
              <a:t>359</a:t>
            </a:r>
            <a:r>
              <a:rPr lang="ja-JP" altLang="en-US" sz="3600">
                <a:latin typeface="HG丸ｺﾞｼｯｸM-PRO"/>
                <a:ea typeface="HG丸ｺﾞｼｯｸM-PRO"/>
                <a:cs typeface="HG丸ｺﾞｼｯｸM-PRO"/>
              </a:rPr>
              <a:t>億円／年</a:t>
            </a:r>
            <a:r>
              <a:rPr lang="en-US" altLang="ja-JP" sz="3600" dirty="0">
                <a:latin typeface="HG丸ｺﾞｼｯｸM-PRO"/>
                <a:ea typeface="HG丸ｺﾞｼｯｸM-PRO"/>
                <a:cs typeface="HG丸ｺﾞｼｯｸM-PRO"/>
              </a:rPr>
              <a:t> ×</a:t>
            </a:r>
            <a:r>
              <a:rPr lang="en-US" altLang="en-US" sz="3600" dirty="0">
                <a:latin typeface="HG丸ｺﾞｼｯｸM-PRO"/>
                <a:ea typeface="HG丸ｺﾞｼｯｸM-PRO"/>
                <a:cs typeface="HG丸ｺﾞｼｯｸM-PRO"/>
              </a:rPr>
              <a:t> </a:t>
            </a:r>
            <a:r>
              <a:rPr lang="en-US" altLang="ja-JP" sz="3600" dirty="0">
                <a:latin typeface="HG丸ｺﾞｼｯｸM-PRO"/>
                <a:ea typeface="HG丸ｺﾞｼｯｸM-PRO"/>
                <a:cs typeface="HG丸ｺﾞｼｯｸM-PRO"/>
              </a:rPr>
              <a:t>20.1</a:t>
            </a:r>
            <a:r>
              <a:rPr lang="ja-JP" altLang="en-US" sz="3600">
                <a:latin typeface="HG丸ｺﾞｼｯｸM-PRO"/>
                <a:ea typeface="HG丸ｺﾞｼｯｸM-PRO"/>
                <a:cs typeface="HG丸ｺﾞｼｯｸM-PRO"/>
              </a:rPr>
              <a:t>％</a:t>
            </a:r>
            <a:r>
              <a:rPr lang="en-US" altLang="en-US" sz="3600" dirty="0">
                <a:latin typeface="HG丸ｺﾞｼｯｸM-PRO"/>
                <a:ea typeface="HG丸ｺﾞｼｯｸM-PRO"/>
                <a:cs typeface="HG丸ｺﾞｼｯｸM-PRO"/>
              </a:rPr>
              <a:t> </a:t>
            </a:r>
            <a:r>
              <a:rPr lang="ja-JP" altLang="en-US" sz="3600">
                <a:latin typeface="HG丸ｺﾞｼｯｸM-PRO"/>
                <a:ea typeface="HG丸ｺﾞｼｯｸM-PRO"/>
                <a:cs typeface="HG丸ｺﾞｼｯｸM-PRO"/>
              </a:rPr>
              <a:t>＝</a:t>
            </a:r>
            <a:r>
              <a:rPr lang="en-US" altLang="en-US" sz="3600" dirty="0">
                <a:latin typeface="HG丸ｺﾞｼｯｸM-PRO"/>
                <a:ea typeface="HG丸ｺﾞｼｯｸM-PRO"/>
                <a:cs typeface="HG丸ｺﾞｼｯｸM-PRO"/>
              </a:rPr>
              <a:t> </a:t>
            </a:r>
            <a:r>
              <a:rPr lang="en-US" altLang="ja-JP" sz="3600" dirty="0">
                <a:latin typeface="HG丸ｺﾞｼｯｸM-PRO"/>
                <a:ea typeface="HG丸ｺﾞｼｯｸM-PRO"/>
                <a:cs typeface="HG丸ｺﾞｼｯｸM-PRO"/>
              </a:rPr>
              <a:t>9</a:t>
            </a:r>
            <a:r>
              <a:rPr lang="ja-JP" altLang="en-US" sz="3600">
                <a:latin typeface="HG丸ｺﾞｼｯｸM-PRO"/>
                <a:ea typeface="HG丸ｺﾞｼｯｸM-PRO"/>
                <a:cs typeface="HG丸ｺﾞｼｯｸM-PRO"/>
              </a:rPr>
              <a:t>兆</a:t>
            </a:r>
            <a:r>
              <a:rPr lang="en-US" altLang="ja-JP" sz="3600" dirty="0">
                <a:latin typeface="HG丸ｺﾞｼｯｸM-PRO"/>
                <a:ea typeface="HG丸ｺﾞｼｯｸM-PRO"/>
                <a:cs typeface="HG丸ｺﾞｼｯｸM-PRO"/>
              </a:rPr>
              <a:t>1,391</a:t>
            </a:r>
            <a:r>
              <a:rPr lang="ja-JP" altLang="en-US" sz="3600">
                <a:latin typeface="HG丸ｺﾞｼｯｸM-PRO"/>
                <a:ea typeface="HG丸ｺﾞｼｯｸM-PRO"/>
                <a:cs typeface="HG丸ｺﾞｼｯｸM-PRO"/>
              </a:rPr>
              <a:t>億円</a:t>
            </a:r>
            <a:r>
              <a:rPr lang="ja-JP" altLang="en-US" sz="3600" dirty="0">
                <a:latin typeface="HG丸ｺﾞｼｯｸM-PRO"/>
                <a:ea typeface="HG丸ｺﾞｼｯｸM-PRO"/>
                <a:cs typeface="HG丸ｺﾞｼｯｸM-PRO"/>
              </a:rPr>
              <a:t>／年</a:t>
            </a:r>
          </a:p>
        </p:txBody>
      </p:sp>
      <p:sp>
        <p:nvSpPr>
          <p:cNvPr id="4" name="コンテンツ プレースホルダー 2"/>
          <p:cNvSpPr txBox="1">
            <a:spLocks/>
          </p:cNvSpPr>
          <p:nvPr/>
        </p:nvSpPr>
        <p:spPr>
          <a:xfrm>
            <a:off x="197224" y="2442283"/>
            <a:ext cx="11797552"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dist">
              <a:buNone/>
            </a:pPr>
            <a:r>
              <a:rPr lang="en-US" altLang="ja-JP" sz="3500" dirty="0">
                <a:latin typeface="HG丸ｺﾞｼｯｸM-PRO"/>
                <a:ea typeface="HG丸ｺﾞｼｯｸM-PRO"/>
                <a:cs typeface="HG丸ｺﾞｼｯｸM-PRO"/>
              </a:rPr>
              <a:t>9</a:t>
            </a:r>
            <a:r>
              <a:rPr lang="ja-JP" altLang="en-US" sz="3500">
                <a:latin typeface="HG丸ｺﾞｼｯｸM-PRO"/>
                <a:ea typeface="HG丸ｺﾞｼｯｸM-PRO"/>
                <a:cs typeface="HG丸ｺﾞｼｯｸM-PRO"/>
              </a:rPr>
              <a:t>兆</a:t>
            </a:r>
            <a:r>
              <a:rPr lang="en-US" altLang="ja-JP" sz="3500" dirty="0">
                <a:latin typeface="HG丸ｺﾞｼｯｸM-PRO"/>
                <a:ea typeface="HG丸ｺﾞｼｯｸM-PRO"/>
                <a:cs typeface="HG丸ｺﾞｼｯｸM-PRO"/>
              </a:rPr>
              <a:t>1,391</a:t>
            </a:r>
            <a:r>
              <a:rPr lang="ja-JP" altLang="en-US" sz="3500">
                <a:latin typeface="HG丸ｺﾞｼｯｸM-PRO"/>
                <a:ea typeface="HG丸ｺﾞｼｯｸM-PRO"/>
                <a:cs typeface="HG丸ｺﾞｼｯｸM-PRO"/>
              </a:rPr>
              <a:t>億円</a:t>
            </a:r>
            <a:r>
              <a:rPr lang="ja-JP" altLang="en-US" sz="3500" dirty="0">
                <a:latin typeface="HG丸ｺﾞｼｯｸM-PRO"/>
                <a:ea typeface="HG丸ｺﾞｼｯｸM-PRO"/>
                <a:cs typeface="HG丸ｺﾞｼｯｸM-PRO"/>
              </a:rPr>
              <a:t>／</a:t>
            </a:r>
            <a:r>
              <a:rPr lang="ja-JP" altLang="en-US" sz="3500">
                <a:latin typeface="HG丸ｺﾞｼｯｸM-PRO"/>
                <a:ea typeface="HG丸ｺﾞｼｯｸM-PRO"/>
                <a:cs typeface="HG丸ｺﾞｼｯｸM-PRO"/>
              </a:rPr>
              <a:t>年</a:t>
            </a:r>
            <a:r>
              <a:rPr lang="en-US" altLang="ja-JP" sz="3500" dirty="0">
                <a:latin typeface="HG丸ｺﾞｼｯｸM-PRO"/>
                <a:ea typeface="HG丸ｺﾞｼｯｸM-PRO"/>
                <a:cs typeface="HG丸ｺﾞｼｯｸM-PRO"/>
              </a:rPr>
              <a:t> ÷ 12</a:t>
            </a:r>
            <a:r>
              <a:rPr lang="ja-JP" altLang="en-US" sz="3500">
                <a:latin typeface="HG丸ｺﾞｼｯｸM-PRO"/>
                <a:ea typeface="HG丸ｺﾞｼｯｸM-PRO"/>
                <a:cs typeface="HG丸ｺﾞｼｯｸM-PRO"/>
              </a:rPr>
              <a:t>月</a:t>
            </a:r>
            <a:r>
              <a:rPr lang="en-US" altLang="ja-JP" sz="3500" dirty="0">
                <a:latin typeface="HG丸ｺﾞｼｯｸM-PRO"/>
                <a:ea typeface="HG丸ｺﾞｼｯｸM-PRO"/>
                <a:cs typeface="HG丸ｺﾞｼｯｸM-PRO"/>
              </a:rPr>
              <a:t> </a:t>
            </a:r>
            <a:r>
              <a:rPr lang="ja-JP" altLang="en-US" sz="3500">
                <a:latin typeface="HG丸ｺﾞｼｯｸM-PRO"/>
                <a:ea typeface="HG丸ｺﾞｼｯｸM-PRO"/>
                <a:cs typeface="HG丸ｺﾞｼｯｸM-PRO"/>
              </a:rPr>
              <a:t>＝</a:t>
            </a:r>
            <a:r>
              <a:rPr lang="en-US" altLang="ja-JP" sz="3500" dirty="0">
                <a:latin typeface="HG丸ｺﾞｼｯｸM-PRO"/>
                <a:ea typeface="HG丸ｺﾞｼｯｸM-PRO"/>
                <a:cs typeface="HG丸ｺﾞｼｯｸM-PRO"/>
              </a:rPr>
              <a:t> 7,615</a:t>
            </a:r>
            <a:r>
              <a:rPr lang="ja-JP" altLang="en-US" sz="3500">
                <a:latin typeface="HG丸ｺﾞｼｯｸM-PRO"/>
                <a:ea typeface="HG丸ｺﾞｼｯｸM-PRO"/>
                <a:cs typeface="HG丸ｺﾞｼｯｸM-PRO"/>
              </a:rPr>
              <a:t>億</a:t>
            </a:r>
            <a:r>
              <a:rPr lang="en-US" altLang="ja-JP" sz="3500" dirty="0">
                <a:latin typeface="HG丸ｺﾞｼｯｸM-PRO"/>
                <a:ea typeface="HG丸ｺﾞｼｯｸM-PRO"/>
                <a:cs typeface="HG丸ｺﾞｼｯｸM-PRO"/>
              </a:rPr>
              <a:t>9,166</a:t>
            </a:r>
            <a:r>
              <a:rPr lang="ja-JP" altLang="en-US" sz="3500">
                <a:latin typeface="HG丸ｺﾞｼｯｸM-PRO"/>
                <a:ea typeface="HG丸ｺﾞｼｯｸM-PRO"/>
                <a:cs typeface="HG丸ｺﾞｼｯｸM-PRO"/>
              </a:rPr>
              <a:t>万円</a:t>
            </a:r>
            <a:r>
              <a:rPr lang="ja-JP" altLang="en-US" sz="3500" dirty="0">
                <a:latin typeface="HG丸ｺﾞｼｯｸM-PRO"/>
                <a:ea typeface="HG丸ｺﾞｼｯｸM-PRO"/>
                <a:cs typeface="HG丸ｺﾞｼｯｸM-PRO"/>
              </a:rPr>
              <a:t>／月</a:t>
            </a:r>
          </a:p>
        </p:txBody>
      </p:sp>
      <p:sp>
        <p:nvSpPr>
          <p:cNvPr id="5" name="コンテンツ プレースホルダー 2"/>
          <p:cNvSpPr txBox="1">
            <a:spLocks/>
          </p:cNvSpPr>
          <p:nvPr/>
        </p:nvSpPr>
        <p:spPr>
          <a:xfrm>
            <a:off x="318051" y="3766224"/>
            <a:ext cx="11676723" cy="1359452"/>
          </a:xfrm>
          <a:prstGeom prst="rect">
            <a:avLst/>
          </a:prstGeom>
        </p:spPr>
        <p:txBody>
          <a:bodyPr vert="horz" wrap="none" lIns="0" tIns="45720" rIns="0" bIns="45720" rtlCol="0" anchor="ctr" anchorCtr="0">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ja-JP" altLang="en-US" sz="3300">
                <a:solidFill>
                  <a:srgbClr val="FF0000"/>
                </a:solidFill>
                <a:latin typeface="HG丸ｺﾞｼｯｸM-PRO"/>
                <a:ea typeface="HG丸ｺﾞｼｯｸM-PRO"/>
                <a:cs typeface="HG丸ｺﾞｼｯｸM-PRO"/>
              </a:rPr>
              <a:t>令和３年</a:t>
            </a:r>
            <a:r>
              <a:rPr lang="ja-JP" altLang="en-US" sz="3300" dirty="0">
                <a:solidFill>
                  <a:srgbClr val="FF0000"/>
                </a:solidFill>
                <a:latin typeface="HG丸ｺﾞｼｯｸM-PRO"/>
                <a:ea typeface="HG丸ｺﾞｼｯｸM-PRO"/>
                <a:cs typeface="HG丸ｺﾞｼｯｸM-PRO"/>
              </a:rPr>
              <a:t>の</a:t>
            </a:r>
            <a:r>
              <a:rPr lang="ja-JP" altLang="en-US" sz="3300">
                <a:solidFill>
                  <a:srgbClr val="FF0000"/>
                </a:solidFill>
                <a:latin typeface="HG丸ｺﾞｼｯｸM-PRO"/>
                <a:ea typeface="HG丸ｺﾞｼｯｸM-PRO"/>
                <a:cs typeface="HG丸ｺﾞｼｯｸM-PRO"/>
              </a:rPr>
              <a:t>日本の診療所に従事する医師</a:t>
            </a:r>
            <a:r>
              <a:rPr lang="ja-JP" altLang="en-US" sz="3300" dirty="0">
                <a:solidFill>
                  <a:srgbClr val="FF0000"/>
                </a:solidFill>
                <a:latin typeface="HG丸ｺﾞｼｯｸM-PRO"/>
                <a:ea typeface="HG丸ｺﾞｼｯｸM-PRO"/>
                <a:cs typeface="HG丸ｺﾞｼｯｸM-PRO"/>
              </a:rPr>
              <a:t>人口 </a:t>
            </a:r>
            <a:r>
              <a:rPr lang="ja-JP" altLang="en-US" sz="3300">
                <a:solidFill>
                  <a:srgbClr val="FF0000"/>
                </a:solidFill>
                <a:latin typeface="HG丸ｺﾞｼｯｸM-PRO"/>
                <a:ea typeface="HG丸ｺﾞｼｯｸM-PRO"/>
                <a:cs typeface="HG丸ｺﾞｼｯｸM-PRO"/>
              </a:rPr>
              <a:t>＝ </a:t>
            </a:r>
            <a:r>
              <a:rPr lang="en-US" altLang="ja-JP" sz="3300" dirty="0">
                <a:solidFill>
                  <a:srgbClr val="FF0000"/>
                </a:solidFill>
                <a:latin typeface="HG丸ｺﾞｼｯｸM-PRO"/>
                <a:ea typeface="HG丸ｺﾞｼｯｸM-PRO"/>
                <a:cs typeface="HG丸ｺﾞｼｯｸM-PRO"/>
              </a:rPr>
              <a:t>107,287</a:t>
            </a:r>
            <a:r>
              <a:rPr lang="ja-JP" altLang="en-US" sz="3300">
                <a:solidFill>
                  <a:srgbClr val="FF0000"/>
                </a:solidFill>
                <a:latin typeface="HG丸ｺﾞｼｯｸM-PRO"/>
                <a:ea typeface="HG丸ｺﾞｼｯｸM-PRO"/>
                <a:cs typeface="HG丸ｺﾞｼｯｸM-PRO"/>
              </a:rPr>
              <a:t>人</a:t>
            </a:r>
            <a:endParaRPr lang="en-US" altLang="ja-JP" sz="3300" dirty="0">
              <a:solidFill>
                <a:srgbClr val="FF0000"/>
              </a:solidFill>
              <a:latin typeface="HG丸ｺﾞｼｯｸM-PRO"/>
              <a:ea typeface="HG丸ｺﾞｼｯｸM-PRO"/>
              <a:cs typeface="HG丸ｺﾞｼｯｸM-PRO"/>
            </a:endParaRPr>
          </a:p>
          <a:p>
            <a:pPr marL="0" indent="0" algn="r">
              <a:lnSpc>
                <a:spcPts val="1480"/>
              </a:lnSpc>
              <a:buNone/>
            </a:pPr>
            <a:r>
              <a:rPr lang="ja-JP" altLang="en-US" sz="1400">
                <a:latin typeface="MS PGothic" panose="020B0600070205080204" pitchFamily="34" charset="-128"/>
                <a:ea typeface="MS PGothic" panose="020B0600070205080204" pitchFamily="34" charset="-128"/>
                <a:cs typeface="HG丸ｺﾞｼｯｸM-PRO"/>
              </a:rPr>
              <a:t>＊令和２年と令和４年の平均値　　</a:t>
            </a:r>
            <a:endParaRPr lang="ja-JP" altLang="en-US" sz="1400" dirty="0">
              <a:latin typeface="MS PGothic" panose="020B0600070205080204" pitchFamily="34" charset="-128"/>
              <a:ea typeface="MS PGothic" panose="020B0600070205080204" pitchFamily="34" charset="-128"/>
              <a:cs typeface="HG丸ｺﾞｼｯｸM-PRO"/>
            </a:endParaRPr>
          </a:p>
        </p:txBody>
      </p:sp>
      <p:sp>
        <p:nvSpPr>
          <p:cNvPr id="6" name="コンテンツ プレースホルダー 2"/>
          <p:cNvSpPr txBox="1">
            <a:spLocks/>
          </p:cNvSpPr>
          <p:nvPr/>
        </p:nvSpPr>
        <p:spPr>
          <a:xfrm>
            <a:off x="197223" y="4988341"/>
            <a:ext cx="7581803"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3000" dirty="0">
                <a:latin typeface="HG丸ｺﾞｼｯｸM-PRO"/>
                <a:ea typeface="HG丸ｺﾞｼｯｸM-PRO"/>
                <a:cs typeface="HG丸ｺﾞｼｯｸM-PRO"/>
              </a:rPr>
              <a:t>7,615</a:t>
            </a:r>
            <a:r>
              <a:rPr lang="ja-JP" altLang="en-US" sz="3000">
                <a:latin typeface="HG丸ｺﾞｼｯｸM-PRO"/>
                <a:ea typeface="HG丸ｺﾞｼｯｸM-PRO"/>
                <a:cs typeface="HG丸ｺﾞｼｯｸM-PRO"/>
              </a:rPr>
              <a:t>億</a:t>
            </a:r>
            <a:r>
              <a:rPr lang="en-US" altLang="ja-JP" sz="3000" dirty="0">
                <a:latin typeface="HG丸ｺﾞｼｯｸM-PRO"/>
                <a:ea typeface="HG丸ｺﾞｼｯｸM-PRO"/>
                <a:cs typeface="HG丸ｺﾞｼｯｸM-PRO"/>
              </a:rPr>
              <a:t>9,166</a:t>
            </a:r>
            <a:r>
              <a:rPr lang="ja-JP" altLang="en-US" sz="3000">
                <a:latin typeface="HG丸ｺﾞｼｯｸM-PRO"/>
                <a:ea typeface="HG丸ｺﾞｼｯｸM-PRO"/>
                <a:cs typeface="HG丸ｺﾞｼｯｸM-PRO"/>
              </a:rPr>
              <a:t>万円</a:t>
            </a:r>
            <a:r>
              <a:rPr lang="ja-JP" altLang="en-US" sz="3000" dirty="0">
                <a:latin typeface="HG丸ｺﾞｼｯｸM-PRO"/>
                <a:ea typeface="HG丸ｺﾞｼｯｸM-PRO"/>
                <a:cs typeface="HG丸ｺﾞｼｯｸM-PRO"/>
              </a:rPr>
              <a:t>／月</a:t>
            </a:r>
            <a:r>
              <a:rPr lang="en-US" altLang="ja-JP" sz="3000" dirty="0">
                <a:latin typeface="HG丸ｺﾞｼｯｸM-PRO"/>
                <a:ea typeface="HG丸ｺﾞｼｯｸM-PRO"/>
                <a:cs typeface="HG丸ｺﾞｼｯｸM-PRO"/>
              </a:rPr>
              <a:t>÷ </a:t>
            </a:r>
            <a:r>
              <a:rPr lang="en-US" altLang="ja-JP" sz="3000" dirty="0">
                <a:solidFill>
                  <a:srgbClr val="FF0000"/>
                </a:solidFill>
                <a:latin typeface="HG丸ｺﾞｼｯｸM-PRO"/>
                <a:ea typeface="HG丸ｺﾞｼｯｸM-PRO"/>
                <a:cs typeface="HG丸ｺﾞｼｯｸM-PRO"/>
              </a:rPr>
              <a:t>107,287</a:t>
            </a:r>
            <a:r>
              <a:rPr lang="ja-JP" altLang="en-US" sz="3000">
                <a:solidFill>
                  <a:srgbClr val="FF0000"/>
                </a:solidFill>
                <a:latin typeface="HG丸ｺﾞｼｯｸM-PRO"/>
                <a:ea typeface="HG丸ｺﾞｼｯｸM-PRO"/>
                <a:cs typeface="HG丸ｺﾞｼｯｸM-PRO"/>
              </a:rPr>
              <a:t>人</a:t>
            </a:r>
            <a:r>
              <a:rPr lang="en-US" altLang="ja-JP" sz="3000" dirty="0">
                <a:solidFill>
                  <a:srgbClr val="0432FF"/>
                </a:solidFill>
                <a:latin typeface="HG丸ｺﾞｼｯｸM-PRO"/>
                <a:ea typeface="HG丸ｺﾞｼｯｸM-PRO"/>
                <a:cs typeface="HG丸ｺﾞｼｯｸM-PRO"/>
              </a:rPr>
              <a:t> </a:t>
            </a:r>
            <a:r>
              <a:rPr lang="en-US" altLang="ja-JP" sz="3000" dirty="0">
                <a:latin typeface="HG丸ｺﾞｼｯｸM-PRO"/>
                <a:ea typeface="HG丸ｺﾞｼｯｸM-PRO"/>
                <a:cs typeface="HG丸ｺﾞｼｯｸM-PRO"/>
              </a:rPr>
              <a:t>≒</a:t>
            </a:r>
            <a:endParaRPr lang="ja-JP" altLang="en-US" sz="3000" dirty="0">
              <a:solidFill>
                <a:srgbClr val="FF0000"/>
              </a:solidFill>
              <a:latin typeface="HG丸ｺﾞｼｯｸM-PRO"/>
              <a:ea typeface="HG丸ｺﾞｼｯｸM-PRO"/>
              <a:cs typeface="HG丸ｺﾞｼｯｸM-PRO"/>
            </a:endParaRPr>
          </a:p>
        </p:txBody>
      </p:sp>
      <p:sp>
        <p:nvSpPr>
          <p:cNvPr id="7" name="コンテンツ プレースホルダー 2"/>
          <p:cNvSpPr txBox="1">
            <a:spLocks/>
          </p:cNvSpPr>
          <p:nvPr/>
        </p:nvSpPr>
        <p:spPr>
          <a:xfrm>
            <a:off x="7147725" y="4945923"/>
            <a:ext cx="4847049" cy="1359452"/>
          </a:xfrm>
          <a:prstGeom prst="rect">
            <a:avLst/>
          </a:prstGeom>
        </p:spPr>
        <p:txBody>
          <a:bodyPr vert="horz" wrap="none"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buNone/>
            </a:pPr>
            <a:r>
              <a:rPr lang="en-US" altLang="ja-JP" sz="3600" b="1" u="sng" dirty="0">
                <a:solidFill>
                  <a:srgbClr val="0432FF"/>
                </a:solidFill>
                <a:latin typeface="HG丸ｺﾞｼｯｸM-PRO"/>
                <a:ea typeface="HG丸ｺﾞｼｯｸM-PRO"/>
                <a:cs typeface="HG丸ｺﾞｼｯｸM-PRO"/>
              </a:rPr>
              <a:t>7,098,639</a:t>
            </a:r>
            <a:r>
              <a:rPr lang="ja-JP" altLang="en-US" sz="3600" b="1" u="sng">
                <a:solidFill>
                  <a:srgbClr val="0432FF"/>
                </a:solidFill>
                <a:latin typeface="HG丸ｺﾞｼｯｸM-PRO"/>
                <a:ea typeface="HG丸ｺﾞｼｯｸM-PRO"/>
                <a:cs typeface="HG丸ｺﾞｼｯｸM-PRO"/>
              </a:rPr>
              <a:t>円</a:t>
            </a:r>
            <a:r>
              <a:rPr lang="ja-JP" altLang="en-US" sz="3600" b="1" u="sng" dirty="0">
                <a:solidFill>
                  <a:srgbClr val="0432FF"/>
                </a:solidFill>
                <a:latin typeface="HG丸ｺﾞｼｯｸM-PRO"/>
                <a:ea typeface="HG丸ｺﾞｼｯｸM-PRO"/>
                <a:cs typeface="HG丸ｺﾞｼｯｸM-PRO"/>
              </a:rPr>
              <a:t>／月</a:t>
            </a:r>
          </a:p>
        </p:txBody>
      </p:sp>
      <p:sp>
        <p:nvSpPr>
          <p:cNvPr id="8" name="スライド番号プレースホルダー 7">
            <a:extLst>
              <a:ext uri="{FF2B5EF4-FFF2-40B4-BE49-F238E27FC236}">
                <a16:creationId xmlns:a16="http://schemas.microsoft.com/office/drawing/2014/main" id="{055C8D97-F36E-564F-6A80-D0E3EA4D14DE}"/>
              </a:ext>
            </a:extLst>
          </p:cNvPr>
          <p:cNvSpPr>
            <a:spLocks noGrp="1"/>
          </p:cNvSpPr>
          <p:nvPr>
            <p:ph type="sldNum" sz="quarter" idx="12"/>
          </p:nvPr>
        </p:nvSpPr>
        <p:spPr/>
        <p:txBody>
          <a:bodyPr/>
          <a:lstStyle/>
          <a:p>
            <a:fld id="{7F53A4F6-1DED-4042-94B1-26CBF9BCF6BA}" type="slidenum">
              <a:rPr kumimoji="1" lang="ja-JP" altLang="en-US" smtClean="0"/>
              <a:t>9</a:t>
            </a:fld>
            <a:endParaRPr kumimoji="1" lang="ja-JP" altLang="en-US"/>
          </a:p>
        </p:txBody>
      </p:sp>
    </p:spTree>
    <p:extLst>
      <p:ext uri="{BB962C8B-B14F-4D97-AF65-F5344CB8AC3E}">
        <p14:creationId xmlns:p14="http://schemas.microsoft.com/office/powerpoint/2010/main" val="238792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1700"/>
                            </p:stCondLst>
                            <p:childTnLst>
                              <p:par>
                                <p:cTn id="24" presetID="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キャッシュレジスタ"/>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6748-2D1A-0BCA-68C7-03B32B73179C}"/>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6C53916A-DE1F-CA79-E2B7-0C6CE430ADC1}"/>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a:solidFill>
                  <a:schemeClr val="tx1"/>
                </a:solidFill>
                <a:latin typeface="HG丸ｺﾞｼｯｸM-PRO"/>
                <a:ea typeface="HG丸ｺﾞｼｯｸM-PRO"/>
                <a:cs typeface="HG丸ｺﾞｼｯｸM-PRO"/>
              </a:rPr>
              <a:t>［算定要件］</a:t>
            </a:r>
            <a:endParaRPr lang="en-US" altLang="ja-JP" sz="2400" dirty="0">
              <a:solidFill>
                <a:schemeClr val="tx1"/>
              </a:solidFill>
              <a:latin typeface="HG丸ｺﾞｼｯｸM-PRO"/>
              <a:ea typeface="HG丸ｺﾞｼｯｸM-PRO"/>
              <a:cs typeface="HG丸ｺﾞｼｯｸM-PRO"/>
            </a:endParaRPr>
          </a:p>
          <a:p>
            <a:pPr algn="l"/>
            <a:r>
              <a:rPr lang="ja-JP" altLang="en-US" sz="2400">
                <a:solidFill>
                  <a:schemeClr val="tx1"/>
                </a:solidFill>
                <a:latin typeface="HG丸ｺﾞｼｯｸM-PRO"/>
                <a:ea typeface="HG丸ｺﾞｼｯｸM-PRO"/>
                <a:cs typeface="HG丸ｺﾞｼｯｸM-PRO"/>
              </a:rPr>
              <a:t>　施設基準を満たす保険医療機関にて</a:t>
            </a:r>
            <a:r>
              <a:rPr lang="ja-JP" altLang="en-US" sz="2400">
                <a:solidFill>
                  <a:srgbClr val="FF0000"/>
                </a:solidFill>
                <a:latin typeface="HG丸ｺﾞｼｯｸM-PRO"/>
                <a:ea typeface="HG丸ｺﾞｼｯｸM-PRO"/>
                <a:cs typeface="HG丸ｺﾞｼｯｸM-PRO"/>
              </a:rPr>
              <a:t>対面診療を行っている外来患者</a:t>
            </a:r>
            <a:r>
              <a:rPr lang="ja-JP" altLang="en-US" sz="2400">
                <a:solidFill>
                  <a:schemeClr val="tx1"/>
                </a:solidFill>
                <a:latin typeface="HG丸ｺﾞｼｯｸM-PRO"/>
                <a:ea typeface="HG丸ｺﾞｼｯｸM-PRO"/>
                <a:cs typeface="HG丸ｺﾞｼｯｸM-PRO"/>
              </a:rPr>
              <a:t>のうち、別に</a:t>
            </a:r>
            <a:r>
              <a:rPr lang="ja-JP" altLang="en-US" sz="2400">
                <a:solidFill>
                  <a:srgbClr val="FF0000"/>
                </a:solidFill>
                <a:latin typeface="HG丸ｺﾞｼｯｸM-PRO"/>
                <a:ea typeface="HG丸ｺﾞｼｯｸM-PRO"/>
                <a:cs typeface="HG丸ｺﾞｼｯｸM-PRO"/>
              </a:rPr>
              <a:t>厚生労働大臣が定めるもの</a:t>
            </a:r>
            <a:r>
              <a:rPr lang="ja-JP" altLang="en-US" sz="2400">
                <a:solidFill>
                  <a:schemeClr val="tx1"/>
                </a:solidFill>
                <a:latin typeface="HG丸ｺﾞｼｯｸM-PRO"/>
                <a:ea typeface="HG丸ｺﾞｼｯｸM-PRO"/>
                <a:cs typeface="HG丸ｺﾞｼｯｸM-PRO"/>
              </a:rPr>
              <a:t>に対して症状の確認等を目的として、患者の同意の下、当該施設基準を満たし当該疾患に関する専門的な診療を行っている他の保険医療機関の歯科医師と</a:t>
            </a:r>
            <a:r>
              <a:rPr lang="ja-JP" altLang="en-US" sz="2400">
                <a:solidFill>
                  <a:srgbClr val="FF0000"/>
                </a:solidFill>
                <a:latin typeface="HG丸ｺﾞｼｯｸM-PRO"/>
                <a:ea typeface="HG丸ｺﾞｼｯｸM-PRO"/>
                <a:cs typeface="HG丸ｺﾞｼｯｸM-PRO"/>
              </a:rPr>
              <a:t>事前に診療情報を共有</a:t>
            </a:r>
            <a:r>
              <a:rPr lang="ja-JP" altLang="en-US" sz="2400">
                <a:solidFill>
                  <a:schemeClr val="tx1"/>
                </a:solidFill>
                <a:latin typeface="HG丸ｺﾞｼｯｸM-PRO"/>
                <a:ea typeface="HG丸ｺﾞｼｯｸM-PRO"/>
                <a:cs typeface="HG丸ｺﾞｼｯｸM-PRO"/>
              </a:rPr>
              <a:t>し、患者の来院時に</a:t>
            </a:r>
            <a:r>
              <a:rPr lang="ja-JP" altLang="en-US" sz="2400">
                <a:solidFill>
                  <a:srgbClr val="FF0000"/>
                </a:solidFill>
                <a:latin typeface="HG丸ｺﾞｼｯｸM-PRO"/>
                <a:ea typeface="HG丸ｺﾞｼｯｸM-PRO"/>
                <a:cs typeface="HG丸ｺﾞｼｯｸM-PRO"/>
              </a:rPr>
              <a:t>情報通信機器を用いて</a:t>
            </a:r>
            <a:r>
              <a:rPr lang="ja-JP" altLang="en-US" sz="2400">
                <a:solidFill>
                  <a:schemeClr val="tx1"/>
                </a:solidFill>
                <a:latin typeface="HG丸ｺﾞｼｯｸM-PRO"/>
                <a:ea typeface="HG丸ｺﾞｼｯｸM-PRO"/>
                <a:cs typeface="HG丸ｺﾞｼｯｸM-PRO"/>
              </a:rPr>
              <a:t>連携した診療を行った場合に、</a:t>
            </a:r>
            <a:r>
              <a:rPr lang="ja-JP" altLang="en-US" sz="2400">
                <a:solidFill>
                  <a:srgbClr val="FF0000"/>
                </a:solidFill>
                <a:latin typeface="HG丸ｺﾞｼｯｸM-PRO"/>
                <a:ea typeface="HG丸ｺﾞｼｯｸM-PRO"/>
                <a:cs typeface="HG丸ｺﾞｼｯｸM-PRO"/>
              </a:rPr>
              <a:t>３月に１回</a:t>
            </a:r>
            <a:r>
              <a:rPr lang="ja-JP" altLang="en-US" sz="2400">
                <a:solidFill>
                  <a:schemeClr val="tx1"/>
                </a:solidFill>
                <a:latin typeface="HG丸ｺﾞｼｯｸM-PRO"/>
                <a:ea typeface="HG丸ｺﾞｼｯｸM-PRO"/>
                <a:cs typeface="HG丸ｺﾞｼｯｸM-PRO"/>
              </a:rPr>
              <a:t>に限り算定する。</a:t>
            </a:r>
            <a:endParaRPr lang="en-US" altLang="ja-JP" sz="2400" dirty="0">
              <a:solidFill>
                <a:schemeClr val="tx1"/>
              </a:solidFill>
              <a:latin typeface="HG丸ｺﾞｼｯｸM-PRO"/>
              <a:ea typeface="HG丸ｺﾞｼｯｸM-PRO"/>
              <a:cs typeface="HG丸ｺﾞｼｯｸM-PRO"/>
            </a:endParaRPr>
          </a:p>
        </p:txBody>
      </p:sp>
      <p:sp>
        <p:nvSpPr>
          <p:cNvPr id="2" name="タイトル 1">
            <a:extLst>
              <a:ext uri="{FF2B5EF4-FFF2-40B4-BE49-F238E27FC236}">
                <a16:creationId xmlns:a16="http://schemas.microsoft.com/office/drawing/2014/main" id="{F947FDD3-3AA8-9FFA-ED01-37CCA112F19D}"/>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3C69EEE2-93E9-159B-BF23-88621870B2AA}"/>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六角形 3">
            <a:extLst>
              <a:ext uri="{FF2B5EF4-FFF2-40B4-BE49-F238E27FC236}">
                <a16:creationId xmlns:a16="http://schemas.microsoft.com/office/drawing/2014/main" id="{14992DC4-396B-3219-68AE-FA0D24985035}"/>
              </a:ext>
            </a:extLst>
          </p:cNvPr>
          <p:cNvSpPr/>
          <p:nvPr/>
        </p:nvSpPr>
        <p:spPr>
          <a:xfrm>
            <a:off x="11189859" y="6006489"/>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6" name="六角形 5">
            <a:extLst>
              <a:ext uri="{FF2B5EF4-FFF2-40B4-BE49-F238E27FC236}">
                <a16:creationId xmlns:a16="http://schemas.microsoft.com/office/drawing/2014/main" id="{3DEA0C5C-FB31-CA72-27B3-A3D897CC3024}"/>
              </a:ext>
            </a:extLst>
          </p:cNvPr>
          <p:cNvSpPr/>
          <p:nvPr/>
        </p:nvSpPr>
        <p:spPr>
          <a:xfrm>
            <a:off x="10191155" y="6006489"/>
            <a:ext cx="998704" cy="850701"/>
          </a:xfrm>
          <a:prstGeom prst="hexagon">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HG丸ｺﾞｼｯｸM-PRO"/>
                <a:ea typeface="HG丸ｺﾞｼｯｸM-PRO"/>
                <a:cs typeface="HG丸ｺﾞｼｯｸM-PRO"/>
              </a:rPr>
              <a:t>新設</a:t>
            </a:r>
            <a:endParaRPr kumimoji="1" lang="ja-JP" altLang="en-US" dirty="0">
              <a:latin typeface="HG丸ｺﾞｼｯｸM-PRO"/>
              <a:ea typeface="HG丸ｺﾞｼｯｸM-PRO"/>
              <a:cs typeface="HG丸ｺﾞｼｯｸM-PRO"/>
            </a:endParaRPr>
          </a:p>
        </p:txBody>
      </p:sp>
      <p:sp>
        <p:nvSpPr>
          <p:cNvPr id="8" name="タイトル 1">
            <a:extLst>
              <a:ext uri="{FF2B5EF4-FFF2-40B4-BE49-F238E27FC236}">
                <a16:creationId xmlns:a16="http://schemas.microsoft.com/office/drawing/2014/main" id="{4295E654-A267-FD5E-9E3F-8346B01CB5EE}"/>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⑫</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歯科遠隔連携診療料の新設</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5" name="図 4">
            <a:extLst>
              <a:ext uri="{FF2B5EF4-FFF2-40B4-BE49-F238E27FC236}">
                <a16:creationId xmlns:a16="http://schemas.microsoft.com/office/drawing/2014/main" id="{63BA49A2-7D7F-7CC8-CFD1-156E55229BFA}"/>
              </a:ext>
            </a:extLst>
          </p:cNvPr>
          <p:cNvPicPr>
            <a:picLocks noChangeAspect="1"/>
          </p:cNvPicPr>
          <p:nvPr/>
        </p:nvPicPr>
        <p:blipFill>
          <a:blip r:embed="rId3"/>
          <a:stretch>
            <a:fillRect/>
          </a:stretch>
        </p:blipFill>
        <p:spPr>
          <a:xfrm>
            <a:off x="5399190" y="4171407"/>
            <a:ext cx="4791965" cy="2789254"/>
          </a:xfrm>
          <a:prstGeom prst="rect">
            <a:avLst/>
          </a:prstGeom>
        </p:spPr>
      </p:pic>
      <p:sp>
        <p:nvSpPr>
          <p:cNvPr id="9" name="角丸四角形吹き出し 8">
            <a:extLst>
              <a:ext uri="{FF2B5EF4-FFF2-40B4-BE49-F238E27FC236}">
                <a16:creationId xmlns:a16="http://schemas.microsoft.com/office/drawing/2014/main" id="{0430760E-961B-37B1-18DF-E2105FA605C2}"/>
              </a:ext>
            </a:extLst>
          </p:cNvPr>
          <p:cNvSpPr/>
          <p:nvPr/>
        </p:nvSpPr>
        <p:spPr>
          <a:xfrm>
            <a:off x="424345" y="4896890"/>
            <a:ext cx="4561993" cy="1109599"/>
          </a:xfrm>
          <a:prstGeom prst="wedgeRoundRectCallout">
            <a:avLst>
              <a:gd name="adj1" fmla="val -20864"/>
              <a:gd name="adj2" fmla="val -246667"/>
              <a:gd name="adj3" fmla="val 1666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r>
              <a:rPr lang="ja-JP" altLang="en-US" sz="1600">
                <a:solidFill>
                  <a:schemeClr val="bg1"/>
                </a:solidFill>
                <a:latin typeface="HG丸ｺﾞｼｯｸM-PRO"/>
                <a:ea typeface="HG丸ｺﾞｼｯｸM-PRO"/>
                <a:cs typeface="HG丸ｺﾞｼｯｸM-PRO"/>
              </a:rPr>
              <a:t>①</a:t>
            </a:r>
            <a:r>
              <a:rPr lang="en-US" altLang="ja-JP" sz="1600" dirty="0">
                <a:solidFill>
                  <a:schemeClr val="bg1"/>
                </a:solidFill>
                <a:latin typeface="HG丸ｺﾞｼｯｸM-PRO"/>
                <a:ea typeface="HG丸ｺﾞｼｯｸM-PRO"/>
                <a:cs typeface="HG丸ｺﾞｼｯｸM-PRO"/>
              </a:rPr>
              <a:t> </a:t>
            </a:r>
            <a:r>
              <a:rPr lang="ja-JP" altLang="en-US" sz="1600">
                <a:solidFill>
                  <a:schemeClr val="bg1"/>
                </a:solidFill>
                <a:latin typeface="HG丸ｺﾞｼｯｸM-PRO"/>
                <a:ea typeface="HG丸ｺﾞｼｯｸM-PRO"/>
                <a:cs typeface="HG丸ｺﾞｼｯｸM-PRO"/>
              </a:rPr>
              <a:t>口腔領域の悪性新生物の術後</a:t>
            </a:r>
            <a:endParaRPr lang="en-US" altLang="ja-JP" sz="1600" dirty="0">
              <a:solidFill>
                <a:schemeClr val="bg1"/>
              </a:solidFill>
              <a:latin typeface="HG丸ｺﾞｼｯｸM-PRO"/>
              <a:ea typeface="HG丸ｺﾞｼｯｸM-PRO"/>
              <a:cs typeface="HG丸ｺﾞｼｯｸM-PRO"/>
            </a:endParaRPr>
          </a:p>
          <a:p>
            <a:r>
              <a:rPr lang="ja-JP" altLang="en-US" sz="1600">
                <a:solidFill>
                  <a:schemeClr val="bg1"/>
                </a:solidFill>
                <a:latin typeface="HG丸ｺﾞｼｯｸM-PRO"/>
                <a:ea typeface="HG丸ｺﾞｼｯｸM-PRO"/>
                <a:cs typeface="HG丸ｺﾞｼｯｸM-PRO"/>
              </a:rPr>
              <a:t>②</a:t>
            </a:r>
            <a:r>
              <a:rPr lang="en-US" altLang="ja-JP" sz="1600" dirty="0">
                <a:solidFill>
                  <a:schemeClr val="bg1"/>
                </a:solidFill>
                <a:latin typeface="HG丸ｺﾞｼｯｸM-PRO"/>
                <a:ea typeface="HG丸ｺﾞｼｯｸM-PRO"/>
                <a:cs typeface="HG丸ｺﾞｼｯｸM-PRO"/>
              </a:rPr>
              <a:t> </a:t>
            </a:r>
            <a:r>
              <a:rPr lang="ja-JP" altLang="en-US" sz="1600">
                <a:solidFill>
                  <a:schemeClr val="bg1"/>
                </a:solidFill>
                <a:latin typeface="HG丸ｺﾞｼｯｸM-PRO"/>
                <a:ea typeface="HG丸ｺﾞｼｯｸM-PRO"/>
                <a:cs typeface="HG丸ｺﾞｼｯｸM-PRO"/>
              </a:rPr>
              <a:t>口腔軟組織の疾患（難治性のものに限る。）</a:t>
            </a:r>
            <a:endParaRPr lang="en-US" altLang="ja-JP" sz="1600" dirty="0">
              <a:solidFill>
                <a:schemeClr val="bg1"/>
              </a:solidFill>
              <a:latin typeface="HG丸ｺﾞｼｯｸM-PRO"/>
              <a:ea typeface="HG丸ｺﾞｼｯｸM-PRO"/>
              <a:cs typeface="HG丸ｺﾞｼｯｸM-PRO"/>
            </a:endParaRPr>
          </a:p>
          <a:p>
            <a:r>
              <a:rPr lang="ja-JP" altLang="en-US" sz="1600">
                <a:solidFill>
                  <a:schemeClr val="bg1"/>
                </a:solidFill>
                <a:latin typeface="HG丸ｺﾞｼｯｸM-PRO"/>
                <a:ea typeface="HG丸ｺﾞｼｯｸM-PRO"/>
                <a:cs typeface="HG丸ｺﾞｼｯｸM-PRO"/>
              </a:rPr>
              <a:t>③</a:t>
            </a:r>
            <a:r>
              <a:rPr lang="en-US" altLang="ja-JP" sz="1600" dirty="0">
                <a:solidFill>
                  <a:schemeClr val="bg1"/>
                </a:solidFill>
                <a:latin typeface="HG丸ｺﾞｼｯｸM-PRO"/>
                <a:ea typeface="HG丸ｺﾞｼｯｸM-PRO"/>
                <a:cs typeface="HG丸ｺﾞｼｯｸM-PRO"/>
              </a:rPr>
              <a:t> </a:t>
            </a:r>
            <a:r>
              <a:rPr lang="ja-JP" altLang="en-US" sz="1600">
                <a:solidFill>
                  <a:schemeClr val="bg1"/>
                </a:solidFill>
                <a:latin typeface="HG丸ｺﾞｼｯｸM-PRO"/>
                <a:ea typeface="HG丸ｺﾞｼｯｸM-PRO"/>
                <a:cs typeface="HG丸ｺﾞｼｯｸM-PRO"/>
              </a:rPr>
              <a:t>薬剤関連顎骨壊死　　　</a:t>
            </a:r>
            <a:endParaRPr kumimoji="1" lang="ja-JP" altLang="en-US" sz="1600">
              <a:solidFill>
                <a:schemeClr val="bg1"/>
              </a:solidFill>
              <a:latin typeface="HGMaruGothicMPRO" panose="020F0600000000000000" pitchFamily="34" charset="-128"/>
              <a:ea typeface="HGMaruGothicMPRO" panose="020F0600000000000000" pitchFamily="34" charset="-128"/>
            </a:endParaRPr>
          </a:p>
        </p:txBody>
      </p:sp>
      <p:sp>
        <p:nvSpPr>
          <p:cNvPr id="10" name="スライド番号プレースホルダー 9">
            <a:extLst>
              <a:ext uri="{FF2B5EF4-FFF2-40B4-BE49-F238E27FC236}">
                <a16:creationId xmlns:a16="http://schemas.microsoft.com/office/drawing/2014/main" id="{D13BBF44-D844-9A99-D3C2-6AECD6F5AA60}"/>
              </a:ext>
            </a:extLst>
          </p:cNvPr>
          <p:cNvSpPr>
            <a:spLocks noGrp="1"/>
          </p:cNvSpPr>
          <p:nvPr>
            <p:ph type="sldNum" sz="quarter" idx="12"/>
          </p:nvPr>
        </p:nvSpPr>
        <p:spPr/>
        <p:txBody>
          <a:bodyPr/>
          <a:lstStyle/>
          <a:p>
            <a:fld id="{7F53A4F6-1DED-4042-94B1-26CBF9BCF6BA}" type="slidenum">
              <a:rPr kumimoji="1" lang="ja-JP" altLang="en-US" smtClean="0"/>
              <a:t>90</a:t>
            </a:fld>
            <a:endParaRPr kumimoji="1" lang="ja-JP" altLang="en-US"/>
          </a:p>
        </p:txBody>
      </p:sp>
    </p:spTree>
    <p:extLst>
      <p:ext uri="{BB962C8B-B14F-4D97-AF65-F5344CB8AC3E}">
        <p14:creationId xmlns:p14="http://schemas.microsoft.com/office/powerpoint/2010/main" val="17663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2C67C-D63F-A0B3-FFF0-9483810D0566}"/>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11F05FC8-C917-C3BC-6F4F-82542C34BE89}"/>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1</a:t>
            </a:r>
            <a:r>
              <a:rPr lang="en-US" altLang="ja-JP" sz="5400" dirty="0">
                <a:solidFill>
                  <a:schemeClr val="tx1"/>
                </a:solidFill>
                <a:latin typeface="HG丸ｺﾞｼｯｸM-PRO"/>
                <a:ea typeface="HG丸ｺﾞｼｯｸM-PRO"/>
                <a:cs typeface="HG丸ｺﾞｼｯｸM-PRO"/>
              </a:rPr>
              <a:t> </a:t>
            </a:r>
            <a:r>
              <a:rPr lang="ja-JP" altLang="en-US" sz="6000">
                <a:solidFill>
                  <a:schemeClr val="tx1"/>
                </a:solidFill>
                <a:latin typeface="HG丸ｺﾞｼｯｸM-PRO"/>
                <a:ea typeface="HG丸ｺﾞｼｯｸM-PRO"/>
                <a:cs typeface="HG丸ｺﾞｼｯｸM-PRO"/>
              </a:rPr>
              <a:t>医療</a:t>
            </a:r>
            <a:r>
              <a:rPr lang="en-US" altLang="ja-JP" sz="6000" dirty="0">
                <a:solidFill>
                  <a:schemeClr val="tx1"/>
                </a:solidFill>
                <a:latin typeface="HG丸ｺﾞｼｯｸM-PRO"/>
                <a:ea typeface="HG丸ｺﾞｼｯｸM-PRO"/>
                <a:cs typeface="HG丸ｺﾞｼｯｸM-PRO"/>
              </a:rPr>
              <a:t>DX</a:t>
            </a:r>
            <a:r>
              <a:rPr lang="ja-JP" altLang="en-US" sz="6000">
                <a:solidFill>
                  <a:schemeClr val="tx1"/>
                </a:solidFill>
                <a:latin typeface="HG丸ｺﾞｼｯｸM-PRO"/>
                <a:ea typeface="HG丸ｺﾞｼｯｸM-PRO"/>
                <a:cs typeface="HG丸ｺﾞｼｯｸM-PRO"/>
              </a:rPr>
              <a:t>の推進による医療情報</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の有効活用、遠隔医療の推進</a:t>
            </a:r>
          </a:p>
        </p:txBody>
      </p:sp>
      <p:sp>
        <p:nvSpPr>
          <p:cNvPr id="4" name="タイトル 1">
            <a:extLst>
              <a:ext uri="{FF2B5EF4-FFF2-40B4-BE49-F238E27FC236}">
                <a16:creationId xmlns:a16="http://schemas.microsoft.com/office/drawing/2014/main" id="{8668604F-3D44-77A9-F85C-F24B9AEA61AE}"/>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360523CD-DBF3-1FC7-9CDE-81FEF52D36ED}"/>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⑰</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診療報酬における</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書面要件の見直し</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B24F6E6D-E896-1045-D35A-897936A41D88}"/>
              </a:ext>
            </a:extLst>
          </p:cNvPr>
          <p:cNvSpPr>
            <a:spLocks noGrp="1"/>
          </p:cNvSpPr>
          <p:nvPr>
            <p:ph type="sldNum" sz="quarter" idx="12"/>
          </p:nvPr>
        </p:nvSpPr>
        <p:spPr/>
        <p:txBody>
          <a:bodyPr/>
          <a:lstStyle/>
          <a:p>
            <a:fld id="{7F53A4F6-1DED-4042-94B1-26CBF9BCF6BA}" type="slidenum">
              <a:rPr kumimoji="1" lang="ja-JP" altLang="en-US" smtClean="0"/>
              <a:t>91</a:t>
            </a:fld>
            <a:endParaRPr kumimoji="1" lang="ja-JP" altLang="en-US"/>
          </a:p>
        </p:txBody>
      </p:sp>
    </p:spTree>
    <p:extLst>
      <p:ext uri="{BB962C8B-B14F-4D97-AF65-F5344CB8AC3E}">
        <p14:creationId xmlns:p14="http://schemas.microsoft.com/office/powerpoint/2010/main" val="9348482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761925EA-B496-8D4E-BE93-D21E6694935C}"/>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医</a:t>
            </a:r>
            <a:r>
              <a:rPr lang="ja-JP" altLang="en-US" sz="2400">
                <a:solidFill>
                  <a:schemeClr val="tx1"/>
                </a:solidFill>
                <a:latin typeface="HGMaruGothicMPRO" panose="020F0600000000000000" pitchFamily="34" charset="-128"/>
                <a:ea typeface="HGMaruGothicMPRO" panose="020F0600000000000000" pitchFamily="34" charset="-128"/>
              </a:rPr>
              <a:t>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を推進する観点から、診療報酬上、書面での検査結果その他の書面の作成又は書面を用いた情報提供等が必要とされる項目について、「医療情報システムの安全管理に関するガイドライン」の遵守を前提に、電磁的方法による作成又は情報提供等が可能であることについて明確化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1</a:t>
            </a:r>
            <a:r>
              <a:rPr lang="ja-JP" altLang="en-US" sz="2400">
                <a:solidFill>
                  <a:schemeClr val="tx1"/>
                </a:solidFill>
                <a:latin typeface="HGMaruGothicMPRO" panose="020F0600000000000000" pitchFamily="34" charset="-128"/>
                <a:ea typeface="HGMaruGothicMPRO" panose="020F0600000000000000" pitchFamily="34" charset="-128"/>
              </a:rPr>
              <a:t>．文書</a:t>
            </a:r>
            <a:r>
              <a:rPr lang="ja-JP" altLang="en-US" sz="2400">
                <a:solidFill>
                  <a:schemeClr val="tx1"/>
                </a:solidFill>
                <a:effectLst/>
                <a:latin typeface="HGMaruGothicMPRO" panose="020F0600000000000000" pitchFamily="34" charset="-128"/>
                <a:ea typeface="HGMaruGothicMPRO" panose="020F0600000000000000" pitchFamily="34" charset="-128"/>
              </a:rPr>
              <a:t>による提供等をすることとされている個々の</a:t>
            </a:r>
            <a:r>
              <a:rPr lang="ja-JP" altLang="en-US" sz="2400">
                <a:solidFill>
                  <a:srgbClr val="FF0000"/>
                </a:solidFill>
                <a:effectLst/>
                <a:latin typeface="HGMaruGothicMPRO" panose="020F0600000000000000" pitchFamily="34" charset="-128"/>
                <a:ea typeface="HGMaruGothicMPRO" panose="020F0600000000000000" pitchFamily="34" charset="-128"/>
              </a:rPr>
              <a:t>患者</a:t>
            </a:r>
            <a:r>
              <a:rPr lang="ja-JP" altLang="en-US" sz="2400">
                <a:solidFill>
                  <a:srgbClr val="FF0000"/>
                </a:solidFill>
                <a:latin typeface="HGMaruGothicMPRO" panose="020F0600000000000000" pitchFamily="34" charset="-128"/>
                <a:ea typeface="HGMaruGothicMPRO" panose="020F0600000000000000" pitchFamily="34" charset="-128"/>
              </a:rPr>
              <a:t>の</a:t>
            </a:r>
            <a:r>
              <a:rPr lang="ja-JP" altLang="en-US" sz="2400">
                <a:solidFill>
                  <a:srgbClr val="FF0000"/>
                </a:solidFill>
                <a:effectLst/>
                <a:latin typeface="HGMaruGothicMPRO" panose="020F0600000000000000" pitchFamily="34" charset="-128"/>
                <a:ea typeface="HGMaruGothicMPRO" panose="020F0600000000000000" pitchFamily="34" charset="-128"/>
              </a:rPr>
              <a:t>情報等を、電磁的方法</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によって、</a:t>
            </a:r>
            <a:r>
              <a:rPr lang="ja-JP" altLang="en-US" sz="2400">
                <a:solidFill>
                  <a:srgbClr val="FF0000"/>
                </a:solidFill>
                <a:effectLst/>
                <a:latin typeface="HGMaruGothicMPRO" panose="020F0600000000000000" pitchFamily="34" charset="-128"/>
                <a:ea typeface="HGMaruGothicMPRO" panose="020F0600000000000000" pitchFamily="34" charset="-128"/>
              </a:rPr>
              <a:t>他の保険医療機関、保険薬局又は患者等に提供等</a:t>
            </a:r>
            <a:r>
              <a:rPr lang="ja-JP" altLang="en-US" sz="2400">
                <a:solidFill>
                  <a:schemeClr val="tx1"/>
                </a:solidFill>
                <a:effectLst/>
                <a:latin typeface="HGMaruGothicMPRO" panose="020F0600000000000000" pitchFamily="34" charset="-128"/>
                <a:ea typeface="HGMaruGothicMPRO" panose="020F0600000000000000" pitchFamily="34" charset="-128"/>
              </a:rPr>
              <a:t>する場合は、書面に</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おける署名又は記名・押印に代わり、</a:t>
            </a:r>
            <a:r>
              <a:rPr lang="ja-JP" altLang="en-US" sz="2400">
                <a:solidFill>
                  <a:srgbClr val="FF0000"/>
                </a:solidFill>
                <a:effectLst/>
                <a:latin typeface="HGMaruGothicMPRO" panose="020F0600000000000000" pitchFamily="34" charset="-128"/>
                <a:ea typeface="HGMaruGothicMPRO" panose="020F0600000000000000" pitchFamily="34" charset="-128"/>
              </a:rPr>
              <a:t>電子署名を施す</a:t>
            </a:r>
            <a:r>
              <a:rPr lang="ja-JP" altLang="en-US" sz="2400">
                <a:solidFill>
                  <a:schemeClr val="tx1"/>
                </a:solidFill>
                <a:effectLst/>
                <a:latin typeface="HGMaruGothicMPRO" panose="020F0600000000000000" pitchFamily="34" charset="-128"/>
                <a:ea typeface="HGMaruGothicMPRO" panose="020F0600000000000000" pitchFamily="34" charset="-128"/>
              </a:rPr>
              <a:t>こととする。</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338E56CB-4704-BE06-F074-C4C1F1E6B218}"/>
              </a:ext>
            </a:extLst>
          </p:cNvPr>
          <p:cNvSpPr txBox="1">
            <a:spLocks/>
          </p:cNvSpPr>
          <p:nvPr/>
        </p:nvSpPr>
        <p:spPr>
          <a:xfrm>
            <a:off x="-6220" y="1075074"/>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⑰</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診療報酬における書面要件の見直し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0C580881-7AA8-2240-03AB-E8831132B1EA}"/>
              </a:ext>
            </a:extLst>
          </p:cNvPr>
          <p:cNvSpPr/>
          <p:nvPr/>
        </p:nvSpPr>
        <p:spPr>
          <a:xfrm>
            <a:off x="11187076" y="6000737"/>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5" name="スライド番号プレースホルダー 4">
            <a:extLst>
              <a:ext uri="{FF2B5EF4-FFF2-40B4-BE49-F238E27FC236}">
                <a16:creationId xmlns:a16="http://schemas.microsoft.com/office/drawing/2014/main" id="{4E9151AB-09F2-EB5B-311E-86F1E63127D4}"/>
              </a:ext>
            </a:extLst>
          </p:cNvPr>
          <p:cNvSpPr>
            <a:spLocks noGrp="1"/>
          </p:cNvSpPr>
          <p:nvPr>
            <p:ph type="sldNum" sz="quarter" idx="12"/>
          </p:nvPr>
        </p:nvSpPr>
        <p:spPr/>
        <p:txBody>
          <a:bodyPr/>
          <a:lstStyle/>
          <a:p>
            <a:fld id="{7F53A4F6-1DED-4042-94B1-26CBF9BCF6BA}" type="slidenum">
              <a:rPr kumimoji="1" lang="ja-JP" altLang="en-US" smtClean="0"/>
              <a:t>92</a:t>
            </a:fld>
            <a:endParaRPr kumimoji="1" lang="ja-JP" altLang="en-US"/>
          </a:p>
        </p:txBody>
      </p:sp>
    </p:spTree>
    <p:extLst>
      <p:ext uri="{BB962C8B-B14F-4D97-AF65-F5344CB8AC3E}">
        <p14:creationId xmlns:p14="http://schemas.microsoft.com/office/powerpoint/2010/main" val="28442662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C9ADD-EDCB-384B-1FB6-2238289B372A}"/>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F2DB0643-E9FE-3F4B-6D11-3F56692C827F}"/>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grpSp>
        <p:nvGrpSpPr>
          <p:cNvPr id="4" name="グループ化 3">
            <a:extLst>
              <a:ext uri="{FF2B5EF4-FFF2-40B4-BE49-F238E27FC236}">
                <a16:creationId xmlns:a16="http://schemas.microsoft.com/office/drawing/2014/main" id="{0499430C-2E05-8A47-3699-425440CF527F}"/>
              </a:ext>
            </a:extLst>
          </p:cNvPr>
          <p:cNvGrpSpPr/>
          <p:nvPr/>
        </p:nvGrpSpPr>
        <p:grpSpPr>
          <a:xfrm>
            <a:off x="285070" y="1932039"/>
            <a:ext cx="11900710" cy="4919399"/>
            <a:chOff x="285070" y="1932039"/>
            <a:chExt cx="11900710" cy="4919399"/>
          </a:xfrm>
        </p:grpSpPr>
        <p:sp>
          <p:nvSpPr>
            <p:cNvPr id="6" name="タイトル 1">
              <a:extLst>
                <a:ext uri="{FF2B5EF4-FFF2-40B4-BE49-F238E27FC236}">
                  <a16:creationId xmlns:a16="http://schemas.microsoft.com/office/drawing/2014/main" id="{138B38E5-BCC1-F957-E2D0-5D9770E5DAEF}"/>
                </a:ext>
              </a:extLst>
            </p:cNvPr>
            <p:cNvSpPr txBox="1">
              <a:spLocks/>
            </p:cNvSpPr>
            <p:nvPr/>
          </p:nvSpPr>
          <p:spPr>
            <a:xfrm>
              <a:off x="285070" y="1932039"/>
              <a:ext cx="5487080" cy="4687662"/>
            </a:xfrm>
            <a:prstGeom prst="rect">
              <a:avLst/>
            </a:prstGeom>
            <a:ln>
              <a:solidFill>
                <a:schemeClr val="tx1"/>
              </a:solid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＜通則＞</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（新設）</a:t>
              </a:r>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A02CA1B3-0F6D-DD74-F512-2DCD3EEE02CA}"/>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＜通則＞</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rgbClr val="FF0000"/>
                  </a:solidFill>
                  <a:latin typeface="HGMaruGothicMPRO" panose="020F0600000000000000" pitchFamily="34" charset="-128"/>
                  <a:ea typeface="HGMaruGothicMPRO" panose="020F0600000000000000" pitchFamily="34" charset="-128"/>
                </a:rPr>
                <a:t>注●　</a:t>
              </a:r>
              <a:r>
                <a:rPr lang="ja-JP" altLang="en-US" sz="1500">
                  <a:solidFill>
                    <a:srgbClr val="FF0000"/>
                  </a:solidFill>
                  <a:effectLst/>
                  <a:latin typeface="HGMaruGothicMPRO" panose="020F0600000000000000" pitchFamily="34" charset="-128"/>
                  <a:ea typeface="HGMaruGothicMPRO" panose="020F0600000000000000" pitchFamily="34" charset="-128"/>
                </a:rPr>
                <a:t>文書による提供等をすることとされている個々の患者の診療に関する情報等を、電磁的方法によって、患者、他の保険医療機関、保険薬局、指定訪問看護事業者等に提供等する場合は、厚生労働省「医療情報システムの安全管理に関するガイドライン」を遵守し、安全な通信環境を確保するとともに、書面における署名又は記名・押印に代わり、 本ガイドラインに定められた電子署名</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厚生労働省の定める準拠性監査基準を満たす保健医療福祉分野</a:t>
              </a:r>
              <a:r>
                <a:rPr lang="en" altLang="ja-JP" sz="1500" dirty="0">
                  <a:solidFill>
                    <a:srgbClr val="FF0000"/>
                  </a:solidFill>
                  <a:effectLst/>
                  <a:latin typeface="HGMaruGothicMPRO" panose="020F0600000000000000" pitchFamily="34" charset="-128"/>
                  <a:ea typeface="HGMaruGothicMPRO" panose="020F0600000000000000" pitchFamily="34" charset="-128"/>
                </a:rPr>
                <a:t>PKI</a:t>
              </a:r>
              <a:r>
                <a:rPr lang="ja-JP" altLang="en-US" sz="1500">
                  <a:solidFill>
                    <a:srgbClr val="FF0000"/>
                  </a:solidFill>
                  <a:effectLst/>
                  <a:latin typeface="HGMaruGothicMPRO" panose="020F0600000000000000" pitchFamily="34" charset="-128"/>
                  <a:ea typeface="HGMaruGothicMPRO" panose="020F0600000000000000" pitchFamily="34" charset="-128"/>
                </a:rPr>
                <a:t>認証局の発行する電子証明書を用いた電子署名、認定認証事業者（電子署名及び認証業務に関する法律</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平成</a:t>
              </a:r>
              <a:r>
                <a:rPr lang="en-US" altLang="ja-JP" sz="1500" dirty="0">
                  <a:solidFill>
                    <a:srgbClr val="FF0000"/>
                  </a:solidFill>
                  <a:effectLst/>
                  <a:latin typeface="HGMaruGothicMPRO" panose="020F0600000000000000" pitchFamily="34" charset="-128"/>
                  <a:ea typeface="HGMaruGothicMPRO" panose="020F0600000000000000" pitchFamily="34" charset="-128"/>
                </a:rPr>
                <a:t>12</a:t>
              </a:r>
              <a:r>
                <a:rPr lang="ja-JP" altLang="en-US" sz="1500">
                  <a:solidFill>
                    <a:srgbClr val="FF0000"/>
                  </a:solidFill>
                  <a:effectLst/>
                  <a:latin typeface="HGMaruGothicMPRO" panose="020F0600000000000000" pitchFamily="34" charset="-128"/>
                  <a:ea typeface="HGMaruGothicMPRO" panose="020F0600000000000000" pitchFamily="34" charset="-128"/>
                </a:rPr>
                <a:t>年法律第</a:t>
              </a:r>
              <a:r>
                <a:rPr lang="en-US" altLang="ja-JP" sz="1500" dirty="0">
                  <a:solidFill>
                    <a:srgbClr val="FF0000"/>
                  </a:solidFill>
                  <a:effectLst/>
                  <a:latin typeface="HGMaruGothicMPRO" panose="020F0600000000000000" pitchFamily="34" charset="-128"/>
                  <a:ea typeface="HGMaruGothicMPRO" panose="020F0600000000000000" pitchFamily="34" charset="-128"/>
                </a:rPr>
                <a:t>102</a:t>
              </a:r>
              <a:r>
                <a:rPr lang="ja-JP" altLang="en-US" sz="1500">
                  <a:solidFill>
                    <a:srgbClr val="FF0000"/>
                  </a:solidFill>
                  <a:effectLst/>
                  <a:latin typeface="HGMaruGothicMPRO" panose="020F0600000000000000" pitchFamily="34" charset="-128"/>
                  <a:ea typeface="HGMaruGothicMPRO" panose="020F0600000000000000" pitchFamily="34" charset="-128"/>
                </a:rPr>
                <a:t>号</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第</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条第</a:t>
              </a:r>
              <a:r>
                <a:rPr lang="en-US" altLang="ja-JP" sz="1500" dirty="0">
                  <a:solidFill>
                    <a:srgbClr val="FF0000"/>
                  </a:solidFill>
                  <a:effectLst/>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項に規定する特定認証業務を行う者をいう。</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又は認証事業者（同条第</a:t>
              </a:r>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項に規定する認証業務を行う者</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認定認証事業者を除く。）をいう。</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の発行する電子証明書を用いた電子署名、電子署名等に係る地方公共団体情報システム機構の認証業務に関する法律</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平成</a:t>
              </a:r>
              <a:r>
                <a:rPr lang="en-US" altLang="ja-JP" sz="1500" dirty="0">
                  <a:solidFill>
                    <a:srgbClr val="FF0000"/>
                  </a:solidFill>
                  <a:effectLst/>
                  <a:latin typeface="HGMaruGothicMPRO" panose="020F0600000000000000" pitchFamily="34" charset="-128"/>
                  <a:ea typeface="HGMaruGothicMPRO" panose="020F0600000000000000" pitchFamily="34" charset="-128"/>
                </a:rPr>
                <a:t>14</a:t>
              </a:r>
              <a:r>
                <a:rPr lang="ja-JP" altLang="en-US" sz="1500">
                  <a:solidFill>
                    <a:srgbClr val="FF0000"/>
                  </a:solidFill>
                  <a:effectLst/>
                  <a:latin typeface="HGMaruGothicMPRO" panose="020F0600000000000000" pitchFamily="34" charset="-128"/>
                  <a:ea typeface="HGMaruGothicMPRO" panose="020F0600000000000000" pitchFamily="34" charset="-128"/>
                </a:rPr>
                <a:t>年法律第</a:t>
              </a:r>
              <a:r>
                <a:rPr lang="en-US" altLang="ja-JP" sz="1500" dirty="0">
                  <a:solidFill>
                    <a:srgbClr val="FF0000"/>
                  </a:solidFill>
                  <a:effectLst/>
                  <a:latin typeface="HGMaruGothicMPRO" panose="020F0600000000000000" pitchFamily="34" charset="-128"/>
                  <a:ea typeface="HGMaruGothicMPRO" panose="020F0600000000000000" pitchFamily="34" charset="-128"/>
                </a:rPr>
                <a:t>153</a:t>
              </a:r>
              <a:r>
                <a:rPr lang="ja-JP" altLang="en-US" sz="1500">
                  <a:solidFill>
                    <a:srgbClr val="FF0000"/>
                  </a:solidFill>
                  <a:effectLst/>
                  <a:latin typeface="HGMaruGothicMPRO" panose="020F0600000000000000" pitchFamily="34" charset="-128"/>
                  <a:ea typeface="HGMaruGothicMPRO" panose="020F0600000000000000" pitchFamily="34" charset="-128"/>
                </a:rPr>
                <a:t>号</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に基づき、平成</a:t>
              </a:r>
              <a:r>
                <a:rPr lang="en-US" altLang="ja-JP" sz="1500" dirty="0">
                  <a:solidFill>
                    <a:srgbClr val="FF0000"/>
                  </a:solidFill>
                  <a:effectLst/>
                  <a:latin typeface="HGMaruGothicMPRO" panose="020F0600000000000000" pitchFamily="34" charset="-128"/>
                  <a:ea typeface="HGMaruGothicMPRO" panose="020F0600000000000000" pitchFamily="34" charset="-128"/>
                </a:rPr>
                <a:t>16</a:t>
              </a:r>
              <a:r>
                <a:rPr lang="ja-JP" altLang="en-US" sz="1500">
                  <a:solidFill>
                    <a:srgbClr val="FF0000"/>
                  </a:solidFill>
                  <a:effectLst/>
                  <a:latin typeface="HGMaruGothicMPRO" panose="020F0600000000000000" pitchFamily="34" charset="-128"/>
                  <a:ea typeface="HGMaruGothicMPRO" panose="020F0600000000000000" pitchFamily="34" charset="-128"/>
                </a:rPr>
                <a:t>年</a:t>
              </a:r>
              <a:r>
                <a:rPr lang="en-US" altLang="ja-JP" sz="1500" dirty="0">
                  <a:solidFill>
                    <a:srgbClr val="FF0000"/>
                  </a:solidFill>
                  <a:effectLst/>
                  <a:latin typeface="HGMaruGothicMPRO" panose="020F0600000000000000" pitchFamily="34" charset="-128"/>
                  <a:ea typeface="HGMaruGothicMPRO" panose="020F0600000000000000" pitchFamily="34" charset="-128"/>
                </a:rPr>
                <a:t>1</a:t>
              </a:r>
              <a:r>
                <a:rPr lang="ja-JP" altLang="en-US" sz="1500">
                  <a:solidFill>
                    <a:srgbClr val="FF0000"/>
                  </a:solidFill>
                  <a:effectLst/>
                  <a:latin typeface="HGMaruGothicMPRO" panose="020F0600000000000000" pitchFamily="34" charset="-128"/>
                  <a:ea typeface="HGMaruGothicMPRO" panose="020F0600000000000000" pitchFamily="34" charset="-128"/>
                </a:rPr>
                <a:t>月</a:t>
              </a:r>
              <a:r>
                <a:rPr lang="en-US" altLang="ja-JP" sz="1500" dirty="0">
                  <a:solidFill>
                    <a:srgbClr val="FF0000"/>
                  </a:solidFill>
                  <a:effectLst/>
                  <a:latin typeface="HGMaruGothicMPRO" panose="020F0600000000000000" pitchFamily="34" charset="-128"/>
                  <a:ea typeface="HGMaruGothicMPRO" panose="020F0600000000000000" pitchFamily="34" charset="-128"/>
                </a:rPr>
                <a:t>29</a:t>
              </a:r>
              <a:r>
                <a:rPr lang="ja-JP" altLang="en-US" sz="1500">
                  <a:solidFill>
                    <a:srgbClr val="FF0000"/>
                  </a:solidFill>
                  <a:effectLst/>
                  <a:latin typeface="HGMaruGothicMPRO" panose="020F0600000000000000" pitchFamily="34" charset="-128"/>
                  <a:ea typeface="HGMaruGothicMPRO" panose="020F0600000000000000" pitchFamily="34" charset="-128"/>
                </a:rPr>
                <a:t>日から開始されている公的個人認証サービスを用いた電子署名等</a:t>
              </a:r>
              <a:r>
                <a:rPr lang="ja-JP" altLang="en-US" sz="1500">
                  <a:solidFill>
                    <a:srgbClr val="FF0000"/>
                  </a:solidFill>
                  <a:latin typeface="HGMaruGothicMPRO" panose="020F0600000000000000" pitchFamily="34" charset="-128"/>
                  <a:ea typeface="HGMaruGothicMPRO" panose="020F0600000000000000" pitchFamily="34" charset="-128"/>
                </a:rPr>
                <a:t>）</a:t>
              </a:r>
              <a:r>
                <a:rPr lang="ja-JP" altLang="en-US" sz="1500">
                  <a:solidFill>
                    <a:srgbClr val="FF0000"/>
                  </a:solidFill>
                  <a:effectLst/>
                  <a:latin typeface="HGMaruGothicMPRO" panose="020F0600000000000000" pitchFamily="34" charset="-128"/>
                  <a:ea typeface="HGMaruGothicMPRO" panose="020F0600000000000000" pitchFamily="34" charset="-128"/>
                </a:rPr>
                <a:t>を</a:t>
              </a:r>
              <a:endParaRPr lang="en-US" altLang="ja-JP" sz="15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1500">
                  <a:solidFill>
                    <a:srgbClr val="FF0000"/>
                  </a:solidFill>
                  <a:effectLst/>
                  <a:latin typeface="HGMaruGothicMPRO" panose="020F0600000000000000" pitchFamily="34" charset="-128"/>
                  <a:ea typeface="HGMaruGothicMPRO" panose="020F0600000000000000" pitchFamily="34" charset="-128"/>
                </a:rPr>
                <a:t>施すこと。 </a:t>
              </a:r>
            </a:p>
            <a:p>
              <a:pPr algn="l"/>
              <a:r>
                <a:rPr lang="ja-JP" altLang="en-US" sz="1500">
                  <a:solidFill>
                    <a:srgbClr val="FF0000"/>
                  </a:solidFill>
                  <a:effectLst/>
                  <a:latin typeface="HGMaruGothicMPRO" panose="020F0600000000000000" pitchFamily="34" charset="-128"/>
                  <a:ea typeface="HGMaruGothicMPRO" panose="020F0600000000000000" pitchFamily="34" charset="-128"/>
                </a:rPr>
                <a:t> </a:t>
              </a:r>
            </a:p>
          </p:txBody>
        </p:sp>
        <p:sp>
          <p:nvSpPr>
            <p:cNvPr id="9" name="右矢印 8">
              <a:extLst>
                <a:ext uri="{FF2B5EF4-FFF2-40B4-BE49-F238E27FC236}">
                  <a16:creationId xmlns:a16="http://schemas.microsoft.com/office/drawing/2014/main" id="{99AB2505-1123-D2BB-72A7-352FB5D2658D}"/>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六角形 9">
              <a:extLst>
                <a:ext uri="{FF2B5EF4-FFF2-40B4-BE49-F238E27FC236}">
                  <a16:creationId xmlns:a16="http://schemas.microsoft.com/office/drawing/2014/main" id="{274F9A33-14A1-0056-568B-04D9A9BA483D}"/>
                </a:ext>
              </a:extLst>
            </p:cNvPr>
            <p:cNvSpPr/>
            <p:nvPr/>
          </p:nvSpPr>
          <p:spPr>
            <a:xfrm>
              <a:off x="11187076" y="6000737"/>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sp>
        <p:nvSpPr>
          <p:cNvPr id="5" name="タイトル 1">
            <a:extLst>
              <a:ext uri="{FF2B5EF4-FFF2-40B4-BE49-F238E27FC236}">
                <a16:creationId xmlns:a16="http://schemas.microsoft.com/office/drawing/2014/main" id="{81281727-7084-6DD0-D121-CFA2E3E506A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⑰</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診療報酬における書面要件の見直し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1" name="図 10">
            <a:extLst>
              <a:ext uri="{FF2B5EF4-FFF2-40B4-BE49-F238E27FC236}">
                <a16:creationId xmlns:a16="http://schemas.microsoft.com/office/drawing/2014/main" id="{5A3183F4-1ADF-24B6-91B6-D38AB1969743}"/>
              </a:ext>
            </a:extLst>
          </p:cNvPr>
          <p:cNvPicPr>
            <a:picLocks noChangeAspect="1"/>
          </p:cNvPicPr>
          <p:nvPr/>
        </p:nvPicPr>
        <p:blipFill>
          <a:blip r:embed="rId2"/>
          <a:stretch>
            <a:fillRect/>
          </a:stretch>
        </p:blipFill>
        <p:spPr>
          <a:xfrm>
            <a:off x="774360" y="3087009"/>
            <a:ext cx="4508500" cy="3340100"/>
          </a:xfrm>
          <a:prstGeom prst="rect">
            <a:avLst/>
          </a:prstGeom>
        </p:spPr>
      </p:pic>
      <p:sp>
        <p:nvSpPr>
          <p:cNvPr id="7" name="スライド番号プレースホルダー 6">
            <a:extLst>
              <a:ext uri="{FF2B5EF4-FFF2-40B4-BE49-F238E27FC236}">
                <a16:creationId xmlns:a16="http://schemas.microsoft.com/office/drawing/2014/main" id="{7400029E-43BA-50AD-EF0A-F7A1AD28A662}"/>
              </a:ext>
            </a:extLst>
          </p:cNvPr>
          <p:cNvSpPr>
            <a:spLocks noGrp="1"/>
          </p:cNvSpPr>
          <p:nvPr>
            <p:ph type="sldNum" sz="quarter" idx="12"/>
          </p:nvPr>
        </p:nvSpPr>
        <p:spPr/>
        <p:txBody>
          <a:bodyPr/>
          <a:lstStyle/>
          <a:p>
            <a:fld id="{7F53A4F6-1DED-4042-94B1-26CBF9BCF6BA}" type="slidenum">
              <a:rPr kumimoji="1" lang="ja-JP" altLang="en-US" smtClean="0"/>
              <a:t>93</a:t>
            </a:fld>
            <a:endParaRPr kumimoji="1" lang="ja-JP" altLang="en-US"/>
          </a:p>
        </p:txBody>
      </p:sp>
    </p:spTree>
    <p:extLst>
      <p:ext uri="{BB962C8B-B14F-4D97-AF65-F5344CB8AC3E}">
        <p14:creationId xmlns:p14="http://schemas.microsoft.com/office/powerpoint/2010/main" val="112815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03CE0-447C-6479-A177-7B3EE157A7A4}"/>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24D5E57C-DEA3-6D86-F6C4-2102B91719B2}"/>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endParaRPr lang="en-US" altLang="ja-JP" sz="24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医</a:t>
            </a:r>
            <a:r>
              <a:rPr lang="ja-JP" altLang="en-US" sz="2400">
                <a:solidFill>
                  <a:schemeClr val="tx1"/>
                </a:solidFill>
                <a:latin typeface="HGMaruGothicMPRO" panose="020F0600000000000000" pitchFamily="34" charset="-128"/>
                <a:ea typeface="HGMaruGothicMPRO" panose="020F0600000000000000" pitchFamily="34" charset="-128"/>
              </a:rPr>
              <a:t>療Ｄ</a:t>
            </a:r>
            <a:r>
              <a:rPr lang="en-US" altLang="ja-JP" sz="2400" dirty="0">
                <a:solidFill>
                  <a:schemeClr val="tx1"/>
                </a:solidFill>
                <a:latin typeface="HGMaruGothicMPRO" panose="020F0600000000000000" pitchFamily="34" charset="-128"/>
                <a:ea typeface="HGMaruGothicMPRO" panose="020F0600000000000000" pitchFamily="34" charset="-128"/>
              </a:rPr>
              <a:t>X</a:t>
            </a:r>
            <a:r>
              <a:rPr lang="ja-JP" altLang="en-US" sz="2400">
                <a:solidFill>
                  <a:schemeClr val="tx1"/>
                </a:solidFill>
                <a:latin typeface="HGMaruGothicMPRO" panose="020F0600000000000000" pitchFamily="34" charset="-128"/>
                <a:ea typeface="HGMaruGothicMPRO" panose="020F0600000000000000" pitchFamily="34" charset="-128"/>
              </a:rPr>
              <a:t>を推進する観点から、診療報酬上、書面での検査結果その他の書面の作成又は書面を用いた情報提供等が必要とされる項目について、「医療情報システムの安全管理に関するガイドライン」の遵守を前提に、電磁的方法による作成又は情報提供等が可能であることについて明確化する。</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2400" dirty="0">
              <a:solidFill>
                <a:srgbClr val="0048AA"/>
              </a:solidFill>
              <a:latin typeface="HG丸ｺﾞｼｯｸM-PRO"/>
              <a:ea typeface="HG丸ｺﾞｼｯｸM-PRO"/>
              <a:cs typeface="HG丸ｺﾞｼｯｸM-PRO"/>
            </a:endParaRPr>
          </a:p>
          <a:p>
            <a:pPr algn="l"/>
            <a:endParaRPr lang="en-US" altLang="ja-JP" sz="2400" dirty="0">
              <a:solidFill>
                <a:srgbClr val="0048AA"/>
              </a:solidFill>
              <a:latin typeface="HG丸ｺﾞｼｯｸM-PRO"/>
              <a:ea typeface="HG丸ｺﾞｼｯｸM-PRO"/>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en-US" altLang="ja-JP" sz="2400" dirty="0">
                <a:solidFill>
                  <a:schemeClr val="tx1"/>
                </a:solidFill>
                <a:latin typeface="HGMaruGothicMPRO" panose="020F0600000000000000" pitchFamily="34" charset="-128"/>
                <a:ea typeface="HGMaruGothicMPRO" panose="020F0600000000000000" pitchFamily="34" charset="-128"/>
              </a:rPr>
              <a:t>2</a:t>
            </a:r>
            <a:r>
              <a:rPr lang="ja-JP" altLang="en-US" sz="2400">
                <a:solidFill>
                  <a:schemeClr val="tx1"/>
                </a:solidFill>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診療情報提供書については、</a:t>
            </a:r>
            <a:r>
              <a:rPr lang="ja-JP" altLang="en-US" sz="2400">
                <a:solidFill>
                  <a:srgbClr val="FF0000"/>
                </a:solidFill>
                <a:effectLst/>
                <a:latin typeface="HGMaruGothicMPRO" panose="020F0600000000000000" pitchFamily="34" charset="-128"/>
                <a:ea typeface="HGMaruGothicMPRO" panose="020F0600000000000000" pitchFamily="34" charset="-128"/>
              </a:rPr>
              <a:t>電子カルテ情報共有サービスを用いて提供</a:t>
            </a:r>
            <a:r>
              <a:rPr lang="ja-JP" altLang="en-US" sz="2400">
                <a:solidFill>
                  <a:schemeClr val="tx1"/>
                </a:solidFill>
                <a:effectLst/>
                <a:latin typeface="HGMaruGothicMPRO" panose="020F0600000000000000" pitchFamily="34" charset="-128"/>
                <a:ea typeface="HGMaruGothicMPRO" panose="020F0600000000000000" pitchFamily="34" charset="-128"/>
              </a:rPr>
              <a:t>する場</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r>
              <a:rPr lang="ja-JP" altLang="en-US" sz="2400">
                <a:solidFill>
                  <a:schemeClr val="tx1"/>
                </a:solidFill>
                <a:effectLst/>
                <a:latin typeface="HGMaruGothicMPRO" panose="020F0600000000000000" pitchFamily="34" charset="-128"/>
                <a:ea typeface="HGMaruGothicMPRO" panose="020F0600000000000000" pitchFamily="34" charset="-128"/>
              </a:rPr>
              <a:t>合には、一定のセキュリティが確保されていることから</a:t>
            </a:r>
            <a:r>
              <a:rPr lang="ja-JP" altLang="en-US" sz="2400">
                <a:solidFill>
                  <a:srgbClr val="FF0000"/>
                </a:solidFill>
                <a:effectLst/>
                <a:latin typeface="HGMaruGothicMPRO" panose="020F0600000000000000" pitchFamily="34" charset="-128"/>
                <a:ea typeface="HGMaruGothicMPRO" panose="020F0600000000000000" pitchFamily="34" charset="-128"/>
              </a:rPr>
              <a:t>電子署名を行わなくても</a:t>
            </a:r>
            <a:endParaRPr lang="en-US" altLang="ja-JP" sz="2400" dirty="0">
              <a:solidFill>
                <a:srgbClr val="FF0000"/>
              </a:solidFill>
              <a:effectLst/>
              <a:latin typeface="HGMaruGothicMPRO" panose="020F0600000000000000" pitchFamily="34" charset="-128"/>
              <a:ea typeface="HGMaruGothicMPRO" panose="020F0600000000000000" pitchFamily="34" charset="-128"/>
            </a:endParaRPr>
          </a:p>
          <a:p>
            <a:pPr algn="l"/>
            <a:r>
              <a:rPr lang="ja-JP" altLang="en-US" sz="2400">
                <a:solidFill>
                  <a:srgbClr val="FF0000"/>
                </a:solidFill>
                <a:latin typeface="HGMaruGothicMPRO" panose="020F0600000000000000" pitchFamily="34" charset="-128"/>
                <a:ea typeface="HGMaruGothicMPRO" panose="020F0600000000000000" pitchFamily="34" charset="-128"/>
              </a:rPr>
              <a:t>　</a:t>
            </a:r>
            <a:r>
              <a:rPr lang="ja-JP" altLang="en-US" sz="2400">
                <a:solidFill>
                  <a:srgbClr val="FF0000"/>
                </a:solidFill>
                <a:effectLst/>
                <a:latin typeface="HGMaruGothicMPRO" panose="020F0600000000000000" pitchFamily="34" charset="-128"/>
                <a:ea typeface="HGMaruGothicMPRO" panose="020F0600000000000000" pitchFamily="34" charset="-128"/>
              </a:rPr>
              <a:t>共有可能</a:t>
            </a:r>
            <a:r>
              <a:rPr lang="ja-JP" altLang="en-US" sz="2400">
                <a:solidFill>
                  <a:schemeClr val="tx1"/>
                </a:solidFill>
                <a:effectLst/>
                <a:latin typeface="HGMaruGothicMPRO" panose="020F0600000000000000" pitchFamily="34" charset="-128"/>
                <a:ea typeface="HGMaruGothicMPRO" panose="020F0600000000000000" pitchFamily="34" charset="-128"/>
              </a:rPr>
              <a:t>とする。 </a:t>
            </a:r>
            <a:endParaRPr lang="ja-JP" altLang="en-US" sz="2400">
              <a:solidFill>
                <a:schemeClr val="tx1"/>
              </a:solidFill>
              <a:latin typeface="HGMaruGothicMPRO" panose="020F0600000000000000" pitchFamily="34" charset="-128"/>
              <a:ea typeface="HGMaruGothicMPRO" panose="020F0600000000000000" pitchFamily="34" charset="-128"/>
            </a:endParaRPr>
          </a:p>
          <a:p>
            <a:pPr algn="l"/>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7D232C33-7566-2B00-F64D-E24A56DDC55C}"/>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9134C05A-3937-4D77-CE07-81CC2691E9D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128DA8CB-CFAC-4FCD-4B66-CC2DA20DC96C}"/>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⑰</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診療報酬における書面要件の見直し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6" name="六角形 5">
            <a:extLst>
              <a:ext uri="{FF2B5EF4-FFF2-40B4-BE49-F238E27FC236}">
                <a16:creationId xmlns:a16="http://schemas.microsoft.com/office/drawing/2014/main" id="{C5AC5315-74A9-E0F7-044F-A3CCED853609}"/>
              </a:ext>
            </a:extLst>
          </p:cNvPr>
          <p:cNvSpPr/>
          <p:nvPr/>
        </p:nvSpPr>
        <p:spPr>
          <a:xfrm>
            <a:off x="11187076" y="6000737"/>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sp>
        <p:nvSpPr>
          <p:cNvPr id="5" name="スライド番号プレースホルダー 4">
            <a:extLst>
              <a:ext uri="{FF2B5EF4-FFF2-40B4-BE49-F238E27FC236}">
                <a16:creationId xmlns:a16="http://schemas.microsoft.com/office/drawing/2014/main" id="{E03CFEC7-BA84-C2EE-342C-76672D15DB60}"/>
              </a:ext>
            </a:extLst>
          </p:cNvPr>
          <p:cNvSpPr>
            <a:spLocks noGrp="1"/>
          </p:cNvSpPr>
          <p:nvPr>
            <p:ph type="sldNum" sz="quarter" idx="12"/>
          </p:nvPr>
        </p:nvSpPr>
        <p:spPr/>
        <p:txBody>
          <a:bodyPr/>
          <a:lstStyle/>
          <a:p>
            <a:fld id="{7F53A4F6-1DED-4042-94B1-26CBF9BCF6BA}" type="slidenum">
              <a:rPr kumimoji="1" lang="ja-JP" altLang="en-US" smtClean="0"/>
              <a:t>94</a:t>
            </a:fld>
            <a:endParaRPr kumimoji="1" lang="ja-JP" altLang="en-US"/>
          </a:p>
        </p:txBody>
      </p:sp>
    </p:spTree>
    <p:extLst>
      <p:ext uri="{BB962C8B-B14F-4D97-AF65-F5344CB8AC3E}">
        <p14:creationId xmlns:p14="http://schemas.microsoft.com/office/powerpoint/2010/main" val="26275116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ED5DC-67E4-1119-2F42-D34755BFD50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29E54EB-1959-4382-1D3A-4FE871EFDA14}"/>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5D48C50F-328D-84C7-57EC-4ADD5732CCF0}"/>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grpSp>
        <p:nvGrpSpPr>
          <p:cNvPr id="4" name="グループ化 3">
            <a:extLst>
              <a:ext uri="{FF2B5EF4-FFF2-40B4-BE49-F238E27FC236}">
                <a16:creationId xmlns:a16="http://schemas.microsoft.com/office/drawing/2014/main" id="{F68E60CF-CAC5-F1DD-27A0-6AA9B009ACFF}"/>
              </a:ext>
            </a:extLst>
          </p:cNvPr>
          <p:cNvGrpSpPr/>
          <p:nvPr/>
        </p:nvGrpSpPr>
        <p:grpSpPr>
          <a:xfrm>
            <a:off x="285070" y="1932039"/>
            <a:ext cx="11900710" cy="4919399"/>
            <a:chOff x="285070" y="1932039"/>
            <a:chExt cx="11900710" cy="4919399"/>
          </a:xfrm>
        </p:grpSpPr>
        <p:sp>
          <p:nvSpPr>
            <p:cNvPr id="6" name="タイトル 1">
              <a:extLst>
                <a:ext uri="{FF2B5EF4-FFF2-40B4-BE49-F238E27FC236}">
                  <a16:creationId xmlns:a16="http://schemas.microsoft.com/office/drawing/2014/main" id="{CF3CCD1C-84CF-FB89-8855-7CA263232F18}"/>
                </a:ext>
              </a:extLst>
            </p:cNvPr>
            <p:cNvSpPr txBox="1">
              <a:spLocks/>
            </p:cNvSpPr>
            <p:nvPr/>
          </p:nvSpPr>
          <p:spPr>
            <a:xfrm>
              <a:off x="285070" y="1932039"/>
              <a:ext cx="5487080" cy="4687662"/>
            </a:xfrm>
            <a:prstGeom prst="rect">
              <a:avLst/>
            </a:prstGeom>
            <a:ln>
              <a:solidFill>
                <a:schemeClr val="tx1"/>
              </a:solid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別添１の２</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600"/>
                </a:lnSpc>
              </a:pPr>
              <a:r>
                <a:rPr lang="ja-JP" altLang="en-US" sz="1500">
                  <a:solidFill>
                    <a:schemeClr val="tx1"/>
                  </a:solidFill>
                  <a:latin typeface="HGMaruGothicMPRO" panose="020F0600000000000000" pitchFamily="34" charset="-128"/>
                  <a:ea typeface="HGMaruGothicMPRO" panose="020F0600000000000000" pitchFamily="34" charset="-128"/>
                </a:rPr>
                <a:t>＜通則＞</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600"/>
                </a:lnSpc>
              </a:pPr>
              <a:r>
                <a:rPr lang="ja-JP" altLang="en-US" sz="1500">
                  <a:solidFill>
                    <a:schemeClr val="tx1"/>
                  </a:solidFill>
                  <a:latin typeface="HGMaruGothicMPRO" panose="020F0600000000000000" pitchFamily="34" charset="-128"/>
                  <a:ea typeface="HGMaruGothicMPRO" panose="020F0600000000000000" pitchFamily="34" charset="-128"/>
                </a:rPr>
                <a:t>（略）</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600"/>
                </a:lnSpc>
              </a:pP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新設</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5D6AD50C-B046-1709-4576-DBFA2E89567B}"/>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00"/>
                </a:lnSpc>
              </a:pPr>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［算定要件］</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別添１の２</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600"/>
                </a:lnSpc>
              </a:pPr>
              <a:r>
                <a:rPr lang="ja-JP" altLang="en-US" sz="1500">
                  <a:solidFill>
                    <a:schemeClr val="tx1"/>
                  </a:solidFill>
                  <a:latin typeface="HGMaruGothicMPRO" panose="020F0600000000000000" pitchFamily="34" charset="-128"/>
                  <a:ea typeface="HGMaruGothicMPRO" panose="020F0600000000000000" pitchFamily="34" charset="-128"/>
                </a:rPr>
                <a:t>＜通則＞</a:t>
              </a:r>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lnSpc>
                  <a:spcPts val="1600"/>
                </a:lnSpc>
              </a:pPr>
              <a:r>
                <a:rPr lang="ja-JP" altLang="en-US" sz="1500">
                  <a:solidFill>
                    <a:srgbClr val="FF0000"/>
                  </a:solidFill>
                  <a:effectLst/>
                  <a:latin typeface="HGMaruGothicMPRO" panose="020F0600000000000000" pitchFamily="34" charset="-128"/>
                  <a:ea typeface="HGMaruGothicMPRO" panose="020F0600000000000000" pitchFamily="34" charset="-128"/>
                </a:rPr>
                <a:t>　様式</a:t>
              </a:r>
              <a:r>
                <a:rPr lang="en-US" altLang="ja-JP" sz="1500" dirty="0">
                  <a:solidFill>
                    <a:srgbClr val="FF0000"/>
                  </a:solidFill>
                  <a:effectLst/>
                  <a:latin typeface="HGMaruGothicMPRO" panose="020F0600000000000000" pitchFamily="34" charset="-128"/>
                  <a:ea typeface="HGMaruGothicMPRO" panose="020F0600000000000000" pitchFamily="34" charset="-128"/>
                </a:rPr>
                <a:t>11</a:t>
              </a:r>
              <a:r>
                <a:rPr lang="ja-JP" altLang="en-US" sz="1500">
                  <a:solidFill>
                    <a:srgbClr val="FF0000"/>
                  </a:solidFill>
                  <a:effectLst/>
                  <a:latin typeface="HGMaruGothicMPRO" panose="020F0600000000000000" pitchFamily="34" charset="-128"/>
                  <a:ea typeface="HGMaruGothicMPRO" panose="020F0600000000000000" pitchFamily="34" charset="-128"/>
                </a:rPr>
                <a:t>について、電子カルテ情報共有サービスを用いて提供する場合 には、一定のセキュリティが確保されていることから電子署名を行わなくても共有可能とする。 </a:t>
              </a:r>
            </a:p>
            <a:p>
              <a:pPr algn="l">
                <a:lnSpc>
                  <a:spcPts val="1600"/>
                </a:lnSpc>
              </a:pP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9" name="右矢印 8">
              <a:extLst>
                <a:ext uri="{FF2B5EF4-FFF2-40B4-BE49-F238E27FC236}">
                  <a16:creationId xmlns:a16="http://schemas.microsoft.com/office/drawing/2014/main" id="{DAECA96B-FF6D-7A0C-B0D3-A700BEE4420E}"/>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六角形 9">
              <a:extLst>
                <a:ext uri="{FF2B5EF4-FFF2-40B4-BE49-F238E27FC236}">
                  <a16:creationId xmlns:a16="http://schemas.microsoft.com/office/drawing/2014/main" id="{9D23B3DB-2BE5-7590-64E8-AD5066D83B87}"/>
                </a:ext>
              </a:extLst>
            </p:cNvPr>
            <p:cNvSpPr/>
            <p:nvPr/>
          </p:nvSpPr>
          <p:spPr>
            <a:xfrm>
              <a:off x="11187076" y="6000737"/>
              <a:ext cx="998704" cy="850701"/>
            </a:xfrm>
            <a:prstGeom prst="hexagon">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HG丸ｺﾞｼｯｸM-PRO"/>
                  <a:ea typeface="HG丸ｺﾞｼｯｸM-PRO"/>
                  <a:cs typeface="HG丸ｺﾞｼｯｸM-PRO"/>
                </a:rPr>
                <a:t>施設基準</a:t>
              </a:r>
            </a:p>
          </p:txBody>
        </p:sp>
      </p:grpSp>
      <p:sp>
        <p:nvSpPr>
          <p:cNvPr id="5" name="タイトル 1">
            <a:extLst>
              <a:ext uri="{FF2B5EF4-FFF2-40B4-BE49-F238E27FC236}">
                <a16:creationId xmlns:a16="http://schemas.microsoft.com/office/drawing/2014/main" id="{C3408F61-682E-8CF1-4897-C6EF415A0B98}"/>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⑰</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診療報酬における書面要件の見直し</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1" name="図 10">
            <a:extLst>
              <a:ext uri="{FF2B5EF4-FFF2-40B4-BE49-F238E27FC236}">
                <a16:creationId xmlns:a16="http://schemas.microsoft.com/office/drawing/2014/main" id="{9A0760B7-A0EC-5AEF-0DDD-CB28CC955B84}"/>
              </a:ext>
            </a:extLst>
          </p:cNvPr>
          <p:cNvPicPr>
            <a:picLocks noChangeAspect="1"/>
          </p:cNvPicPr>
          <p:nvPr/>
        </p:nvPicPr>
        <p:blipFill>
          <a:blip r:embed="rId3"/>
          <a:srcRect/>
          <a:stretch/>
        </p:blipFill>
        <p:spPr>
          <a:xfrm>
            <a:off x="409903" y="1615580"/>
            <a:ext cx="4178413" cy="4644204"/>
          </a:xfrm>
          <a:prstGeom prst="rect">
            <a:avLst/>
          </a:prstGeom>
        </p:spPr>
      </p:pic>
      <p:pic>
        <p:nvPicPr>
          <p:cNvPr id="12" name="図 11">
            <a:extLst>
              <a:ext uri="{FF2B5EF4-FFF2-40B4-BE49-F238E27FC236}">
                <a16:creationId xmlns:a16="http://schemas.microsoft.com/office/drawing/2014/main" id="{319F0F27-F136-2BA0-508C-7C62052D8F3D}"/>
              </a:ext>
            </a:extLst>
          </p:cNvPr>
          <p:cNvPicPr>
            <a:picLocks noChangeAspect="1"/>
          </p:cNvPicPr>
          <p:nvPr/>
        </p:nvPicPr>
        <p:blipFill>
          <a:blip r:embed="rId4"/>
          <a:stretch>
            <a:fillRect/>
          </a:stretch>
        </p:blipFill>
        <p:spPr>
          <a:xfrm>
            <a:off x="2952675" y="4275870"/>
            <a:ext cx="2674943" cy="1981719"/>
          </a:xfrm>
          <a:prstGeom prst="rect">
            <a:avLst/>
          </a:prstGeom>
        </p:spPr>
      </p:pic>
      <p:sp>
        <p:nvSpPr>
          <p:cNvPr id="7" name="スライド番号プレースホルダー 6">
            <a:extLst>
              <a:ext uri="{FF2B5EF4-FFF2-40B4-BE49-F238E27FC236}">
                <a16:creationId xmlns:a16="http://schemas.microsoft.com/office/drawing/2014/main" id="{A6891A3E-1D06-7C8C-33D1-6416BB87B912}"/>
              </a:ext>
            </a:extLst>
          </p:cNvPr>
          <p:cNvSpPr>
            <a:spLocks noGrp="1"/>
          </p:cNvSpPr>
          <p:nvPr>
            <p:ph type="sldNum" sz="quarter" idx="12"/>
          </p:nvPr>
        </p:nvSpPr>
        <p:spPr/>
        <p:txBody>
          <a:bodyPr/>
          <a:lstStyle/>
          <a:p>
            <a:fld id="{7F53A4F6-1DED-4042-94B1-26CBF9BCF6BA}" type="slidenum">
              <a:rPr kumimoji="1" lang="ja-JP" altLang="en-US" smtClean="0"/>
              <a:t>95</a:t>
            </a:fld>
            <a:endParaRPr kumimoji="1" lang="ja-JP" altLang="en-US"/>
          </a:p>
        </p:txBody>
      </p:sp>
    </p:spTree>
    <p:extLst>
      <p:ext uri="{BB962C8B-B14F-4D97-AF65-F5344CB8AC3E}">
        <p14:creationId xmlns:p14="http://schemas.microsoft.com/office/powerpoint/2010/main" val="295299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xit" presetSubtype="0" fill="hold" nodeType="afterEffect">
                                  <p:stCondLst>
                                    <p:cond delay="1000"/>
                                  </p:stCondLst>
                                  <p:childTnLst>
                                    <p:animEffect transition="out" filter="fade">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A1BA-E566-A01C-BFB2-6C8DDB4B8220}"/>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D5F92B9D-F27B-FC48-8567-E44B1212A2AA}"/>
              </a:ext>
            </a:extLst>
          </p:cNvPr>
          <p:cNvSpPr txBox="1">
            <a:spLocks/>
          </p:cNvSpPr>
          <p:nvPr/>
        </p:nvSpPr>
        <p:spPr>
          <a:xfrm>
            <a:off x="0" y="2296070"/>
            <a:ext cx="12192000" cy="2304000"/>
          </a:xfrm>
          <a:prstGeom prst="rect">
            <a:avLst/>
          </a:prstGeom>
          <a:solidFill>
            <a:srgbClr val="7030A0">
              <a:alpha val="30000"/>
            </a:srgbClr>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en-US" altLang="ja-JP" sz="6000" dirty="0">
                <a:solidFill>
                  <a:schemeClr val="tx1"/>
                </a:solidFill>
                <a:latin typeface="HG丸ｺﾞｼｯｸM-PRO"/>
                <a:ea typeface="HG丸ｺﾞｼｯｸM-PRO"/>
                <a:cs typeface="HG丸ｺﾞｼｯｸM-PRO"/>
              </a:rPr>
              <a:t>1</a:t>
            </a:r>
            <a:r>
              <a:rPr lang="en-US" altLang="ja-JP" sz="5400" dirty="0">
                <a:solidFill>
                  <a:schemeClr val="tx1"/>
                </a:solidFill>
                <a:latin typeface="HG丸ｺﾞｼｯｸM-PRO"/>
                <a:ea typeface="HG丸ｺﾞｼｯｸM-PRO"/>
                <a:cs typeface="HG丸ｺﾞｼｯｸM-PRO"/>
              </a:rPr>
              <a:t> </a:t>
            </a:r>
            <a:r>
              <a:rPr lang="ja-JP" altLang="en-US" sz="6000">
                <a:solidFill>
                  <a:schemeClr val="tx1"/>
                </a:solidFill>
                <a:latin typeface="HG丸ｺﾞｼｯｸM-PRO"/>
                <a:ea typeface="HG丸ｺﾞｼｯｸM-PRO"/>
                <a:cs typeface="HG丸ｺﾞｼｯｸM-PRO"/>
              </a:rPr>
              <a:t>医療</a:t>
            </a:r>
            <a:r>
              <a:rPr lang="en-US" altLang="ja-JP" sz="6000" dirty="0">
                <a:solidFill>
                  <a:schemeClr val="tx1"/>
                </a:solidFill>
                <a:latin typeface="HG丸ｺﾞｼｯｸM-PRO"/>
                <a:ea typeface="HG丸ｺﾞｼｯｸM-PRO"/>
                <a:cs typeface="HG丸ｺﾞｼｯｸM-PRO"/>
              </a:rPr>
              <a:t>DX</a:t>
            </a:r>
            <a:r>
              <a:rPr lang="ja-JP" altLang="en-US" sz="6000">
                <a:solidFill>
                  <a:schemeClr val="tx1"/>
                </a:solidFill>
                <a:latin typeface="HG丸ｺﾞｼｯｸM-PRO"/>
                <a:ea typeface="HG丸ｺﾞｼｯｸM-PRO"/>
                <a:cs typeface="HG丸ｺﾞｼｯｸM-PRO"/>
              </a:rPr>
              <a:t>の推進による医療情報</a:t>
            </a:r>
            <a:endParaRPr lang="en-US" altLang="ja-JP" sz="6000" dirty="0">
              <a:solidFill>
                <a:schemeClr val="tx1"/>
              </a:solidFill>
              <a:latin typeface="HG丸ｺﾞｼｯｸM-PRO"/>
              <a:ea typeface="HG丸ｺﾞｼｯｸM-PRO"/>
              <a:cs typeface="HG丸ｺﾞｼｯｸM-PRO"/>
            </a:endParaRPr>
          </a:p>
          <a:p>
            <a:pPr algn="r">
              <a:lnSpc>
                <a:spcPts val="6100"/>
              </a:lnSpc>
            </a:pPr>
            <a:r>
              <a:rPr lang="ja-JP" altLang="en-US" sz="6000">
                <a:solidFill>
                  <a:schemeClr val="tx1"/>
                </a:solidFill>
                <a:latin typeface="HG丸ｺﾞｼｯｸM-PRO"/>
                <a:ea typeface="HG丸ｺﾞｼｯｸM-PRO"/>
                <a:cs typeface="HG丸ｺﾞｼｯｸM-PRO"/>
              </a:rPr>
              <a:t>の有効活用、遠隔医療の推進</a:t>
            </a:r>
          </a:p>
        </p:txBody>
      </p:sp>
      <p:sp>
        <p:nvSpPr>
          <p:cNvPr id="4" name="タイトル 1">
            <a:extLst>
              <a:ext uri="{FF2B5EF4-FFF2-40B4-BE49-F238E27FC236}">
                <a16:creationId xmlns:a16="http://schemas.microsoft.com/office/drawing/2014/main" id="{9263F491-F5C9-A6B7-3661-F8D4D6DE2DB7}"/>
              </a:ext>
            </a:extLst>
          </p:cNvPr>
          <p:cNvSpPr txBox="1">
            <a:spLocks/>
          </p:cNvSpPr>
          <p:nvPr/>
        </p:nvSpPr>
        <p:spPr>
          <a:xfrm>
            <a:off x="0" y="0"/>
            <a:ext cx="12192000" cy="2304000"/>
          </a:xfrm>
          <a:prstGeom prst="rect">
            <a:avLst/>
          </a:prstGeom>
          <a:solidFill>
            <a:srgbClr val="0432FF"/>
          </a:solidFill>
          <a:ln>
            <a:noFill/>
          </a:ln>
        </p:spPr>
        <p:txBody>
          <a:bodyPr vert="horz" wrap="square"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ct val="150000"/>
              </a:lnSpc>
            </a:pPr>
            <a:r>
              <a:rPr lang="en-US" altLang="ja-JP" sz="6000" dirty="0">
                <a:solidFill>
                  <a:schemeClr val="bg1"/>
                </a:solidFill>
                <a:latin typeface="HG丸ｺﾞｼｯｸM-PRO"/>
                <a:ea typeface="HG丸ｺﾞｼｯｸM-PRO"/>
                <a:cs typeface="HG丸ｺﾞｼｯｸM-PRO"/>
              </a:rPr>
              <a:t>Ⅱ </a:t>
            </a:r>
            <a:r>
              <a:rPr lang="ja-JP" altLang="en-US" sz="6000">
                <a:solidFill>
                  <a:schemeClr val="bg1"/>
                </a:solidFill>
                <a:latin typeface="HG丸ｺﾞｼｯｸM-PRO"/>
                <a:ea typeface="HG丸ｺﾞｼｯｸM-PRO"/>
                <a:cs typeface="HG丸ｺﾞｼｯｸM-PRO"/>
              </a:rPr>
              <a:t>地域包括ケアシステム・</a:t>
            </a:r>
            <a:r>
              <a:rPr lang="en-US" altLang="ja-JP" sz="6000" dirty="0">
                <a:solidFill>
                  <a:schemeClr val="bg1"/>
                </a:solidFill>
                <a:latin typeface="HG丸ｺﾞｼｯｸM-PRO"/>
                <a:ea typeface="HG丸ｺﾞｼｯｸM-PRO"/>
                <a:cs typeface="HG丸ｺﾞｼｯｸM-PRO"/>
              </a:rPr>
              <a:t>DX</a:t>
            </a:r>
          </a:p>
        </p:txBody>
      </p:sp>
      <p:sp>
        <p:nvSpPr>
          <p:cNvPr id="2" name="タイトル 1">
            <a:extLst>
              <a:ext uri="{FF2B5EF4-FFF2-40B4-BE49-F238E27FC236}">
                <a16:creationId xmlns:a16="http://schemas.microsoft.com/office/drawing/2014/main" id="{0D03DFBB-19E6-4FBF-9320-F8B30A64E5DB}"/>
              </a:ext>
            </a:extLst>
          </p:cNvPr>
          <p:cNvSpPr txBox="1">
            <a:spLocks/>
          </p:cNvSpPr>
          <p:nvPr/>
        </p:nvSpPr>
        <p:spPr>
          <a:xfrm>
            <a:off x="0" y="4592140"/>
            <a:ext cx="12192000" cy="2268000"/>
          </a:xfrm>
          <a:prstGeom prst="rect">
            <a:avLst/>
          </a:prstGeom>
          <a:solidFill>
            <a:srgbClr val="FFFF00">
              <a:alpha val="70000"/>
            </a:srgbClr>
          </a:solidFill>
          <a:ln>
            <a:noFill/>
          </a:ln>
        </p:spPr>
        <p:txBody>
          <a:bodyPr vert="horz" lIns="180000" tIns="0" rIns="180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⑱</a:t>
            </a:r>
            <a:r>
              <a:rPr lang="en-US" altLang="ja-JP" sz="6000" dirty="0">
                <a:solidFill>
                  <a:schemeClr val="tx1"/>
                </a:solidFill>
                <a:latin typeface="HGMaruGothicMPRO" panose="020F0600000000000000" pitchFamily="34" charset="-128"/>
                <a:ea typeface="HGMaruGothicMPRO" panose="020F0600000000000000" pitchFamily="34" charset="-128"/>
              </a:rPr>
              <a:t> </a:t>
            </a:r>
            <a:r>
              <a:rPr lang="ja-JP" altLang="en-US" sz="6000">
                <a:solidFill>
                  <a:schemeClr val="tx1"/>
                </a:solidFill>
                <a:latin typeface="HGMaruGothicMPRO" panose="020F0600000000000000" pitchFamily="34" charset="-128"/>
                <a:ea typeface="HGMaruGothicMPRO" panose="020F0600000000000000" pitchFamily="34" charset="-128"/>
              </a:rPr>
              <a:t>書面掲示事項の</a:t>
            </a:r>
            <a:endParaRPr lang="en-US" altLang="ja-JP" sz="6000" dirty="0">
              <a:solidFill>
                <a:schemeClr val="tx1"/>
              </a:solidFill>
              <a:latin typeface="HGMaruGothicMPRO" panose="020F0600000000000000" pitchFamily="34" charset="-128"/>
              <a:ea typeface="HGMaruGothicMPRO" panose="020F0600000000000000" pitchFamily="34" charset="-128"/>
            </a:endParaRPr>
          </a:p>
          <a:p>
            <a:pPr algn="r">
              <a:lnSpc>
                <a:spcPts val="6100"/>
              </a:lnSpc>
            </a:pPr>
            <a:r>
              <a:rPr lang="ja-JP" altLang="en-US" sz="6000">
                <a:solidFill>
                  <a:schemeClr val="tx1"/>
                </a:solidFill>
                <a:latin typeface="HGMaruGothicMPRO" panose="020F0600000000000000" pitchFamily="34" charset="-128"/>
                <a:ea typeface="HGMaruGothicMPRO" panose="020F0600000000000000" pitchFamily="34" charset="-128"/>
              </a:rPr>
              <a:t>ウェブサイトへの掲載</a:t>
            </a:r>
            <a:endParaRPr lang="en-US" altLang="ja-JP" sz="6000" dirty="0">
              <a:solidFill>
                <a:schemeClr val="tx1"/>
              </a:solidFill>
              <a:latin typeface="HGMaruGothicMPRO" panose="020F0600000000000000" pitchFamily="34" charset="-128"/>
              <a:ea typeface="HGMaruGothicMPRO" panose="020F0600000000000000" pitchFamily="34" charset="-128"/>
            </a:endParaRPr>
          </a:p>
        </p:txBody>
      </p:sp>
      <p:sp>
        <p:nvSpPr>
          <p:cNvPr id="3" name="スライド番号プレースホルダー 2">
            <a:extLst>
              <a:ext uri="{FF2B5EF4-FFF2-40B4-BE49-F238E27FC236}">
                <a16:creationId xmlns:a16="http://schemas.microsoft.com/office/drawing/2014/main" id="{09BEC556-E2A3-BE78-61AD-52487AE9A0A7}"/>
              </a:ext>
            </a:extLst>
          </p:cNvPr>
          <p:cNvSpPr>
            <a:spLocks noGrp="1"/>
          </p:cNvSpPr>
          <p:nvPr>
            <p:ph type="sldNum" sz="quarter" idx="12"/>
          </p:nvPr>
        </p:nvSpPr>
        <p:spPr/>
        <p:txBody>
          <a:bodyPr/>
          <a:lstStyle/>
          <a:p>
            <a:fld id="{7F53A4F6-1DED-4042-94B1-26CBF9BCF6BA}" type="slidenum">
              <a:rPr kumimoji="1" lang="ja-JP" altLang="en-US" smtClean="0"/>
              <a:t>96</a:t>
            </a:fld>
            <a:endParaRPr kumimoji="1" lang="ja-JP" altLang="en-US"/>
          </a:p>
        </p:txBody>
      </p:sp>
    </p:spTree>
    <p:extLst>
      <p:ext uri="{BB962C8B-B14F-4D97-AF65-F5344CB8AC3E}">
        <p14:creationId xmlns:p14="http://schemas.microsoft.com/office/powerpoint/2010/main" val="1923000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C11AE-973E-8D4B-F4AA-A7FEC6CB68EB}"/>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3C4BACAB-99C1-6AC8-0C01-2D9CAB577018}"/>
              </a:ext>
            </a:extLst>
          </p:cNvPr>
          <p:cNvSpPr txBox="1">
            <a:spLocks/>
          </p:cNvSpPr>
          <p:nvPr/>
        </p:nvSpPr>
        <p:spPr>
          <a:xfrm>
            <a:off x="365760" y="1723075"/>
            <a:ext cx="11521440" cy="489666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2400" u="sng">
                <a:solidFill>
                  <a:srgbClr val="C00000"/>
                </a:solidFill>
                <a:latin typeface="HG丸ｺﾞｼｯｸM-PRO"/>
                <a:ea typeface="HG丸ｺﾞｼｯｸM-PRO"/>
                <a:cs typeface="HG丸ｺﾞｼｯｸM-PRO"/>
              </a:rPr>
              <a:t>第１　基本的な考え方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latin typeface="HGMaruGothicMPRO" panose="020F0600000000000000" pitchFamily="34" charset="-128"/>
                <a:ea typeface="HGMaruGothicMPRO" panose="020F0600000000000000" pitchFamily="34" charset="-128"/>
                <a:cs typeface="HG丸ｺﾞｼｯｸM-PRO"/>
              </a:rPr>
              <a:t>　</a:t>
            </a:r>
            <a:r>
              <a:rPr lang="ja-JP" altLang="en-US" sz="2400">
                <a:solidFill>
                  <a:schemeClr val="tx1"/>
                </a:solidFill>
                <a:effectLst/>
                <a:latin typeface="HGMaruGothicMPRO" panose="020F0600000000000000" pitchFamily="34" charset="-128"/>
                <a:ea typeface="HGMaruGothicMPRO" panose="020F0600000000000000" pitchFamily="34" charset="-128"/>
              </a:rPr>
              <a:t>デジタル原則に基づき書面掲示についてインターネットでの閲覧を可能な状態にすることを原則義務づけするよう求められていることを踏まえ、保険医療機関、保険薬局及び指定訪問看護事業者における書面掲示について、原則として、ウェブサイトに掲載しなければならないこととする。 </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r>
              <a:rPr lang="ja-JP" altLang="en-US" sz="2400">
                <a:solidFill>
                  <a:schemeClr val="tx1"/>
                </a:solidFill>
                <a:latin typeface="HGMaruGothicMPRO" panose="020F0600000000000000" pitchFamily="34" charset="-128"/>
                <a:ea typeface="HGMaruGothicMPRO" panose="020F0600000000000000" pitchFamily="34" charset="-128"/>
              </a:rPr>
              <a:t> </a:t>
            </a:r>
            <a:endParaRPr lang="en-US" altLang="ja-JP" sz="2400" dirty="0">
              <a:solidFill>
                <a:schemeClr val="tx1"/>
              </a:solidFill>
              <a:latin typeface="HGMaruGothicMPRO" panose="020F0600000000000000" pitchFamily="34" charset="-128"/>
              <a:ea typeface="HGMaruGothicMPRO" panose="020F0600000000000000" pitchFamily="34" charset="-128"/>
            </a:endParaRPr>
          </a:p>
          <a:p>
            <a:pPr algn="l"/>
            <a:endParaRPr lang="en-US" altLang="ja-JP" sz="1200" dirty="0">
              <a:solidFill>
                <a:schemeClr val="tx1"/>
              </a:solidFill>
              <a:latin typeface="HGMaruGothicMPRO" panose="020F0600000000000000" pitchFamily="34" charset="-128"/>
              <a:ea typeface="HGMaruGothicMPRO" panose="020F0600000000000000" pitchFamily="34" charset="-128"/>
              <a:cs typeface="HG丸ｺﾞｼｯｸM-PRO"/>
            </a:endParaRPr>
          </a:p>
          <a:p>
            <a:pPr algn="l"/>
            <a:r>
              <a:rPr lang="ja-JP" altLang="en-US" sz="2400" u="sng">
                <a:solidFill>
                  <a:srgbClr val="C00000"/>
                </a:solidFill>
                <a:latin typeface="HG丸ｺﾞｼｯｸM-PRO"/>
                <a:ea typeface="HG丸ｺﾞｼｯｸM-PRO"/>
                <a:cs typeface="HG丸ｺﾞｼｯｸM-PRO"/>
              </a:rPr>
              <a:t>第２　具体的な内容</a:t>
            </a:r>
            <a:endParaRPr lang="en-US" altLang="ja-JP" sz="2400" u="sng" dirty="0">
              <a:solidFill>
                <a:srgbClr val="C00000"/>
              </a:solidFill>
              <a:latin typeface="HG丸ｺﾞｼｯｸM-PRO"/>
              <a:ea typeface="HG丸ｺﾞｼｯｸM-PRO"/>
              <a:cs typeface="HG丸ｺﾞｼｯｸM-PRO"/>
            </a:endParaRPr>
          </a:p>
          <a:p>
            <a:pPr algn="l"/>
            <a:r>
              <a:rPr lang="ja-JP" altLang="en-US" sz="2400">
                <a:solidFill>
                  <a:schemeClr val="tx1"/>
                </a:solidFill>
                <a:effectLst/>
                <a:latin typeface="HGMaruGothicMPRO" panose="020F0600000000000000" pitchFamily="34" charset="-128"/>
                <a:ea typeface="HGMaruGothicMPRO" panose="020F0600000000000000" pitchFamily="34" charset="-128"/>
              </a:rPr>
              <a:t>　保険医療機関及び保険医療養担当規則等について、</a:t>
            </a:r>
            <a:r>
              <a:rPr lang="ja-JP" altLang="en-US" sz="2400">
                <a:solidFill>
                  <a:srgbClr val="FF0000"/>
                </a:solidFill>
                <a:effectLst/>
                <a:latin typeface="HGMaruGothicMPRO" panose="020F0600000000000000" pitchFamily="34" charset="-128"/>
                <a:ea typeface="HGMaruGothicMPRO" panose="020F0600000000000000" pitchFamily="34" charset="-128"/>
              </a:rPr>
              <a:t>書面掲示することとされている事項</a:t>
            </a:r>
            <a:r>
              <a:rPr lang="ja-JP" altLang="en-US" sz="2400">
                <a:solidFill>
                  <a:schemeClr val="tx1"/>
                </a:solidFill>
                <a:effectLst/>
                <a:latin typeface="HGMaruGothicMPRO" panose="020F0600000000000000" pitchFamily="34" charset="-128"/>
                <a:ea typeface="HGMaruGothicMPRO" panose="020F0600000000000000" pitchFamily="34" charset="-128"/>
              </a:rPr>
              <a:t>について、</a:t>
            </a:r>
            <a:r>
              <a:rPr lang="ja-JP" altLang="en-US" sz="2400">
                <a:solidFill>
                  <a:srgbClr val="FF0000"/>
                </a:solidFill>
                <a:effectLst/>
                <a:latin typeface="HGMaruGothicMPRO" panose="020F0600000000000000" pitchFamily="34" charset="-128"/>
                <a:ea typeface="HGMaruGothicMPRO" panose="020F0600000000000000" pitchFamily="34" charset="-128"/>
              </a:rPr>
              <a:t>ウェブサイトに掲載</a:t>
            </a:r>
            <a:r>
              <a:rPr lang="ja-JP" altLang="en-US" sz="2400">
                <a:solidFill>
                  <a:schemeClr val="tx1"/>
                </a:solidFill>
                <a:effectLst/>
                <a:latin typeface="HGMaruGothicMPRO" panose="020F0600000000000000" pitchFamily="34" charset="-128"/>
                <a:ea typeface="HGMaruGothicMPRO" panose="020F0600000000000000" pitchFamily="34" charset="-128"/>
              </a:rPr>
              <a:t>しなければならないこととする。</a:t>
            </a:r>
            <a:endParaRPr lang="ja-JP" altLang="en-US" sz="2400">
              <a:solidFill>
                <a:schemeClr val="tx1"/>
              </a:solidFill>
              <a:latin typeface="HGMaruGothicMPRO" panose="020F0600000000000000" pitchFamily="34" charset="-128"/>
              <a:ea typeface="HGMaruGothicMPRO" panose="020F0600000000000000" pitchFamily="34" charset="-128"/>
            </a:endParaRPr>
          </a:p>
        </p:txBody>
      </p:sp>
      <p:sp>
        <p:nvSpPr>
          <p:cNvPr id="2" name="タイトル 1">
            <a:extLst>
              <a:ext uri="{FF2B5EF4-FFF2-40B4-BE49-F238E27FC236}">
                <a16:creationId xmlns:a16="http://schemas.microsoft.com/office/drawing/2014/main" id="{81169C71-7809-E9A5-B624-7F022826EF76}"/>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87314CCE-2DC4-B134-D1A8-23937D7D6F7C}"/>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sp>
        <p:nvSpPr>
          <p:cNvPr id="4" name="タイトル 1">
            <a:extLst>
              <a:ext uri="{FF2B5EF4-FFF2-40B4-BE49-F238E27FC236}">
                <a16:creationId xmlns:a16="http://schemas.microsoft.com/office/drawing/2014/main" id="{1BCF7C7C-6A92-9C48-9299-E4E5337DDD61}"/>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⑱</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書面掲示事項のウェブサイトへの掲載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タイトル 1">
            <a:extLst>
              <a:ext uri="{FF2B5EF4-FFF2-40B4-BE49-F238E27FC236}">
                <a16:creationId xmlns:a16="http://schemas.microsoft.com/office/drawing/2014/main" id="{28152AAF-36A0-D5C2-6762-F69E8F5DF8C7}"/>
              </a:ext>
            </a:extLst>
          </p:cNvPr>
          <p:cNvSpPr txBox="1">
            <a:spLocks/>
          </p:cNvSpPr>
          <p:nvPr/>
        </p:nvSpPr>
        <p:spPr>
          <a:xfrm>
            <a:off x="365760" y="5759966"/>
            <a:ext cx="11521440" cy="836815"/>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en-US" altLang="ja-JP" sz="2400" dirty="0">
                <a:solidFill>
                  <a:schemeClr val="tx1"/>
                </a:solidFill>
                <a:effectLst/>
                <a:latin typeface="HGMaruGothicMPRO" panose="020F0600000000000000" pitchFamily="34" charset="-128"/>
                <a:ea typeface="HGMaruGothicMPRO" panose="020F0600000000000000" pitchFamily="34" charset="-128"/>
              </a:rPr>
              <a:t>[</a:t>
            </a:r>
            <a:r>
              <a:rPr lang="ja-JP" altLang="en-US" sz="2400">
                <a:solidFill>
                  <a:schemeClr val="tx1"/>
                </a:solidFill>
                <a:effectLst/>
                <a:latin typeface="HGMaruGothicMPRO" panose="020F0600000000000000" pitchFamily="34" charset="-128"/>
                <a:ea typeface="HGMaruGothicMPRO" panose="020F0600000000000000" pitchFamily="34" charset="-128"/>
              </a:rPr>
              <a:t>経過措置</a:t>
            </a:r>
            <a:r>
              <a:rPr lang="en-US" altLang="ja-JP" sz="2400" dirty="0">
                <a:solidFill>
                  <a:schemeClr val="tx1"/>
                </a:solidFill>
                <a:effectLst/>
                <a:latin typeface="HGMaruGothicMPRO" panose="020F0600000000000000" pitchFamily="34" charset="-128"/>
                <a:ea typeface="HGMaruGothicMPRO" panose="020F0600000000000000" pitchFamily="34" charset="-128"/>
              </a:rPr>
              <a:t>]</a:t>
            </a:r>
          </a:p>
          <a:p>
            <a:pPr algn="l"/>
            <a:r>
              <a:rPr lang="ja-JP" altLang="en-US" sz="2400">
                <a:solidFill>
                  <a:schemeClr val="tx1"/>
                </a:solidFill>
                <a:effectLst/>
                <a:latin typeface="HGMaruGothicMPRO" panose="020F0600000000000000" pitchFamily="34" charset="-128"/>
                <a:ea typeface="HGMaruGothicMPRO" panose="020F0600000000000000" pitchFamily="34" charset="-128"/>
              </a:rPr>
              <a:t>　本改定に際し、令和７年５月</a:t>
            </a:r>
            <a:r>
              <a:rPr lang="en-US" altLang="ja-JP" sz="2400" dirty="0">
                <a:solidFill>
                  <a:schemeClr val="tx1"/>
                </a:solidFill>
                <a:latin typeface="HGMaruGothicMPRO" panose="020F0600000000000000" pitchFamily="34" charset="-128"/>
                <a:ea typeface="HGMaruGothicMPRO" panose="020F0600000000000000" pitchFamily="34" charset="-128"/>
              </a:rPr>
              <a:t>31</a:t>
            </a:r>
            <a:r>
              <a:rPr lang="ja-JP" altLang="en-US" sz="2400">
                <a:solidFill>
                  <a:schemeClr val="tx1"/>
                </a:solidFill>
                <a:effectLst/>
                <a:latin typeface="HGMaruGothicMPRO" panose="020F0600000000000000" pitchFamily="34" charset="-128"/>
                <a:ea typeface="HGMaruGothicMPRO" panose="020F0600000000000000" pitchFamily="34" charset="-128"/>
              </a:rPr>
              <a:t>日までの経過措置を設ける。</a:t>
            </a:r>
            <a:endParaRPr lang="en-US" altLang="ja-JP" sz="2400" dirty="0">
              <a:solidFill>
                <a:schemeClr val="tx1"/>
              </a:solidFill>
              <a:effectLst/>
              <a:latin typeface="HGMaruGothicMPRO" panose="020F0600000000000000" pitchFamily="34" charset="-128"/>
              <a:ea typeface="HGMaruGothicMPRO" panose="020F0600000000000000" pitchFamily="34" charset="-128"/>
            </a:endParaRPr>
          </a:p>
        </p:txBody>
      </p:sp>
      <p:sp>
        <p:nvSpPr>
          <p:cNvPr id="6" name="スライド番号プレースホルダー 5">
            <a:extLst>
              <a:ext uri="{FF2B5EF4-FFF2-40B4-BE49-F238E27FC236}">
                <a16:creationId xmlns:a16="http://schemas.microsoft.com/office/drawing/2014/main" id="{33E4C244-C73D-BD0F-B099-13384CDC5DBE}"/>
              </a:ext>
            </a:extLst>
          </p:cNvPr>
          <p:cNvSpPr>
            <a:spLocks noGrp="1"/>
          </p:cNvSpPr>
          <p:nvPr>
            <p:ph type="sldNum" sz="quarter" idx="12"/>
          </p:nvPr>
        </p:nvSpPr>
        <p:spPr/>
        <p:txBody>
          <a:bodyPr/>
          <a:lstStyle/>
          <a:p>
            <a:fld id="{7F53A4F6-1DED-4042-94B1-26CBF9BCF6BA}" type="slidenum">
              <a:rPr kumimoji="1" lang="ja-JP" altLang="en-US" smtClean="0"/>
              <a:t>97</a:t>
            </a:fld>
            <a:endParaRPr kumimoji="1" lang="ja-JP" altLang="en-US"/>
          </a:p>
        </p:txBody>
      </p:sp>
    </p:spTree>
    <p:extLst>
      <p:ext uri="{BB962C8B-B14F-4D97-AF65-F5344CB8AC3E}">
        <p14:creationId xmlns:p14="http://schemas.microsoft.com/office/powerpoint/2010/main" val="25147653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3F711-6B26-F227-6F6C-804E92E50B8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24B0D26-AA1C-902D-1F87-473EEA629A9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7CD771C4-D61F-9BE6-DA0B-491A4732E8F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grpSp>
        <p:nvGrpSpPr>
          <p:cNvPr id="4" name="グループ化 3">
            <a:extLst>
              <a:ext uri="{FF2B5EF4-FFF2-40B4-BE49-F238E27FC236}">
                <a16:creationId xmlns:a16="http://schemas.microsoft.com/office/drawing/2014/main" id="{1BCE5893-1363-8E91-F9CE-9774F2BD50A4}"/>
              </a:ext>
            </a:extLst>
          </p:cNvPr>
          <p:cNvGrpSpPr/>
          <p:nvPr/>
        </p:nvGrpSpPr>
        <p:grpSpPr>
          <a:xfrm>
            <a:off x="285070" y="1932039"/>
            <a:ext cx="11744260" cy="4687662"/>
            <a:chOff x="285070" y="1932039"/>
            <a:chExt cx="11744260" cy="4687662"/>
          </a:xfrm>
        </p:grpSpPr>
        <p:sp>
          <p:nvSpPr>
            <p:cNvPr id="6" name="タイトル 1">
              <a:extLst>
                <a:ext uri="{FF2B5EF4-FFF2-40B4-BE49-F238E27FC236}">
                  <a16:creationId xmlns:a16="http://schemas.microsoft.com/office/drawing/2014/main" id="{71C91BB9-4D76-EF76-6D7E-F371DBAECCA8}"/>
                </a:ext>
              </a:extLst>
            </p:cNvPr>
            <p:cNvSpPr txBox="1">
              <a:spLocks/>
            </p:cNvSpPr>
            <p:nvPr/>
          </p:nvSpPr>
          <p:spPr>
            <a:xfrm>
              <a:off x="285070" y="1932039"/>
              <a:ext cx="5487080" cy="4687662"/>
            </a:xfrm>
            <a:prstGeom prst="rect">
              <a:avLst/>
            </a:prstGeom>
            <a:ln>
              <a:solidFill>
                <a:schemeClr val="tx1"/>
              </a:solidFill>
            </a:ln>
          </p:spPr>
          <p:txBody>
            <a:bodyPr vert="horz" lIns="91440" tIns="45720" rIns="3600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［保険医療機関及び保険医療養担当規則］</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第二条の六　保険医療機関は、その病院又は診療所内の見やすい場所に、第五条の三第四項、第五条の三の二第四項及び第五条の四第二項に規定する事項のほか、別に厚生労働大臣が定める事項を掲示しなければならない。 </a:t>
              </a:r>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新設</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D71C9885-64DF-BCC9-346E-B0828FF5A104}"/>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［保険医療機関及び保険医療養担当規則］</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第二条の六　保険医療機関は、その病院又は診療所内の見やすい場所に、第五条の三第四項、第五条の三の二第四項及び第五条の四第二項に規定する事項のほか、別に厚生労働大臣が定める事項を掲示しなければならない。 </a:t>
              </a:r>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effectLst/>
                  <a:latin typeface="HGMaruGothicMPRO" panose="020F0600000000000000" pitchFamily="34" charset="-128"/>
                  <a:ea typeface="HGMaruGothicMPRO" panose="020F0600000000000000" pitchFamily="34" charset="-128"/>
                </a:rPr>
                <a:t>2</a:t>
              </a:r>
              <a:r>
                <a:rPr lang="ja-JP" altLang="en-US" sz="1500">
                  <a:solidFill>
                    <a:srgbClr val="FF0000"/>
                  </a:solidFill>
                  <a:effectLst/>
                  <a:latin typeface="HGMaruGothicMPRO" panose="020F0600000000000000" pitchFamily="34" charset="-128"/>
                  <a:ea typeface="HGMaruGothicMPRO" panose="020F0600000000000000" pitchFamily="34" charset="-128"/>
                </a:rPr>
                <a:t>　保険医療機関は、原則として、前項の厚生労働大臣が定める事項をウェブサイトに掲載しなければならない。 </a:t>
              </a:r>
              <a:endParaRPr lang="ja-JP" altLang="en-US" sz="1500">
                <a:solidFill>
                  <a:srgbClr val="FF0000"/>
                </a:solidFill>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9" name="右矢印 8">
              <a:extLst>
                <a:ext uri="{FF2B5EF4-FFF2-40B4-BE49-F238E27FC236}">
                  <a16:creationId xmlns:a16="http://schemas.microsoft.com/office/drawing/2014/main" id="{F0CD4E18-DC01-F872-E713-9B75759AAF32}"/>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F71C0D6E-5E49-358C-01F8-1DE726BFA48A}"/>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⑱</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書面掲示事項のウェブサイトへの掲載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pic>
        <p:nvPicPr>
          <p:cNvPr id="12" name="図 11">
            <a:extLst>
              <a:ext uri="{FF2B5EF4-FFF2-40B4-BE49-F238E27FC236}">
                <a16:creationId xmlns:a16="http://schemas.microsoft.com/office/drawing/2014/main" id="{D8B9C7C3-2A26-B3EA-CED6-65D39128C74C}"/>
              </a:ext>
            </a:extLst>
          </p:cNvPr>
          <p:cNvPicPr>
            <a:picLocks noChangeAspect="1"/>
          </p:cNvPicPr>
          <p:nvPr/>
        </p:nvPicPr>
        <p:blipFill>
          <a:blip r:embed="rId2"/>
          <a:stretch>
            <a:fillRect/>
          </a:stretch>
        </p:blipFill>
        <p:spPr>
          <a:xfrm>
            <a:off x="7449859" y="3883697"/>
            <a:ext cx="4096682" cy="2974303"/>
          </a:xfrm>
          <a:prstGeom prst="rect">
            <a:avLst/>
          </a:prstGeom>
        </p:spPr>
      </p:pic>
      <p:sp>
        <p:nvSpPr>
          <p:cNvPr id="5" name="スライド番号プレースホルダー 4">
            <a:extLst>
              <a:ext uri="{FF2B5EF4-FFF2-40B4-BE49-F238E27FC236}">
                <a16:creationId xmlns:a16="http://schemas.microsoft.com/office/drawing/2014/main" id="{E810C2C9-E8C3-CEF8-886B-96BB79BDAE05}"/>
              </a:ext>
            </a:extLst>
          </p:cNvPr>
          <p:cNvSpPr>
            <a:spLocks noGrp="1"/>
          </p:cNvSpPr>
          <p:nvPr>
            <p:ph type="sldNum" sz="quarter" idx="12"/>
          </p:nvPr>
        </p:nvSpPr>
        <p:spPr/>
        <p:txBody>
          <a:bodyPr/>
          <a:lstStyle/>
          <a:p>
            <a:fld id="{7F53A4F6-1DED-4042-94B1-26CBF9BCF6BA}" type="slidenum">
              <a:rPr kumimoji="1" lang="ja-JP" altLang="en-US" smtClean="0"/>
              <a:t>98</a:t>
            </a:fld>
            <a:endParaRPr kumimoji="1" lang="ja-JP" altLang="en-US"/>
          </a:p>
        </p:txBody>
      </p:sp>
    </p:spTree>
    <p:extLst>
      <p:ext uri="{BB962C8B-B14F-4D97-AF65-F5344CB8AC3E}">
        <p14:creationId xmlns:p14="http://schemas.microsoft.com/office/powerpoint/2010/main" val="40763160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E8B65-162A-C146-D25C-C3BF7695082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2DCFBA2-3820-96E3-F38D-A654F46D234F}"/>
              </a:ext>
            </a:extLst>
          </p:cNvPr>
          <p:cNvSpPr txBox="1">
            <a:spLocks/>
          </p:cNvSpPr>
          <p:nvPr/>
        </p:nvSpPr>
        <p:spPr>
          <a:xfrm>
            <a:off x="1" y="-1"/>
            <a:ext cx="4229100" cy="1075075"/>
          </a:xfrm>
          <a:prstGeom prst="rect">
            <a:avLst/>
          </a:prstGeom>
          <a:solidFill>
            <a:srgbClr val="0000FF"/>
          </a:solidFill>
        </p:spPr>
        <p:txBody>
          <a:bodyPr vert="horz" wrap="square" lIns="0" tIns="0" rIns="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4080"/>
              </a:lnSpc>
            </a:pPr>
            <a:r>
              <a:rPr lang="en-US" altLang="ja-JP" sz="4000" dirty="0">
                <a:solidFill>
                  <a:schemeClr val="bg1"/>
                </a:solidFill>
                <a:latin typeface="HG丸ｺﾞｼｯｸM-PRO"/>
                <a:ea typeface="HG丸ｺﾞｼｯｸM-PRO"/>
                <a:cs typeface="HG丸ｺﾞｼｯｸM-PRO"/>
              </a:rPr>
              <a:t>Ⅱ </a:t>
            </a:r>
            <a:r>
              <a:rPr lang="ja-JP" altLang="en-US" sz="4000">
                <a:solidFill>
                  <a:schemeClr val="bg1"/>
                </a:solidFill>
                <a:latin typeface="HG丸ｺﾞｼｯｸM-PRO"/>
                <a:ea typeface="HG丸ｺﾞｼｯｸM-PRO"/>
                <a:cs typeface="HG丸ｺﾞｼｯｸM-PRO"/>
              </a:rPr>
              <a:t>地域包括ケア</a:t>
            </a:r>
            <a:endParaRPr lang="en-US" altLang="ja-JP" sz="4000" dirty="0">
              <a:solidFill>
                <a:schemeClr val="bg1"/>
              </a:solidFill>
              <a:latin typeface="HG丸ｺﾞｼｯｸM-PRO"/>
              <a:ea typeface="HG丸ｺﾞｼｯｸM-PRO"/>
              <a:cs typeface="HG丸ｺﾞｼｯｸM-PRO"/>
            </a:endParaRPr>
          </a:p>
          <a:p>
            <a:pPr algn="l">
              <a:lnSpc>
                <a:spcPts val="4080"/>
              </a:lnSpc>
            </a:pPr>
            <a:r>
              <a:rPr lang="ja-JP" altLang="en-US" sz="4000">
                <a:solidFill>
                  <a:schemeClr val="bg1"/>
                </a:solidFill>
                <a:latin typeface="HG丸ｺﾞｼｯｸM-PRO"/>
                <a:ea typeface="HG丸ｺﾞｼｯｸM-PRO"/>
                <a:cs typeface="HG丸ｺﾞｼｯｸM-PRO"/>
              </a:rPr>
              <a:t>　システム・</a:t>
            </a:r>
            <a:r>
              <a:rPr lang="en-US" altLang="ja-JP" sz="4000" dirty="0">
                <a:solidFill>
                  <a:schemeClr val="bg1"/>
                </a:solidFill>
                <a:latin typeface="HG丸ｺﾞｼｯｸM-PRO"/>
                <a:ea typeface="HG丸ｺﾞｼｯｸM-PRO"/>
                <a:cs typeface="HG丸ｺﾞｼｯｸM-PRO"/>
              </a:rPr>
              <a:t>DX</a:t>
            </a:r>
          </a:p>
        </p:txBody>
      </p:sp>
      <p:sp>
        <p:nvSpPr>
          <p:cNvPr id="3" name="タイトル 1">
            <a:extLst>
              <a:ext uri="{FF2B5EF4-FFF2-40B4-BE49-F238E27FC236}">
                <a16:creationId xmlns:a16="http://schemas.microsoft.com/office/drawing/2014/main" id="{67897CF6-A5B3-4C24-E926-D9FAD093558D}"/>
              </a:ext>
            </a:extLst>
          </p:cNvPr>
          <p:cNvSpPr txBox="1">
            <a:spLocks/>
          </p:cNvSpPr>
          <p:nvPr/>
        </p:nvSpPr>
        <p:spPr>
          <a:xfrm>
            <a:off x="4229100" y="0"/>
            <a:ext cx="7962900" cy="1075075"/>
          </a:xfrm>
          <a:prstGeom prst="rect">
            <a:avLst/>
          </a:prstGeom>
          <a:solidFill>
            <a:srgbClr val="7030A0">
              <a:alpha val="30000"/>
            </a:srgbClr>
          </a:solidFill>
          <a:ln>
            <a:noFill/>
          </a:ln>
        </p:spPr>
        <p:txBody>
          <a:bodyPr vert="horz" lIns="91440" tIns="0" rIns="9144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3620"/>
              </a:lnSpc>
            </a:pPr>
            <a:r>
              <a:rPr lang="ja-JP" altLang="en-US" sz="3600">
                <a:solidFill>
                  <a:schemeClr val="tx1"/>
                </a:solidFill>
                <a:latin typeface="HG丸ｺﾞｼｯｸM-PRO"/>
                <a:ea typeface="HG丸ｺﾞｼｯｸM-PRO"/>
                <a:cs typeface="HG丸ｺﾞｼｯｸM-PRO"/>
              </a:rPr>
              <a:t>１</a:t>
            </a:r>
            <a:r>
              <a:rPr lang="en-US" altLang="ja-JP" sz="3600" dirty="0">
                <a:solidFill>
                  <a:schemeClr val="tx1"/>
                </a:solidFill>
                <a:latin typeface="HG丸ｺﾞｼｯｸM-PRO"/>
                <a:ea typeface="HG丸ｺﾞｼｯｸM-PRO"/>
                <a:cs typeface="HG丸ｺﾞｼｯｸM-PRO"/>
              </a:rPr>
              <a:t> </a:t>
            </a:r>
            <a:r>
              <a:rPr lang="ja-JP" altLang="en-US" sz="3600">
                <a:solidFill>
                  <a:schemeClr val="tx1"/>
                </a:solidFill>
                <a:latin typeface="HG丸ｺﾞｼｯｸM-PRO"/>
                <a:ea typeface="HG丸ｺﾞｼｯｸM-PRO"/>
                <a:cs typeface="HG丸ｺﾞｼｯｸM-PRO"/>
              </a:rPr>
              <a:t>医療</a:t>
            </a:r>
            <a:r>
              <a:rPr lang="en-US" altLang="ja-JP" sz="3600" dirty="0">
                <a:solidFill>
                  <a:schemeClr val="tx1"/>
                </a:solidFill>
                <a:latin typeface="HG丸ｺﾞｼｯｸM-PRO"/>
                <a:ea typeface="HG丸ｺﾞｼｯｸM-PRO"/>
                <a:cs typeface="HG丸ｺﾞｼｯｸM-PRO"/>
              </a:rPr>
              <a:t>DX</a:t>
            </a:r>
            <a:r>
              <a:rPr lang="ja-JP" altLang="en-US" sz="3600">
                <a:solidFill>
                  <a:schemeClr val="tx1"/>
                </a:solidFill>
                <a:latin typeface="HG丸ｺﾞｼｯｸM-PRO"/>
                <a:ea typeface="HG丸ｺﾞｼｯｸM-PRO"/>
                <a:cs typeface="HG丸ｺﾞｼｯｸM-PRO"/>
              </a:rPr>
              <a:t>の推進による医療情報の</a:t>
            </a:r>
            <a:endParaRPr lang="en-US" altLang="ja-JP" sz="3600" dirty="0">
              <a:solidFill>
                <a:schemeClr val="tx1"/>
              </a:solidFill>
              <a:latin typeface="HG丸ｺﾞｼｯｸM-PRO"/>
              <a:ea typeface="HG丸ｺﾞｼｯｸM-PRO"/>
              <a:cs typeface="HG丸ｺﾞｼｯｸM-PRO"/>
            </a:endParaRPr>
          </a:p>
          <a:p>
            <a:pPr algn="l">
              <a:lnSpc>
                <a:spcPts val="3620"/>
              </a:lnSpc>
            </a:pPr>
            <a:r>
              <a:rPr lang="ja-JP" altLang="en-US" sz="3600">
                <a:solidFill>
                  <a:schemeClr val="tx1"/>
                </a:solidFill>
                <a:latin typeface="HG丸ｺﾞｼｯｸM-PRO"/>
                <a:ea typeface="HG丸ｺﾞｼｯｸM-PRO"/>
                <a:cs typeface="HG丸ｺﾞｼｯｸM-PRO"/>
              </a:rPr>
              <a:t>　　　　　有効活用、遠隔医療の推進</a:t>
            </a:r>
            <a:endParaRPr lang="en-US" altLang="ja-JP" sz="3600" dirty="0">
              <a:solidFill>
                <a:schemeClr val="tx1"/>
              </a:solidFill>
              <a:latin typeface="HG丸ｺﾞｼｯｸM-PRO"/>
              <a:ea typeface="HG丸ｺﾞｼｯｸM-PRO"/>
              <a:cs typeface="HG丸ｺﾞｼｯｸM-PRO"/>
            </a:endParaRPr>
          </a:p>
        </p:txBody>
      </p:sp>
      <p:grpSp>
        <p:nvGrpSpPr>
          <p:cNvPr id="4" name="グループ化 3">
            <a:extLst>
              <a:ext uri="{FF2B5EF4-FFF2-40B4-BE49-F238E27FC236}">
                <a16:creationId xmlns:a16="http://schemas.microsoft.com/office/drawing/2014/main" id="{40D935EA-F08A-AEBE-7D64-78CD96C74CD7}"/>
              </a:ext>
            </a:extLst>
          </p:cNvPr>
          <p:cNvGrpSpPr/>
          <p:nvPr/>
        </p:nvGrpSpPr>
        <p:grpSpPr>
          <a:xfrm>
            <a:off x="285070" y="1932039"/>
            <a:ext cx="11744260" cy="4687662"/>
            <a:chOff x="285070" y="1932039"/>
            <a:chExt cx="11744260" cy="4687662"/>
          </a:xfrm>
        </p:grpSpPr>
        <p:sp>
          <p:nvSpPr>
            <p:cNvPr id="6" name="タイトル 1">
              <a:extLst>
                <a:ext uri="{FF2B5EF4-FFF2-40B4-BE49-F238E27FC236}">
                  <a16:creationId xmlns:a16="http://schemas.microsoft.com/office/drawing/2014/main" id="{F4361016-EE2C-C4A6-C7CD-08B636E20067}"/>
                </a:ext>
              </a:extLst>
            </p:cNvPr>
            <p:cNvSpPr txBox="1">
              <a:spLocks/>
            </p:cNvSpPr>
            <p:nvPr/>
          </p:nvSpPr>
          <p:spPr>
            <a:xfrm>
              <a:off x="285070" y="1932039"/>
              <a:ext cx="5487080" cy="4687662"/>
            </a:xfrm>
            <a:prstGeom prst="rect">
              <a:avLst/>
            </a:prstGeom>
            <a:ln>
              <a:solidFill>
                <a:schemeClr val="tx1"/>
              </a:solidFill>
            </a:ln>
          </p:spPr>
          <p:txBody>
            <a:bodyPr vert="horz" lIns="91440" tIns="45720" rIns="3600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［保険医療機関及び保険医療養担当規則］</a:t>
              </a:r>
              <a:br>
                <a:rPr lang="en-US" altLang="ja-JP" sz="1500" dirty="0">
                  <a:solidFill>
                    <a:schemeClr val="tx1"/>
                  </a:solidFill>
                  <a:latin typeface="HGMaruGothicMPRO" panose="020F0600000000000000" pitchFamily="34" charset="-128"/>
                  <a:ea typeface="HGMaruGothicMPRO" panose="020F0600000000000000" pitchFamily="34" charset="-128"/>
                </a:rPr>
              </a:br>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保険外併用療養費に係る療養の基準等</a:t>
              </a:r>
              <a:r>
                <a:rPr lang="ja-JP" altLang="en-US" sz="1500">
                  <a:solidFill>
                    <a:schemeClr val="tx1"/>
                  </a:solidFill>
                  <a:latin typeface="HGMaruGothicMPRO" panose="020F0600000000000000" pitchFamily="34" charset="-128"/>
                  <a:ea typeface="HGMaruGothicMPRO" panose="020F0600000000000000" pitchFamily="34" charset="-128"/>
                </a:rPr>
                <a:t>）</a:t>
              </a:r>
              <a:br>
                <a:rPr lang="en-US" altLang="ja-JP" sz="1500" dirty="0">
                  <a:solidFill>
                    <a:schemeClr val="tx1"/>
                  </a:solidFill>
                  <a:effectLst/>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第五条の四　保険医療機関は、評価療養、患者申出療養又は選定療養に関して第五条第二項又は第三項第二号の規定による支払を受けようとする場合において、当該療養を行うに当たり、その種類及び内容に応じて厚生労働大臣の定める基準に従わなければならないほか、あらかじめ、患者に対しその内容及び費用に関して説明を行い、その同意を得なければならない。</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　保険医療機関は、その病院又は診療所の見やすい場所に、前項の療養の内容及び費用に関する事項を掲示しなければならない。</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1500">
                <a:solidFill>
                  <a:schemeClr val="tx1"/>
                </a:solidFill>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新設</a:t>
              </a:r>
              <a:r>
                <a:rPr lang="ja-JP" altLang="en-US" sz="1500">
                  <a:solidFill>
                    <a:schemeClr val="tx1"/>
                  </a:solidFill>
                  <a:latin typeface="HGMaruGothicMPRO" panose="020F0600000000000000" pitchFamily="34" charset="-128"/>
                  <a:ea typeface="HGMaruGothicMPRO" panose="020F0600000000000000" pitchFamily="34" charset="-128"/>
                </a:rPr>
                <a:t>）</a:t>
              </a:r>
              <a:r>
                <a:rPr lang="en-US" altLang="ja-JP" sz="1500" dirty="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latin typeface="HGMaruGothicMPRO" panose="020F0600000000000000" pitchFamily="34" charset="-128"/>
                <a:ea typeface="HGMaruGothicMPRO" panose="020F0600000000000000" pitchFamily="34" charset="-128"/>
              </a:endParaRPr>
            </a:p>
            <a:p>
              <a:pPr algn="l"/>
              <a:endParaRPr lang="en-US" altLang="ja-JP" sz="1500" dirty="0">
                <a:solidFill>
                  <a:schemeClr val="tx1"/>
                </a:solidFill>
                <a:latin typeface="HGMaruGothicMPRO" panose="020F0600000000000000" pitchFamily="34" charset="-128"/>
                <a:ea typeface="HGMaruGothicMPRO" panose="020F0600000000000000" pitchFamily="34" charset="-128"/>
              </a:endParaRPr>
            </a:p>
          </p:txBody>
        </p:sp>
        <p:sp>
          <p:nvSpPr>
            <p:cNvPr id="8" name="タイトル 1">
              <a:extLst>
                <a:ext uri="{FF2B5EF4-FFF2-40B4-BE49-F238E27FC236}">
                  <a16:creationId xmlns:a16="http://schemas.microsoft.com/office/drawing/2014/main" id="{79ADEC7A-17D4-1E6F-BCAD-58B5329DAADA}"/>
                </a:ext>
              </a:extLst>
            </p:cNvPr>
            <p:cNvSpPr txBox="1">
              <a:spLocks/>
            </p:cNvSpPr>
            <p:nvPr/>
          </p:nvSpPr>
          <p:spPr>
            <a:xfrm>
              <a:off x="6542930" y="1932039"/>
              <a:ext cx="5486400" cy="4687662"/>
            </a:xfrm>
            <a:prstGeom prst="rect">
              <a:avLst/>
            </a:prstGeom>
            <a:ln>
              <a:solidFill>
                <a:schemeClr val="tx1"/>
              </a:solidFill>
            </a:ln>
          </p:spPr>
          <p:txBody>
            <a:bodyPr vert="horz" lIns="91440" tIns="45720" rIns="0" bIns="45720" rtlCol="0" anchor="t"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lang="ja-JP" altLang="en-US" sz="1500">
                  <a:solidFill>
                    <a:schemeClr val="bg1"/>
                  </a:solidFill>
                  <a:highlight>
                    <a:srgbClr val="000000"/>
                  </a:highlight>
                  <a:latin typeface="HGMaruGothicMPRO" panose="020F0600000000000000" pitchFamily="34" charset="-128"/>
                  <a:ea typeface="HGMaruGothicMPRO" panose="020F0600000000000000" pitchFamily="34" charset="-128"/>
                </a:rPr>
                <a:t>［保険医療機関及び保険医療養担当規則］</a:t>
              </a:r>
              <a:endParaRPr lang="ja-JP" altLang="en-US" sz="150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latin typeface="HGMaruGothicMPRO" panose="020F0600000000000000" pitchFamily="34" charset="-128"/>
                  <a:ea typeface="HGMaruGothicMPRO" panose="020F0600000000000000" pitchFamily="34" charset="-128"/>
                </a:rPr>
                <a:t>（</a:t>
              </a:r>
              <a:r>
                <a:rPr lang="ja-JP" altLang="en-US" sz="1500">
                  <a:solidFill>
                    <a:schemeClr val="tx1"/>
                  </a:solidFill>
                  <a:effectLst/>
                  <a:latin typeface="HGMaruGothicMPRO" panose="020F0600000000000000" pitchFamily="34" charset="-128"/>
                  <a:ea typeface="HGMaruGothicMPRO" panose="020F0600000000000000" pitchFamily="34" charset="-128"/>
                </a:rPr>
                <a:t>保険外併用療養費に係る療養の基準等</a:t>
              </a:r>
              <a:r>
                <a:rPr lang="ja-JP" altLang="en-US" sz="1500">
                  <a:solidFill>
                    <a:schemeClr val="tx1"/>
                  </a:solidFill>
                  <a:latin typeface="HGMaruGothicMPRO" panose="020F0600000000000000" pitchFamily="34" charset="-128"/>
                  <a:ea typeface="HGMaruGothicMPRO" panose="020F0600000000000000" pitchFamily="34" charset="-128"/>
                </a:rPr>
                <a:t>）</a:t>
              </a:r>
              <a:br>
                <a:rPr lang="en-US" altLang="ja-JP" sz="1500" dirty="0">
                  <a:solidFill>
                    <a:schemeClr val="tx1"/>
                  </a:solidFill>
                  <a:effectLst/>
                  <a:latin typeface="HGMaruGothicMPRO" panose="020F0600000000000000" pitchFamily="34" charset="-128"/>
                  <a:ea typeface="HGMaruGothicMPRO" panose="020F0600000000000000" pitchFamily="34" charset="-128"/>
                </a:rPr>
              </a:br>
              <a:r>
                <a:rPr lang="ja-JP" altLang="en-US" sz="1500">
                  <a:solidFill>
                    <a:schemeClr val="tx1"/>
                  </a:solidFill>
                  <a:effectLst/>
                  <a:latin typeface="HGMaruGothicMPRO" panose="020F0600000000000000" pitchFamily="34" charset="-128"/>
                  <a:ea typeface="HGMaruGothicMPRO" panose="020F0600000000000000" pitchFamily="34" charset="-128"/>
                </a:rPr>
                <a:t>第五条の四　保険医療機関は、評価療養、患者申出療養又は選定療養に関して第五条第二項又は第三項第二号の規定による支払を受けようとする場合において、当該療養を行うに当たり、その種類及び内容に応じて厚生労働大臣の定める基準に従わなければならないほか、あらかじめ、患者に対しその内容及び費用に関して説明を行い、その同意を得なければならない。</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r>
                <a:rPr lang="ja-JP" altLang="en-US" sz="1500">
                  <a:solidFill>
                    <a:schemeClr val="tx1"/>
                  </a:solidFill>
                  <a:effectLst/>
                  <a:latin typeface="HGMaruGothicMPRO" panose="020F0600000000000000" pitchFamily="34" charset="-128"/>
                  <a:ea typeface="HGMaruGothicMPRO" panose="020F0600000000000000" pitchFamily="34" charset="-128"/>
                </a:rPr>
                <a:t> </a:t>
              </a:r>
              <a:endParaRPr lang="ja-JP" altLang="en-US" sz="150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chemeClr val="tx1"/>
                  </a:solidFill>
                  <a:effectLst/>
                  <a:latin typeface="HGMaruGothicMPRO" panose="020F0600000000000000" pitchFamily="34" charset="-128"/>
                  <a:ea typeface="HGMaruGothicMPRO" panose="020F0600000000000000" pitchFamily="34" charset="-128"/>
                </a:rPr>
                <a:t>2</a:t>
              </a:r>
              <a:r>
                <a:rPr lang="ja-JP" altLang="en-US" sz="1500">
                  <a:solidFill>
                    <a:schemeClr val="tx1"/>
                  </a:solidFill>
                  <a:effectLst/>
                  <a:latin typeface="HGMaruGothicMPRO" panose="020F0600000000000000" pitchFamily="34" charset="-128"/>
                  <a:ea typeface="HGMaruGothicMPRO" panose="020F0600000000000000" pitchFamily="34" charset="-128"/>
                </a:rPr>
                <a:t>　保険医療機関は、その病院又は診療所の見やすい場所に、前項の療養の内容及び費用に関する事項を掲示しなければならない。</a:t>
              </a:r>
              <a:endParaRPr lang="en-US" altLang="ja-JP" sz="1500" dirty="0">
                <a:solidFill>
                  <a:schemeClr val="tx1"/>
                </a:solidFill>
                <a:effectLst/>
                <a:latin typeface="HGMaruGothicMPRO" panose="020F0600000000000000" pitchFamily="34" charset="-128"/>
                <a:ea typeface="HGMaruGothicMPRO" panose="020F0600000000000000" pitchFamily="34" charset="-128"/>
              </a:endParaRPr>
            </a:p>
            <a:p>
              <a:pPr algn="l"/>
              <a:endParaRPr lang="ja-JP" altLang="en-US" sz="1500">
                <a:solidFill>
                  <a:schemeClr val="tx1"/>
                </a:solidFill>
                <a:latin typeface="HGMaruGothicMPRO" panose="020F0600000000000000" pitchFamily="34" charset="-128"/>
                <a:ea typeface="HGMaruGothicMPRO" panose="020F0600000000000000" pitchFamily="34" charset="-128"/>
              </a:endParaRPr>
            </a:p>
            <a:p>
              <a:pPr algn="l"/>
              <a:r>
                <a:rPr lang="en-US" altLang="ja-JP" sz="1500" dirty="0">
                  <a:solidFill>
                    <a:srgbClr val="FF0000"/>
                  </a:solidFill>
                  <a:latin typeface="HGMaruGothicMPRO" panose="020F0600000000000000" pitchFamily="34" charset="-128"/>
                  <a:ea typeface="HGMaruGothicMPRO" panose="020F0600000000000000" pitchFamily="34" charset="-128"/>
                </a:rPr>
                <a:t>3</a:t>
              </a:r>
              <a:r>
                <a:rPr lang="ja-JP" altLang="en-US" sz="1500">
                  <a:solidFill>
                    <a:srgbClr val="FF0000"/>
                  </a:solidFill>
                  <a:effectLst/>
                  <a:latin typeface="HGMaruGothicMPRO" panose="020F0600000000000000" pitchFamily="34" charset="-128"/>
                  <a:ea typeface="HGMaruGothicMPRO" panose="020F0600000000000000" pitchFamily="34" charset="-128"/>
                </a:rPr>
                <a:t>　保険医療機関は、原則として、第２項の養の内容及び費用に関する事項をウェブサイトに掲載しなければならない。 </a:t>
              </a:r>
              <a:endParaRPr lang="ja-JP" altLang="en-US" sz="1500">
                <a:solidFill>
                  <a:srgbClr val="FF0000"/>
                </a:solidFill>
                <a:latin typeface="HGMaruGothicMPRO" panose="020F0600000000000000" pitchFamily="34" charset="-128"/>
                <a:ea typeface="HGMaruGothicMPRO" panose="020F0600000000000000" pitchFamily="34" charset="-128"/>
              </a:endParaRPr>
            </a:p>
            <a:p>
              <a:pPr algn="l"/>
              <a:endParaRPr lang="ja-JP" altLang="en-US" sz="1500">
                <a:solidFill>
                  <a:schemeClr val="tx1"/>
                </a:solidFill>
                <a:effectLst/>
                <a:latin typeface="HGMaruGothicMPRO" panose="020F0600000000000000" pitchFamily="34" charset="-128"/>
                <a:ea typeface="HGMaruGothicMPRO" panose="020F0600000000000000" pitchFamily="34" charset="-128"/>
              </a:endParaRPr>
            </a:p>
          </p:txBody>
        </p:sp>
        <p:sp>
          <p:nvSpPr>
            <p:cNvPr id="9" name="右矢印 8">
              <a:extLst>
                <a:ext uri="{FF2B5EF4-FFF2-40B4-BE49-F238E27FC236}">
                  <a16:creationId xmlns:a16="http://schemas.microsoft.com/office/drawing/2014/main" id="{1C8CF207-1FCC-CE3F-D9B0-EAB6C1E102CB}"/>
                </a:ext>
              </a:extLst>
            </p:cNvPr>
            <p:cNvSpPr/>
            <p:nvPr/>
          </p:nvSpPr>
          <p:spPr>
            <a:xfrm>
              <a:off x="5867028" y="3815080"/>
              <a:ext cx="581024" cy="772160"/>
            </a:xfrm>
            <a:prstGeom prst="rightArrow">
              <a:avLst/>
            </a:prstGeom>
            <a:gradFill>
              <a:gsLst>
                <a:gs pos="0">
                  <a:schemeClr val="bg1">
                    <a:lumMod val="85000"/>
                  </a:schemeClr>
                </a:gs>
                <a:gs pos="100000">
                  <a:schemeClr val="bg1">
                    <a:lumMod val="6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7" name="タイトル 1">
            <a:extLst>
              <a:ext uri="{FF2B5EF4-FFF2-40B4-BE49-F238E27FC236}">
                <a16:creationId xmlns:a16="http://schemas.microsoft.com/office/drawing/2014/main" id="{763A3B8D-C0A3-9892-5E0A-3104704FD0B3}"/>
              </a:ext>
            </a:extLst>
          </p:cNvPr>
          <p:cNvSpPr txBox="1">
            <a:spLocks/>
          </p:cNvSpPr>
          <p:nvPr/>
        </p:nvSpPr>
        <p:spPr>
          <a:xfrm>
            <a:off x="0" y="1075075"/>
            <a:ext cx="12192000" cy="648000"/>
          </a:xfrm>
          <a:prstGeom prst="rect">
            <a:avLst/>
          </a:prstGeom>
          <a:solidFill>
            <a:srgbClr val="FFFF00">
              <a:alpha val="70000"/>
            </a:srgbClr>
          </a:solidFill>
          <a:ln>
            <a:noFill/>
          </a:ln>
        </p:spPr>
        <p:txBody>
          <a:bodyPr vert="horz" lIns="360000" tIns="144000" rIns="36000" bIns="0" rtlCol="0" anchor="ctr" anchorCtr="0">
            <a:noAutofit/>
          </a:bodyPr>
          <a:lstStyle>
            <a:lvl1pPr algn="ctr" defTabSz="914400" rtl="0" eaLnBrk="1" latinLnBrk="0" hangingPunct="1">
              <a:spcBef>
                <a:spcPct val="0"/>
              </a:spcBef>
              <a:buNone/>
              <a:defRPr kumimoji="1" sz="44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lnSpc>
                <a:spcPts val="1640"/>
              </a:lnSpc>
            </a:pPr>
            <a:r>
              <a:rPr lang="ja-JP" altLang="en-US" sz="2800">
                <a:solidFill>
                  <a:schemeClr val="tx1"/>
                </a:solidFill>
                <a:latin typeface="HGMaruGothicMPRO" panose="020F0600000000000000" pitchFamily="34" charset="-128"/>
                <a:ea typeface="HGMaruGothicMPRO" panose="020F0600000000000000" pitchFamily="34" charset="-128"/>
              </a:rPr>
              <a:t>⑱</a:t>
            </a:r>
            <a:r>
              <a:rPr lang="en-US" altLang="ja-JP" sz="2800" dirty="0">
                <a:solidFill>
                  <a:schemeClr val="tx1"/>
                </a:solidFill>
                <a:latin typeface="HGMaruGothicMPRO" panose="020F0600000000000000" pitchFamily="34" charset="-128"/>
                <a:ea typeface="HGMaruGothicMPRO" panose="020F0600000000000000" pitchFamily="34" charset="-128"/>
              </a:rPr>
              <a:t> </a:t>
            </a:r>
            <a:r>
              <a:rPr lang="ja-JP" altLang="en-US" sz="2800">
                <a:solidFill>
                  <a:schemeClr val="tx1"/>
                </a:solidFill>
                <a:latin typeface="HGMaruGothicMPRO" panose="020F0600000000000000" pitchFamily="34" charset="-128"/>
                <a:ea typeface="HGMaruGothicMPRO" panose="020F0600000000000000" pitchFamily="34" charset="-128"/>
              </a:rPr>
              <a:t>書面掲示事項のウェブサイトへの掲載</a:t>
            </a:r>
            <a:endParaRPr lang="en-US" altLang="ja-JP" sz="2800" dirty="0">
              <a:solidFill>
                <a:schemeClr val="tx1"/>
              </a:solidFill>
              <a:latin typeface="HGMaruGothicMPRO" panose="020F0600000000000000" pitchFamily="34" charset="-128"/>
              <a:ea typeface="HGMaruGothicMPRO" panose="020F0600000000000000" pitchFamily="34" charset="-128"/>
            </a:endParaRPr>
          </a:p>
        </p:txBody>
      </p:sp>
      <p:sp>
        <p:nvSpPr>
          <p:cNvPr id="5" name="スライド番号プレースホルダー 4">
            <a:extLst>
              <a:ext uri="{FF2B5EF4-FFF2-40B4-BE49-F238E27FC236}">
                <a16:creationId xmlns:a16="http://schemas.microsoft.com/office/drawing/2014/main" id="{F1B090A1-7C61-619B-FBCF-7AEDB5A77CB8}"/>
              </a:ext>
            </a:extLst>
          </p:cNvPr>
          <p:cNvSpPr>
            <a:spLocks noGrp="1"/>
          </p:cNvSpPr>
          <p:nvPr>
            <p:ph type="sldNum" sz="quarter" idx="12"/>
          </p:nvPr>
        </p:nvSpPr>
        <p:spPr/>
        <p:txBody>
          <a:bodyPr/>
          <a:lstStyle/>
          <a:p>
            <a:fld id="{7F53A4F6-1DED-4042-94B1-26CBF9BCF6BA}" type="slidenum">
              <a:rPr kumimoji="1" lang="ja-JP" altLang="en-US" smtClean="0"/>
              <a:t>99</a:t>
            </a:fld>
            <a:endParaRPr kumimoji="1" lang="ja-JP" altLang="en-US"/>
          </a:p>
        </p:txBody>
      </p:sp>
    </p:spTree>
    <p:extLst>
      <p:ext uri="{BB962C8B-B14F-4D97-AF65-F5344CB8AC3E}">
        <p14:creationId xmlns:p14="http://schemas.microsoft.com/office/powerpoint/2010/main" val="164090561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23175</TotalTime>
  <Words>50707</Words>
  <Application>Microsoft Macintosh PowerPoint</Application>
  <PresentationFormat>ワイド画面</PresentationFormat>
  <Paragraphs>5496</Paragraphs>
  <Slides>375</Slides>
  <Notes>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375</vt:i4>
      </vt:variant>
    </vt:vector>
  </HeadingPairs>
  <TitlesOfParts>
    <vt:vector size="386" baseType="lpstr">
      <vt:lpstr>cinecaption</vt:lpstr>
      <vt:lpstr>HGMaruGothicMPRO</vt:lpstr>
      <vt:lpstr>HGMaruGothicMPRO</vt:lpstr>
      <vt:lpstr>HGSoeiKakugothicUB</vt:lpstr>
      <vt:lpstr>MS PGothic</vt:lpstr>
      <vt:lpstr>游ゴシック</vt:lpstr>
      <vt:lpstr>游ゴシック Light</vt:lpstr>
      <vt:lpstr>Arial</vt:lpstr>
      <vt:lpstr>Symbol</vt:lpstr>
      <vt:lpstr>Wingdings</vt:lpstr>
      <vt:lpstr>Office テーマ</vt:lpstr>
      <vt:lpstr>PowerPoint プレゼンテーション</vt:lpstr>
      <vt:lpstr>PowerPoint プレゼンテーション</vt:lpstr>
      <vt:lpstr>PowerPoint プレゼンテーション</vt:lpstr>
      <vt:lpstr>日本の国民医療費</vt:lpstr>
      <vt:lpstr>PowerPoint プレゼンテーション</vt:lpstr>
      <vt:lpstr>PowerPoint プレゼンテーション</vt:lpstr>
      <vt:lpstr>歯科の取り分（令和３年の場合）</vt:lpstr>
      <vt:lpstr>医科の取り分（令和３年の場合）</vt:lpstr>
      <vt:lpstr>医科一般診療所の取り分（令和３年の場合）</vt:lpstr>
      <vt:lpstr>薬科の取り分（令和３年の場合）</vt:lpstr>
      <vt:lpstr>各科の取り分（令和３年の場合）</vt:lpstr>
      <vt:lpstr>PowerPoint プレゼンテーション</vt:lpstr>
      <vt:lpstr>PowerPoint プレゼンテーション</vt:lpstr>
      <vt:lpstr>PowerPoint プレゼンテーション</vt:lpstr>
      <vt:lpstr>PowerPoint プレゼンテーション</vt:lpstr>
      <vt:lpstr>Win-WinのBUSINESS</vt:lpstr>
      <vt:lpstr>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令和２年１月〜10月の経営推移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Ａ．　　保険医療機関</vt:lpstr>
      <vt:lpstr> Ａ．　　保険医療機関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ono seiichiro</dc:creator>
  <cp:lastModifiedBy>ono seiichiro</cp:lastModifiedBy>
  <cp:revision>362</cp:revision>
  <cp:lastPrinted>2022-06-24T08:23:59Z</cp:lastPrinted>
  <dcterms:created xsi:type="dcterms:W3CDTF">2022-01-19T08:23:41Z</dcterms:created>
  <dcterms:modified xsi:type="dcterms:W3CDTF">2024-07-20T07:11:27Z</dcterms:modified>
</cp:coreProperties>
</file>